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63" r:id="rId2"/>
    <p:sldId id="258" r:id="rId3"/>
    <p:sldId id="266" r:id="rId4"/>
    <p:sldId id="284" r:id="rId5"/>
    <p:sldId id="259" r:id="rId6"/>
    <p:sldId id="260" r:id="rId7"/>
    <p:sldId id="261" r:id="rId8"/>
    <p:sldId id="275" r:id="rId9"/>
    <p:sldId id="276" r:id="rId10"/>
    <p:sldId id="285" r:id="rId11"/>
    <p:sldId id="281" r:id="rId12"/>
    <p:sldId id="282" r:id="rId13"/>
    <p:sldId id="273" r:id="rId14"/>
    <p:sldId id="277" r:id="rId15"/>
    <p:sldId id="278" r:id="rId16"/>
    <p:sldId id="279" r:id="rId17"/>
    <p:sldId id="283" r:id="rId18"/>
    <p:sldId id="274" r:id="rId19"/>
    <p:sldId id="286" r:id="rId20"/>
    <p:sldId id="287" r:id="rId2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77" d="100"/>
          <a:sy n="77" d="100"/>
        </p:scale>
        <p:origin x="1618"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15" tIns="46658" rIns="93315" bIns="46658"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15" tIns="46658" rIns="93315" bIns="46658" rtlCol="0"/>
          <a:lstStyle>
            <a:lvl1pPr algn="r">
              <a:defRPr sz="1200"/>
            </a:lvl1pPr>
          </a:lstStyle>
          <a:p>
            <a:fld id="{83C30FEE-A41A-4F26-AD20-AB828D4E0182}" type="datetimeFigureOut">
              <a:rPr lang="en-US" smtClean="0"/>
              <a:t>10/16/2017</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5" tIns="46658" rIns="93315" bIns="46658"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8" rIns="93315" bIns="466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1"/>
            <a:ext cx="3043343" cy="467071"/>
          </a:xfrm>
          <a:prstGeom prst="rect">
            <a:avLst/>
          </a:prstGeom>
        </p:spPr>
        <p:txBody>
          <a:bodyPr vert="horz" lIns="93315" tIns="46658" rIns="93315" bIns="4665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8" rIns="93315" bIns="46658" rtlCol="0" anchor="b"/>
          <a:lstStyle>
            <a:lvl1pPr algn="r">
              <a:defRPr sz="1200"/>
            </a:lvl1pPr>
          </a:lstStyle>
          <a:p>
            <a:fld id="{56D5AD24-6A80-4ED0-95DE-C5A4523260A6}" type="slidenum">
              <a:rPr lang="en-US" smtClean="0"/>
              <a:t>‹#›</a:t>
            </a:fld>
            <a:endParaRPr lang="en-US"/>
          </a:p>
        </p:txBody>
      </p:sp>
    </p:spTree>
    <p:extLst>
      <p:ext uri="{BB962C8B-B14F-4D97-AF65-F5344CB8AC3E}">
        <p14:creationId xmlns:p14="http://schemas.microsoft.com/office/powerpoint/2010/main" val="298518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5AD24-6A80-4ED0-95DE-C5A4523260A6}" type="slidenum">
              <a:rPr lang="en-US" smtClean="0"/>
              <a:t>19</a:t>
            </a:fld>
            <a:endParaRPr lang="en-US"/>
          </a:p>
        </p:txBody>
      </p:sp>
    </p:spTree>
    <p:extLst>
      <p:ext uri="{BB962C8B-B14F-4D97-AF65-F5344CB8AC3E}">
        <p14:creationId xmlns:p14="http://schemas.microsoft.com/office/powerpoint/2010/main" val="2887124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10F3E9E-590A-4081-AF28-8D640FC6C645}"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C9598-DB6C-4E2C-9B14-62FC9C396CD9}"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0F3E9E-590A-4081-AF28-8D640FC6C645}"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C9598-DB6C-4E2C-9B14-62FC9C396C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0F3E9E-590A-4081-AF28-8D640FC6C645}" type="datetimeFigureOut">
              <a:rPr lang="en-US" smtClean="0"/>
              <a:t>10/16/2017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719C9598-DB6C-4E2C-9B14-62FC9C396C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0F3E9E-590A-4081-AF28-8D640FC6C645}"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C9598-DB6C-4E2C-9B14-62FC9C396C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10F3E9E-590A-4081-AF28-8D640FC6C645}"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C9598-DB6C-4E2C-9B14-62FC9C396CD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10F3E9E-590A-4081-AF28-8D640FC6C645}"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C9598-DB6C-4E2C-9B14-62FC9C396C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10F3E9E-590A-4081-AF28-8D640FC6C645}" type="datetimeFigureOut">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9C9598-DB6C-4E2C-9B14-62FC9C396C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10F3E9E-590A-4081-AF28-8D640FC6C645}"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9C9598-DB6C-4E2C-9B14-62FC9C396CD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F3E9E-590A-4081-AF28-8D640FC6C645}" type="datetimeFigureOut">
              <a:rPr lang="en-US" smtClean="0"/>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9C9598-DB6C-4E2C-9B14-62FC9C396C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0F3E9E-590A-4081-AF28-8D640FC6C645}"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C9598-DB6C-4E2C-9B14-62FC9C396CD9}"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10F3E9E-590A-4081-AF28-8D640FC6C645}" type="datetimeFigureOut">
              <a:rPr lang="en-US" smtClean="0"/>
              <a:t>10/16/2017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719C9598-DB6C-4E2C-9B14-62FC9C396CD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10F3E9E-590A-4081-AF28-8D640FC6C645}" type="datetimeFigureOut">
              <a:rPr lang="en-US" smtClean="0"/>
              <a:t>10/16/2017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19C9598-DB6C-4E2C-9B14-62FC9C396C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350" y="155448"/>
            <a:ext cx="6394450" cy="1252728"/>
          </a:xfrm>
        </p:spPr>
        <p:txBody>
          <a:bodyPr/>
          <a:lstStyle/>
          <a:p>
            <a:r>
              <a:rPr lang="en-US" dirty="0" smtClean="0"/>
              <a:t>Your Quality of Life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60"/>
            <a:ext cx="2031905" cy="143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hwilbanks\Documents\RAMP\OCSC Groundbreaking 2015\P10504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43195"/>
            <a:ext cx="9144000" cy="53209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775192"/>
            <a:ext cx="8458200" cy="3157578"/>
          </a:xfrm>
        </p:spPr>
        <p:txBody>
          <a:bodyPr/>
          <a:lstStyle/>
          <a:p>
            <a:pPr marL="118872" indent="0">
              <a:buNone/>
            </a:pPr>
            <a:r>
              <a:rPr lang="en-US" dirty="0" smtClean="0">
                <a:latin typeface="Arial" panose="020B0604020202020204" pitchFamily="34" charset="0"/>
                <a:cs typeface="Arial" panose="020B0604020202020204" pitchFamily="34" charset="0"/>
              </a:rPr>
              <a:t>In 2004 and in 2014, you authorized Weber County RAMP to fund enhancements for Recreation, Arts, Museums and Parks in your community</a:t>
            </a:r>
            <a:r>
              <a:rPr lang="en-US" dirty="0" smtClean="0"/>
              <a:t>.</a:t>
            </a:r>
            <a:endParaRPr lang="en-US" dirty="0"/>
          </a:p>
        </p:txBody>
      </p:sp>
    </p:spTree>
    <p:extLst>
      <p:ext uri="{BB962C8B-B14F-4D97-AF65-F5344CB8AC3E}">
        <p14:creationId xmlns:p14="http://schemas.microsoft.com/office/powerpoint/2010/main" val="4062276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Include on Grant </a:t>
            </a:r>
            <a:r>
              <a:rPr lang="en-US" dirty="0"/>
              <a:t>A</a:t>
            </a:r>
            <a:r>
              <a:rPr lang="en-US" dirty="0" smtClean="0"/>
              <a:t>pplication</a:t>
            </a:r>
            <a:endParaRPr lang="en-US" dirty="0"/>
          </a:p>
        </p:txBody>
      </p:sp>
      <p:sp>
        <p:nvSpPr>
          <p:cNvPr id="3" name="Rectangle 2"/>
          <p:cNvSpPr/>
          <p:nvPr/>
        </p:nvSpPr>
        <p:spPr>
          <a:xfrm>
            <a:off x="304800" y="1828800"/>
            <a:ext cx="8382000" cy="1938992"/>
          </a:xfrm>
          <a:prstGeom prst="rect">
            <a:avLst/>
          </a:prstGeom>
        </p:spPr>
        <p:txBody>
          <a:bodyPr wrap="square">
            <a:spAutoFit/>
          </a:bodyPr>
          <a:lstStyle/>
          <a:p>
            <a:r>
              <a:rPr lang="en-US" sz="2000" b="1" u="sng" dirty="0">
                <a:solidFill>
                  <a:srgbClr val="000000"/>
                </a:solidFill>
                <a:latin typeface="Arial" panose="020B0604020202020204" pitchFamily="34" charset="0"/>
                <a:ea typeface="Times New Roman" panose="02020603050405020304" pitchFamily="18" charset="0"/>
              </a:rPr>
              <a:t>Mission Statement</a:t>
            </a:r>
            <a:endParaRPr lang="en-US" sz="2000" u="sng" dirty="0">
              <a:latin typeface="Times New Roman" panose="02020603050405020304" pitchFamily="18" charset="0"/>
              <a:ea typeface="Times New Roman" panose="02020603050405020304" pitchFamily="18" charset="0"/>
            </a:endParaRPr>
          </a:p>
          <a:p>
            <a:endParaRPr lang="en-US" dirty="0" smtClean="0">
              <a:solidFill>
                <a:srgbClr val="000000"/>
              </a:solidFill>
              <a:latin typeface="Arial" panose="020B0604020202020204" pitchFamily="34" charset="0"/>
              <a:ea typeface="Times New Roman" panose="02020603050405020304" pitchFamily="18" charset="0"/>
            </a:endParaRPr>
          </a:p>
          <a:p>
            <a:r>
              <a:rPr lang="en-US" dirty="0" smtClean="0">
                <a:solidFill>
                  <a:srgbClr val="000000"/>
                </a:solidFill>
                <a:latin typeface="Arial" panose="020B0604020202020204" pitchFamily="34" charset="0"/>
                <a:ea typeface="Times New Roman" panose="02020603050405020304" pitchFamily="18" charset="0"/>
              </a:rPr>
              <a:t>The </a:t>
            </a:r>
            <a:r>
              <a:rPr lang="en-US" dirty="0">
                <a:solidFill>
                  <a:srgbClr val="000000"/>
                </a:solidFill>
                <a:latin typeface="Arial" panose="020B0604020202020204" pitchFamily="34" charset="0"/>
                <a:ea typeface="Times New Roman" panose="02020603050405020304" pitchFamily="18" charset="0"/>
              </a:rPr>
              <a:t>mission statement of your organization should be approved by your board members or council and be in line with the statutes and ordinances that govern the RAMP tax. </a:t>
            </a:r>
            <a:r>
              <a:rPr lang="en-US" sz="1600" b="1" dirty="0">
                <a:solidFill>
                  <a:srgbClr val="000000"/>
                </a:solidFill>
                <a:latin typeface="Arial" panose="020B0604020202020204" pitchFamily="34" charset="0"/>
                <a:ea typeface="Times New Roman" panose="02020603050405020304" pitchFamily="18" charset="0"/>
              </a:rPr>
              <a:t>(Be sure your mission statement complies with RAMP</a:t>
            </a:r>
            <a:r>
              <a:rPr lang="en-US" sz="1600" b="1" dirty="0" smtClean="0">
                <a:solidFill>
                  <a:srgbClr val="000000"/>
                </a:solidFill>
                <a:latin typeface="Arial" panose="020B0604020202020204" pitchFamily="34" charset="0"/>
                <a:ea typeface="Times New Roman" panose="02020603050405020304" pitchFamily="18" charset="0"/>
              </a:rPr>
              <a:t>)</a:t>
            </a:r>
          </a:p>
          <a:p>
            <a:endParaRPr lang="en-US" sz="1600" dirty="0">
              <a:latin typeface="Times New Roman" panose="02020603050405020304" pitchFamily="18" charset="0"/>
              <a:ea typeface="Times New Roman" panose="02020603050405020304" pitchFamily="18" charset="0"/>
            </a:endParaRPr>
          </a:p>
          <a:p>
            <a:r>
              <a:rPr lang="en-US" sz="1200" dirty="0">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04800" y="3415025"/>
            <a:ext cx="8610600" cy="984945"/>
          </a:xfrm>
          <a:prstGeom prst="rect">
            <a:avLst/>
          </a:prstGeom>
        </p:spPr>
        <p:txBody>
          <a:bodyPr wrap="square">
            <a:noAutofit/>
          </a:bodyPr>
          <a:lstStyle/>
          <a:p>
            <a:pPr marL="0" marR="0">
              <a:spcBef>
                <a:spcPts val="0"/>
              </a:spcBef>
              <a:spcAft>
                <a:spcPts val="0"/>
              </a:spcAft>
            </a:pPr>
            <a:r>
              <a:rPr lang="en-US" sz="2000" b="1" u="sng" kern="1200" dirty="0">
                <a:solidFill>
                  <a:srgbClr val="000000"/>
                </a:solidFill>
                <a:effectLst/>
                <a:latin typeface="Arial" panose="020B0604020202020204" pitchFamily="34" charset="0"/>
                <a:ea typeface="Times New Roman" panose="02020603050405020304" pitchFamily="18" charset="0"/>
              </a:rPr>
              <a:t>Project Name</a:t>
            </a:r>
            <a:endParaRPr lang="en-US" sz="2000" u="sng"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kern="1200" dirty="0" smtClean="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kern="1200" dirty="0" smtClean="0">
                <a:solidFill>
                  <a:srgbClr val="000000"/>
                </a:solidFill>
                <a:effectLst/>
                <a:latin typeface="Arial" panose="020B0604020202020204" pitchFamily="34" charset="0"/>
                <a:ea typeface="Times New Roman" panose="02020603050405020304" pitchFamily="18" charset="0"/>
              </a:rPr>
              <a:t>Provide </a:t>
            </a:r>
            <a:r>
              <a:rPr lang="en-US" sz="1800" kern="1200" dirty="0">
                <a:solidFill>
                  <a:srgbClr val="000000"/>
                </a:solidFill>
                <a:effectLst/>
                <a:latin typeface="Arial" panose="020B0604020202020204" pitchFamily="34" charset="0"/>
                <a:ea typeface="Times New Roman" panose="02020603050405020304" pitchFamily="18" charset="0"/>
              </a:rPr>
              <a:t>a short title that will identify what your project is for</a:t>
            </a:r>
            <a:r>
              <a:rPr lang="en-US" sz="1800" kern="1200" dirty="0" smtClean="0">
                <a:solidFill>
                  <a:srgbClr val="000000"/>
                </a:solidFill>
                <a:effectLst/>
                <a:latin typeface="Arial" panose="020B0604020202020204" pitchFamily="34" charset="0"/>
                <a:ea typeface="Times New Roman" panose="02020603050405020304" pitchFamily="18" charset="0"/>
              </a:rPr>
              <a:t>. </a:t>
            </a:r>
            <a:r>
              <a:rPr lang="en-US" sz="1800" kern="1200" dirty="0" smtClean="0">
                <a:solidFill>
                  <a:srgbClr val="FF0000"/>
                </a:solidFill>
                <a:effectLst/>
                <a:latin typeface="Arial" panose="020B0604020202020204" pitchFamily="34" charset="0"/>
                <a:ea typeface="Times New Roman" panose="02020603050405020304" pitchFamily="18" charset="0"/>
              </a:rPr>
              <a:t>Do not use the same name for more than one year, if it is a multi-phase project, include the phase number in the project </a:t>
            </a:r>
            <a:r>
              <a:rPr lang="en-US" dirty="0" smtClean="0">
                <a:solidFill>
                  <a:srgbClr val="FF0000"/>
                </a:solidFill>
                <a:latin typeface="Arial" panose="020B0604020202020204" pitchFamily="34" charset="0"/>
                <a:ea typeface="Times New Roman" panose="02020603050405020304" pitchFamily="18" charset="0"/>
              </a:rPr>
              <a:t>name</a:t>
            </a:r>
            <a:r>
              <a:rPr lang="en-US" dirty="0" smtClean="0">
                <a:solidFill>
                  <a:srgbClr val="000000"/>
                </a:solidFill>
                <a:latin typeface="Arial" panose="020B0604020202020204" pitchFamily="34" charset="0"/>
                <a:ea typeface="Times New Roman" panose="02020603050405020304" pitchFamily="18" charset="0"/>
              </a:rPr>
              <a:t>. </a:t>
            </a:r>
            <a:r>
              <a:rPr lang="en-US" sz="1800" b="1" i="1" u="sng" kern="1200" dirty="0" smtClean="0">
                <a:solidFill>
                  <a:srgbClr val="000000"/>
                </a:solidFill>
                <a:effectLst/>
                <a:latin typeface="Arial" panose="020B0604020202020204" pitchFamily="34" charset="0"/>
                <a:ea typeface="Times New Roman" panose="02020603050405020304" pitchFamily="18" charset="0"/>
              </a:rPr>
              <a:t>NOTE</a:t>
            </a:r>
            <a:r>
              <a:rPr lang="en-US" sz="1800" b="1" i="1" u="sng" kern="1200" dirty="0">
                <a:solidFill>
                  <a:srgbClr val="000000"/>
                </a:solidFill>
                <a:effectLst/>
                <a:latin typeface="Arial" panose="020B0604020202020204" pitchFamily="34" charset="0"/>
                <a:ea typeface="Times New Roman" panose="02020603050405020304" pitchFamily="18" charset="0"/>
              </a:rPr>
              <a:t>: </a:t>
            </a:r>
            <a:r>
              <a:rPr lang="en-US" sz="1800" b="1" i="1" u="sng" kern="1200" dirty="0" smtClean="0">
                <a:solidFill>
                  <a:srgbClr val="000000"/>
                </a:solidFill>
                <a:effectLst/>
                <a:latin typeface="Arial" panose="020B0604020202020204" pitchFamily="34" charset="0"/>
                <a:ea typeface="Times New Roman" panose="02020603050405020304" pitchFamily="18" charset="0"/>
              </a:rPr>
              <a:t> If </a:t>
            </a:r>
            <a:r>
              <a:rPr lang="en-US" sz="1800" b="1" i="1" u="sng" kern="1200" dirty="0">
                <a:solidFill>
                  <a:srgbClr val="000000"/>
                </a:solidFill>
                <a:effectLst/>
                <a:latin typeface="Arial" panose="020B0604020202020204" pitchFamily="34" charset="0"/>
                <a:ea typeface="Times New Roman" panose="02020603050405020304" pitchFamily="18" charset="0"/>
              </a:rPr>
              <a:t>your organization has multiple requests, please indicate the priority of your requests. The committee will take your priority of requests into consideration during their deliberations.</a:t>
            </a:r>
            <a:endParaRPr lang="en-US" sz="1200" dirty="0">
              <a:effectLst/>
              <a:latin typeface="Times New Roman" panose="02020603050405020304" pitchFamily="18" charset="0"/>
              <a:ea typeface="Times New Roman" panose="02020603050405020304"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60"/>
            <a:ext cx="2031905" cy="143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57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553200" cy="1251062"/>
          </a:xfrm>
        </p:spPr>
        <p:txBody>
          <a:bodyPr>
            <a:normAutofit fontScale="90000"/>
          </a:bodyPr>
          <a:lstStyle/>
          <a:p>
            <a:r>
              <a:rPr lang="en-US" dirty="0" smtClean="0"/>
              <a:t>Request Amount &amp; Budget</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3041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0998" y="1600200"/>
            <a:ext cx="8458201" cy="4755116"/>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p>
            <a:pPr marL="285750" indent="-285750">
              <a:lnSpc>
                <a:spcPct val="115000"/>
              </a:lnSpc>
              <a:spcAft>
                <a:spcPts val="1000"/>
              </a:spcAft>
              <a:buFont typeface="Arial" panose="020B0604020202020204" pitchFamily="34" charset="0"/>
              <a:buChar char="•"/>
            </a:pPr>
            <a:r>
              <a:rPr lang="en-US" dirty="0" smtClean="0"/>
              <a:t>Please </a:t>
            </a:r>
            <a:r>
              <a:rPr lang="en-US" dirty="0"/>
              <a:t>use the budget template </a:t>
            </a:r>
            <a:r>
              <a:rPr lang="en-US" dirty="0" smtClean="0"/>
              <a:t>that is </a:t>
            </a:r>
            <a:r>
              <a:rPr lang="en-US" dirty="0"/>
              <a:t>provided with the </a:t>
            </a:r>
            <a:r>
              <a:rPr lang="en-US" dirty="0">
                <a:latin typeface="Arial" panose="020B0604020202020204" pitchFamily="34" charset="0"/>
                <a:cs typeface="Arial" panose="020B0604020202020204" pitchFamily="34" charset="0"/>
              </a:rPr>
              <a:t>2018</a:t>
            </a:r>
            <a:r>
              <a:rPr lang="en-US" dirty="0"/>
              <a:t> applications. This template must be turned in along with all MAJOR and REGULAR RAMP applications. </a:t>
            </a:r>
          </a:p>
          <a:p>
            <a:pPr marL="285750" indent="-285750">
              <a:lnSpc>
                <a:spcPct val="115000"/>
              </a:lnSpc>
              <a:spcAft>
                <a:spcPts val="1000"/>
              </a:spcAft>
              <a:buFont typeface="Arial" panose="020B0604020202020204" pitchFamily="34" charset="0"/>
              <a:buChar char="•"/>
            </a:pPr>
            <a:r>
              <a:rPr lang="en-US" dirty="0"/>
              <a:t>Any costs for which RAMP funds will be </a:t>
            </a:r>
            <a:r>
              <a:rPr lang="en-US" dirty="0" smtClean="0"/>
              <a:t>used </a:t>
            </a:r>
            <a:r>
              <a:rPr lang="en-US" dirty="0"/>
              <a:t>must have competitive bids, estimates and/or cost comparisons.</a:t>
            </a:r>
          </a:p>
          <a:p>
            <a:pPr marL="285750" indent="-285750">
              <a:lnSpc>
                <a:spcPct val="115000"/>
              </a:lnSpc>
              <a:spcAft>
                <a:spcPts val="1000"/>
              </a:spcAft>
              <a:buFont typeface="Arial" panose="020B0604020202020204" pitchFamily="34" charset="0"/>
              <a:buChar char="•"/>
            </a:pPr>
            <a:r>
              <a:rPr lang="en-US" dirty="0" smtClean="0">
                <a:latin typeface="Arial"/>
                <a:ea typeface="Calibri"/>
                <a:cs typeface="Times New Roman"/>
              </a:rPr>
              <a:t>You </a:t>
            </a:r>
            <a:r>
              <a:rPr lang="en-US" dirty="0">
                <a:latin typeface="Arial"/>
                <a:ea typeface="Calibri"/>
                <a:cs typeface="Times New Roman"/>
              </a:rPr>
              <a:t>should also include other funding sources for the project as well as any in-kind donations or volunteer work that will be used. </a:t>
            </a:r>
            <a:endParaRPr lang="en-US" dirty="0" smtClean="0">
              <a:latin typeface="Arial"/>
              <a:ea typeface="Calibri"/>
              <a:cs typeface="Times New Roman"/>
            </a:endParaRPr>
          </a:p>
          <a:p>
            <a:pPr marL="285750" indent="-285750">
              <a:lnSpc>
                <a:spcPct val="115000"/>
              </a:lnSpc>
              <a:spcAft>
                <a:spcPts val="1000"/>
              </a:spcAft>
              <a:buFont typeface="Arial" panose="020B0604020202020204" pitchFamily="34" charset="0"/>
              <a:buChar char="•"/>
            </a:pPr>
            <a:r>
              <a:rPr lang="en-US" dirty="0" smtClean="0">
                <a:latin typeface="Arial"/>
                <a:ea typeface="Calibri"/>
                <a:cs typeface="Times New Roman"/>
              </a:rPr>
              <a:t>Multi-phase projects- only land used for current phase can be used as collaboration.</a:t>
            </a:r>
          </a:p>
          <a:p>
            <a:pPr>
              <a:lnSpc>
                <a:spcPct val="115000"/>
              </a:lnSpc>
              <a:spcAft>
                <a:spcPts val="1000"/>
              </a:spcAft>
            </a:pPr>
            <a:r>
              <a:rPr lang="en-US" sz="1600" dirty="0" smtClean="0">
                <a:latin typeface="Arial"/>
                <a:ea typeface="Calibri"/>
                <a:cs typeface="Times New Roman"/>
              </a:rPr>
              <a:t>(</a:t>
            </a:r>
            <a:r>
              <a:rPr lang="en-US" sz="1600" b="1" dirty="0" smtClean="0">
                <a:latin typeface="Arial"/>
                <a:ea typeface="Calibri"/>
                <a:cs typeface="Times New Roman"/>
              </a:rPr>
              <a:t>As </a:t>
            </a:r>
            <a:r>
              <a:rPr lang="en-US" sz="1600" b="1" dirty="0">
                <a:latin typeface="Arial"/>
                <a:ea typeface="Calibri"/>
                <a:cs typeface="Times New Roman"/>
              </a:rPr>
              <a:t>a general rule, RAMP does not fund employee salaries, prizes, trophies, refreshments or food items. Any RAMP money awarded and not used as outlined in your budget must be returned to the county</a:t>
            </a:r>
            <a:r>
              <a:rPr lang="en-US" sz="1600" b="1" dirty="0" smtClean="0">
                <a:latin typeface="Arial"/>
                <a:ea typeface="Calibri"/>
                <a:cs typeface="Times New Roman"/>
              </a:rPr>
              <a:t>.)</a:t>
            </a:r>
          </a:p>
          <a:p>
            <a:pPr>
              <a:lnSpc>
                <a:spcPct val="115000"/>
              </a:lnSpc>
              <a:spcAft>
                <a:spcPts val="1000"/>
              </a:spcAft>
            </a:pPr>
            <a:endParaRPr lang="en-US" sz="1400" b="1" dirty="0" smtClean="0">
              <a:latin typeface="Arial"/>
              <a:ea typeface="Calibri"/>
              <a:cs typeface="Times New Roman"/>
            </a:endParaRPr>
          </a:p>
          <a:p>
            <a:pPr>
              <a:lnSpc>
                <a:spcPct val="115000"/>
              </a:lnSpc>
              <a:spcAft>
                <a:spcPts val="1000"/>
              </a:spcAft>
            </a:pPr>
            <a:endParaRPr lang="en-US" sz="1400" dirty="0">
              <a:ea typeface="Calibri"/>
              <a:cs typeface="Times New Roman"/>
            </a:endParaRPr>
          </a:p>
        </p:txBody>
      </p:sp>
    </p:spTree>
    <p:extLst>
      <p:ext uri="{BB962C8B-B14F-4D97-AF65-F5344CB8AC3E}">
        <p14:creationId xmlns:p14="http://schemas.microsoft.com/office/powerpoint/2010/main" val="46735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553200" cy="1251062"/>
          </a:xfrm>
        </p:spPr>
        <p:txBody>
          <a:bodyPr/>
          <a:lstStyle/>
          <a:p>
            <a:r>
              <a:rPr lang="en-US" dirty="0" smtClean="0"/>
              <a:t>Submittal</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3041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22745" y="2286000"/>
            <a:ext cx="7391400" cy="2862290"/>
          </a:xfrm>
          <a:prstGeom prst="rect">
            <a:avLst/>
          </a:prstGeom>
        </p:spPr>
        <p:txBody>
          <a:bodyPr wrap="square" lIns="91407" tIns="45704" rIns="91407" bIns="45704">
            <a:spAutoFit/>
          </a:bodyPr>
          <a:lstStyle/>
          <a:p>
            <a:r>
              <a:rPr lang="en-US" dirty="0">
                <a:latin typeface="Arial" panose="020B0604020202020204" pitchFamily="34" charset="0"/>
                <a:cs typeface="Arial" panose="020B0604020202020204" pitchFamily="34" charset="0"/>
              </a:rPr>
              <a:t>Be sure to submit </a:t>
            </a:r>
            <a:r>
              <a:rPr lang="en-US" b="1" dirty="0" smtClean="0">
                <a:solidFill>
                  <a:srgbClr val="FF0000"/>
                </a:solidFill>
                <a:latin typeface="Arial" panose="020B0604020202020204" pitchFamily="34" charset="0"/>
                <a:cs typeface="Arial" panose="020B0604020202020204" pitchFamily="34" charset="0"/>
              </a:rPr>
              <a:t>15 correlated stapled</a:t>
            </a:r>
            <a:r>
              <a:rPr lang="en-US" dirty="0" smtClean="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copies of your application and attachments</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Application </a:t>
            </a:r>
            <a:r>
              <a:rPr lang="en-US" dirty="0">
                <a:latin typeface="Arial" panose="020B0604020202020204" pitchFamily="34" charset="0"/>
                <a:cs typeface="Arial" panose="020B0604020202020204" pitchFamily="34" charset="0"/>
              </a:rPr>
              <a:t>should be filed with</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RAMP Tax Advisory Board</a:t>
            </a:r>
          </a:p>
          <a:p>
            <a:r>
              <a:rPr lang="en-US" b="1" dirty="0">
                <a:latin typeface="Arial" panose="020B0604020202020204" pitchFamily="34" charset="0"/>
                <a:cs typeface="Arial" panose="020B0604020202020204" pitchFamily="34" charset="0"/>
              </a:rPr>
              <a:t>Weber County Commission</a:t>
            </a:r>
          </a:p>
          <a:p>
            <a:r>
              <a:rPr lang="en-US" b="1" dirty="0">
                <a:latin typeface="Arial" panose="020B0604020202020204" pitchFamily="34" charset="0"/>
                <a:cs typeface="Arial" panose="020B0604020202020204" pitchFamily="34" charset="0"/>
              </a:rPr>
              <a:t>2380 Washington Blvd., Suite 360</a:t>
            </a:r>
          </a:p>
          <a:p>
            <a:r>
              <a:rPr lang="en-US" b="1" dirty="0">
                <a:latin typeface="Arial" panose="020B0604020202020204" pitchFamily="34" charset="0"/>
                <a:cs typeface="Arial" panose="020B0604020202020204" pitchFamily="34" charset="0"/>
              </a:rPr>
              <a:t>Ogden, Utah </a:t>
            </a:r>
            <a:r>
              <a:rPr lang="en-US" b="1" dirty="0" smtClean="0">
                <a:latin typeface="Arial" panose="020B0604020202020204" pitchFamily="34" charset="0"/>
                <a:cs typeface="Arial" panose="020B0604020202020204" pitchFamily="34" charset="0"/>
              </a:rPr>
              <a:t>84401</a:t>
            </a:r>
          </a:p>
          <a:p>
            <a:endParaRPr lang="en-US" dirty="0"/>
          </a:p>
        </p:txBody>
      </p:sp>
    </p:spTree>
    <p:extLst>
      <p:ext uri="{BB962C8B-B14F-4D97-AF65-F5344CB8AC3E}">
        <p14:creationId xmlns:p14="http://schemas.microsoft.com/office/powerpoint/2010/main" val="853532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553200" cy="1251062"/>
          </a:xfrm>
        </p:spPr>
        <p:txBody>
          <a:bodyPr/>
          <a:lstStyle/>
          <a:p>
            <a:r>
              <a:rPr lang="en-US" dirty="0" smtClean="0"/>
              <a:t>Applications Deadlines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3041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05000" y="2133600"/>
            <a:ext cx="4953000" cy="3170099"/>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Filing deadline for MAJOR grants:</a:t>
            </a:r>
          </a:p>
          <a:p>
            <a:pPr algn="ctr"/>
            <a:r>
              <a:rPr lang="en-US" sz="2000" b="1" dirty="0" smtClean="0">
                <a:solidFill>
                  <a:srgbClr val="FF0000"/>
                </a:solidFill>
                <a:latin typeface="Arial" panose="020B0604020202020204" pitchFamily="34" charset="0"/>
                <a:cs typeface="Arial" panose="020B0604020202020204" pitchFamily="34" charset="0"/>
              </a:rPr>
              <a:t>Friday, January 12</a:t>
            </a:r>
            <a:r>
              <a:rPr lang="en-US" sz="2000" b="1" baseline="30000" dirty="0" smtClean="0">
                <a:solidFill>
                  <a:srgbClr val="FF0000"/>
                </a:solidFill>
                <a:latin typeface="Arial" panose="020B0604020202020204" pitchFamily="34" charset="0"/>
                <a:cs typeface="Arial" panose="020B0604020202020204" pitchFamily="34" charset="0"/>
              </a:rPr>
              <a:t>th</a:t>
            </a:r>
            <a:r>
              <a:rPr lang="en-US" sz="2000" b="1" dirty="0" smtClean="0">
                <a:solidFill>
                  <a:srgbClr val="FF0000"/>
                </a:solidFill>
                <a:latin typeface="Arial" panose="020B0604020202020204" pitchFamily="34" charset="0"/>
                <a:cs typeface="Arial" panose="020B0604020202020204" pitchFamily="34" charset="0"/>
              </a:rPr>
              <a:t> @ 5:00PM</a:t>
            </a:r>
          </a:p>
          <a:p>
            <a:pPr algn="ctr"/>
            <a:endParaRPr lang="en-US" sz="2000" dirty="0">
              <a:latin typeface="Arial" panose="020B0604020202020204" pitchFamily="34" charset="0"/>
              <a:cs typeface="Arial" panose="020B0604020202020204" pitchFamily="34" charset="0"/>
            </a:endParaRPr>
          </a:p>
          <a:p>
            <a:pPr algn="ct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Filing deadline for REGULAR grants:</a:t>
            </a:r>
          </a:p>
          <a:p>
            <a:pPr algn="ctr"/>
            <a:r>
              <a:rPr lang="en-US" sz="2000" b="1" dirty="0" smtClean="0">
                <a:solidFill>
                  <a:srgbClr val="FF0000"/>
                </a:solidFill>
                <a:latin typeface="Arial" panose="020B0604020202020204" pitchFamily="34" charset="0"/>
                <a:cs typeface="Arial" panose="020B0604020202020204" pitchFamily="34" charset="0"/>
              </a:rPr>
              <a:t>Friday, January 12</a:t>
            </a:r>
            <a:r>
              <a:rPr lang="en-US" sz="2000" b="1" baseline="30000" dirty="0" smtClean="0">
                <a:solidFill>
                  <a:srgbClr val="FF0000"/>
                </a:solidFill>
                <a:latin typeface="Arial" panose="020B0604020202020204" pitchFamily="34" charset="0"/>
                <a:cs typeface="Arial" panose="020B0604020202020204" pitchFamily="34" charset="0"/>
              </a:rPr>
              <a:t>th</a:t>
            </a:r>
            <a:r>
              <a:rPr lang="en-US" sz="2000" b="1" dirty="0" smtClean="0">
                <a:solidFill>
                  <a:srgbClr val="FF0000"/>
                </a:solidFill>
                <a:latin typeface="Arial" panose="020B0604020202020204" pitchFamily="34" charset="0"/>
                <a:cs typeface="Arial" panose="020B0604020202020204" pitchFamily="34" charset="0"/>
              </a:rPr>
              <a:t> @ 5:00PM</a:t>
            </a:r>
          </a:p>
          <a:p>
            <a:pPr algn="ctr"/>
            <a:endParaRPr lang="en-US" sz="2000" dirty="0">
              <a:latin typeface="Arial" panose="020B0604020202020204" pitchFamily="34" charset="0"/>
              <a:cs typeface="Arial" panose="020B0604020202020204" pitchFamily="34" charset="0"/>
            </a:endParaRPr>
          </a:p>
          <a:p>
            <a:pPr algn="ct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Filing deadline for EZ grants:</a:t>
            </a:r>
          </a:p>
          <a:p>
            <a:pPr algn="ctr"/>
            <a:r>
              <a:rPr lang="en-US" sz="2000" b="1" dirty="0" smtClean="0">
                <a:solidFill>
                  <a:srgbClr val="FF0000"/>
                </a:solidFill>
                <a:latin typeface="Arial" panose="020B0604020202020204" pitchFamily="34" charset="0"/>
                <a:cs typeface="Arial" panose="020B0604020202020204" pitchFamily="34" charset="0"/>
              </a:rPr>
              <a:t>Friday, March 30</a:t>
            </a:r>
            <a:r>
              <a:rPr lang="en-US" sz="2000" b="1" baseline="30000" dirty="0" smtClean="0">
                <a:solidFill>
                  <a:srgbClr val="FF0000"/>
                </a:solidFill>
                <a:latin typeface="Arial" panose="020B0604020202020204" pitchFamily="34" charset="0"/>
                <a:cs typeface="Arial" panose="020B0604020202020204" pitchFamily="34" charset="0"/>
              </a:rPr>
              <a:t>th</a:t>
            </a:r>
            <a:r>
              <a:rPr lang="en-US" sz="2000" b="1" dirty="0" smtClean="0">
                <a:solidFill>
                  <a:srgbClr val="FF0000"/>
                </a:solidFill>
                <a:latin typeface="Arial" panose="020B0604020202020204" pitchFamily="34" charset="0"/>
                <a:cs typeface="Arial" panose="020B0604020202020204" pitchFamily="34" charset="0"/>
              </a:rPr>
              <a:t> @ 5:00 PM</a:t>
            </a:r>
            <a:endParaRPr lang="en-U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684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553199" cy="1251062"/>
          </a:xfrm>
        </p:spPr>
        <p:txBody>
          <a:bodyPr/>
          <a:lstStyle/>
          <a:p>
            <a:r>
              <a:rPr lang="en-US" dirty="0" smtClean="0"/>
              <a:t>Recreational Facility</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3041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321" y="1600207"/>
            <a:ext cx="8223250" cy="3540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54630" y="2057400"/>
            <a:ext cx="2585682" cy="525142"/>
          </a:xfrm>
          <a:prstGeom prst="rect">
            <a:avLst/>
          </a:prstGeom>
        </p:spPr>
        <p:txBody>
          <a:bodyPr wrap="none" lIns="91407" tIns="45704" rIns="91407" bIns="45704">
            <a:spAutoFit/>
          </a:bodyPr>
          <a:lstStyle/>
          <a:p>
            <a:pPr algn="ctr"/>
            <a:r>
              <a:rPr lang="en-US" sz="1100" dirty="0">
                <a:latin typeface="Times New Roman"/>
                <a:ea typeface="Times New Roman"/>
              </a:rPr>
              <a:t> </a:t>
            </a:r>
            <a:r>
              <a:rPr lang="en-US" b="1" dirty="0">
                <a:highlight>
                  <a:srgbClr val="FFFF00"/>
                </a:highlight>
                <a:latin typeface="Times New Roman"/>
                <a:ea typeface="Times New Roman"/>
              </a:rPr>
              <a:t>Recreational Facility</a:t>
            </a:r>
            <a:r>
              <a:rPr lang="en-US" dirty="0">
                <a:latin typeface="Times New Roman"/>
                <a:ea typeface="Times New Roman"/>
              </a:rPr>
              <a:t> </a:t>
            </a:r>
            <a:r>
              <a:rPr lang="en-US" b="1" dirty="0">
                <a:latin typeface="Times New Roman"/>
                <a:ea typeface="Times New Roman"/>
              </a:rPr>
              <a:t>=</a:t>
            </a:r>
            <a:r>
              <a:rPr lang="en-US" sz="2800" b="1" dirty="0">
                <a:latin typeface="Times New Roman"/>
                <a:ea typeface="Times New Roman"/>
              </a:rPr>
              <a:t> </a:t>
            </a:r>
            <a:endParaRPr lang="en-US" sz="1100" dirty="0">
              <a:latin typeface="Times New Roman"/>
              <a:ea typeface="Times New Roman"/>
            </a:endParaRPr>
          </a:p>
        </p:txBody>
      </p:sp>
      <p:sp>
        <p:nvSpPr>
          <p:cNvPr id="6" name="Text Box 8"/>
          <p:cNvSpPr txBox="1">
            <a:spLocks noChangeArrowheads="1"/>
          </p:cNvSpPr>
          <p:nvPr/>
        </p:nvSpPr>
        <p:spPr bwMode="auto">
          <a:xfrm>
            <a:off x="1295400" y="3540341"/>
            <a:ext cx="2057400" cy="1447800"/>
          </a:xfrm>
          <a:prstGeom prst="rect">
            <a:avLst/>
          </a:prstGeom>
          <a:solidFill>
            <a:srgbClr val="99CC00"/>
          </a:solidFill>
          <a:ln w="9525">
            <a:solidFill>
              <a:srgbClr val="000000"/>
            </a:solidFill>
            <a:miter lim="800000"/>
            <a:headEnd/>
            <a:tailEnd/>
          </a:ln>
        </p:spPr>
        <p:txBody>
          <a:bodyPr vert="horz" wrap="square" lIns="91407" tIns="45704" rIns="91407" bIns="45704" numCol="1" anchor="t" anchorCtr="0" compatLnSpc="1">
            <a:prstTxWarp prst="textNoShape">
              <a:avLst/>
            </a:prstTxWarp>
          </a:bodyPr>
          <a:lstStyle/>
          <a:p>
            <a:pPr algn="ctr" fontAlgn="base">
              <a:spcBef>
                <a:spcPct val="0"/>
              </a:spcBef>
              <a:spcAft>
                <a:spcPts val="1000"/>
              </a:spcAft>
            </a:pPr>
            <a:endParaRPr lang="en-US" altLang="en-US" sz="1100" b="1" dirty="0">
              <a:latin typeface="Times New Roman" pitchFamily="18" charset="0"/>
              <a:cs typeface="Arial" pitchFamily="34" charset="0"/>
            </a:endParaRPr>
          </a:p>
          <a:p>
            <a:pPr algn="ctr" fontAlgn="base">
              <a:spcBef>
                <a:spcPct val="0"/>
              </a:spcBef>
              <a:spcAft>
                <a:spcPts val="1000"/>
              </a:spcAft>
            </a:pPr>
            <a:r>
              <a:rPr lang="en-US" altLang="en-US" sz="1400" b="1" dirty="0">
                <a:latin typeface="Calibri" pitchFamily="34" charset="0"/>
                <a:cs typeface="Arial" pitchFamily="34" charset="0"/>
              </a:rPr>
              <a:t>Publicly Owned</a:t>
            </a:r>
          </a:p>
          <a:p>
            <a:pPr algn="ctr" fontAlgn="base">
              <a:spcBef>
                <a:spcPct val="0"/>
              </a:spcBef>
              <a:spcAft>
                <a:spcPts val="1000"/>
              </a:spcAft>
            </a:pPr>
            <a:r>
              <a:rPr lang="en-US" altLang="en-US" sz="1400" b="1" dirty="0">
                <a:latin typeface="Calibri" pitchFamily="34" charset="0"/>
                <a:cs typeface="Arial" pitchFamily="34" charset="0"/>
              </a:rPr>
              <a:t> Or </a:t>
            </a:r>
            <a:endParaRPr lang="en-US" altLang="en-US" sz="1400" b="1" dirty="0">
              <a:latin typeface="Times New Roman" pitchFamily="18" charset="0"/>
              <a:cs typeface="Arial" pitchFamily="34" charset="0"/>
            </a:endParaRPr>
          </a:p>
          <a:p>
            <a:pPr algn="ctr" fontAlgn="base">
              <a:spcBef>
                <a:spcPct val="0"/>
              </a:spcBef>
              <a:spcAft>
                <a:spcPts val="1000"/>
              </a:spcAft>
            </a:pPr>
            <a:r>
              <a:rPr lang="en-US" altLang="en-US" sz="1400" b="1" dirty="0">
                <a:latin typeface="Calibri" pitchFamily="34" charset="0"/>
                <a:cs typeface="Arial" pitchFamily="34" charset="0"/>
              </a:rPr>
              <a:t>Operated</a:t>
            </a:r>
          </a:p>
          <a:p>
            <a:pPr fontAlgn="base">
              <a:spcBef>
                <a:spcPct val="0"/>
              </a:spcBef>
              <a:spcAft>
                <a:spcPct val="0"/>
              </a:spcAft>
            </a:pPr>
            <a:endParaRPr lang="en-US" altLang="en-US" dirty="0">
              <a:latin typeface="Arial" pitchFamily="34" charset="0"/>
              <a:cs typeface="Arial" pitchFamily="34" charset="0"/>
            </a:endParaRPr>
          </a:p>
        </p:txBody>
      </p:sp>
      <p:sp>
        <p:nvSpPr>
          <p:cNvPr id="7" name="Text Box 9"/>
          <p:cNvSpPr txBox="1">
            <a:spLocks noChangeArrowheads="1"/>
          </p:cNvSpPr>
          <p:nvPr/>
        </p:nvSpPr>
        <p:spPr bwMode="auto">
          <a:xfrm>
            <a:off x="4800600" y="3540341"/>
            <a:ext cx="3086100" cy="2825317"/>
          </a:xfrm>
          <a:prstGeom prst="rect">
            <a:avLst/>
          </a:prstGeom>
          <a:solidFill>
            <a:srgbClr val="99CC00"/>
          </a:solidFill>
          <a:ln w="9525">
            <a:solidFill>
              <a:srgbClr val="000000"/>
            </a:solidFill>
            <a:miter lim="800000"/>
            <a:headEnd/>
            <a:tailEnd/>
          </a:ln>
        </p:spPr>
        <p:txBody>
          <a:bodyPr vert="horz" wrap="square" lIns="91407" tIns="45704" rIns="91407" bIns="45704" numCol="1" anchor="t" anchorCtr="0" compatLnSpc="1">
            <a:prstTxWarp prst="textNoShape">
              <a:avLst/>
            </a:prstTxWarp>
          </a:bodyPr>
          <a:lstStyle/>
          <a:p>
            <a:pPr fontAlgn="base">
              <a:spcBef>
                <a:spcPct val="0"/>
              </a:spcBef>
              <a:spcAft>
                <a:spcPct val="0"/>
              </a:spcAft>
              <a:buFont typeface="Symbol" pitchFamily="18" charset="2"/>
              <a:buChar char="·"/>
            </a:pPr>
            <a:r>
              <a:rPr lang="en-US" altLang="en-US" sz="1400" b="1" dirty="0">
                <a:latin typeface="Calibri" pitchFamily="34" charset="0"/>
                <a:cs typeface="Arial" pitchFamily="34" charset="0"/>
              </a:rPr>
              <a:t>Campground</a:t>
            </a:r>
            <a:endParaRPr lang="en-US" altLang="en-US" sz="1100" dirty="0">
              <a:latin typeface="Times New Roman" pitchFamily="18" charset="0"/>
              <a:cs typeface="Arial" pitchFamily="34" charset="0"/>
            </a:endParaRPr>
          </a:p>
          <a:p>
            <a:pPr fontAlgn="base">
              <a:spcBef>
                <a:spcPct val="0"/>
              </a:spcBef>
              <a:spcAft>
                <a:spcPct val="0"/>
              </a:spcAft>
              <a:buFont typeface="Symbol" pitchFamily="18" charset="2"/>
              <a:buChar char="·"/>
            </a:pPr>
            <a:r>
              <a:rPr lang="en-US" altLang="en-US" sz="1400" b="1" dirty="0">
                <a:latin typeface="Calibri" pitchFamily="34" charset="0"/>
                <a:cs typeface="Arial" pitchFamily="34" charset="0"/>
              </a:rPr>
              <a:t>Dock</a:t>
            </a:r>
            <a:endParaRPr lang="en-US" altLang="en-US" sz="1100" dirty="0">
              <a:latin typeface="Times New Roman" pitchFamily="18" charset="0"/>
              <a:cs typeface="Arial" pitchFamily="34" charset="0"/>
            </a:endParaRPr>
          </a:p>
          <a:p>
            <a:pPr fontAlgn="base">
              <a:spcBef>
                <a:spcPct val="0"/>
              </a:spcBef>
              <a:spcAft>
                <a:spcPct val="0"/>
              </a:spcAft>
              <a:buFont typeface="Symbol" pitchFamily="18" charset="2"/>
              <a:buChar char="·"/>
            </a:pPr>
            <a:r>
              <a:rPr lang="en-US" altLang="en-US" sz="1400" b="1" dirty="0">
                <a:latin typeface="Calibri" pitchFamily="34" charset="0"/>
                <a:cs typeface="Arial" pitchFamily="34" charset="0"/>
              </a:rPr>
              <a:t>Marina</a:t>
            </a:r>
            <a:endParaRPr lang="en-US" altLang="en-US" sz="1100" dirty="0">
              <a:latin typeface="Times New Roman" pitchFamily="18" charset="0"/>
              <a:cs typeface="Arial" pitchFamily="34" charset="0"/>
            </a:endParaRPr>
          </a:p>
          <a:p>
            <a:pPr fontAlgn="base">
              <a:spcBef>
                <a:spcPct val="0"/>
              </a:spcBef>
              <a:spcAft>
                <a:spcPct val="0"/>
              </a:spcAft>
              <a:buFont typeface="Symbol" pitchFamily="18" charset="2"/>
              <a:buChar char="·"/>
            </a:pPr>
            <a:r>
              <a:rPr lang="en-US" altLang="en-US" sz="1400" b="1" dirty="0">
                <a:latin typeface="Calibri" pitchFamily="34" charset="0"/>
                <a:cs typeface="Arial" pitchFamily="34" charset="0"/>
              </a:rPr>
              <a:t>Golf course</a:t>
            </a:r>
            <a:endParaRPr lang="en-US" altLang="en-US" sz="1100" dirty="0">
              <a:latin typeface="Times New Roman" pitchFamily="18" charset="0"/>
              <a:cs typeface="Arial" pitchFamily="34" charset="0"/>
            </a:endParaRPr>
          </a:p>
          <a:p>
            <a:pPr fontAlgn="base">
              <a:spcBef>
                <a:spcPct val="0"/>
              </a:spcBef>
              <a:spcAft>
                <a:spcPct val="0"/>
              </a:spcAft>
              <a:buFont typeface="Symbol" pitchFamily="18" charset="2"/>
              <a:buChar char="·"/>
            </a:pPr>
            <a:r>
              <a:rPr lang="en-US" altLang="en-US" sz="1400" b="1" dirty="0" smtClean="0">
                <a:latin typeface="Calibri" pitchFamily="34" charset="0"/>
                <a:cs typeface="Arial" pitchFamily="34" charset="0"/>
              </a:rPr>
              <a:t>Playground</a:t>
            </a:r>
            <a:endParaRPr lang="en-US" altLang="en-US" sz="1100" dirty="0">
              <a:latin typeface="Times New Roman" pitchFamily="18" charset="0"/>
              <a:cs typeface="Arial" pitchFamily="34" charset="0"/>
            </a:endParaRPr>
          </a:p>
          <a:p>
            <a:pPr fontAlgn="base">
              <a:spcBef>
                <a:spcPct val="0"/>
              </a:spcBef>
              <a:spcAft>
                <a:spcPct val="0"/>
              </a:spcAft>
              <a:buFont typeface="Symbol" pitchFamily="18" charset="2"/>
              <a:buChar char="·"/>
            </a:pPr>
            <a:r>
              <a:rPr lang="en-US" altLang="en-US" sz="1400" b="1" dirty="0">
                <a:latin typeface="Calibri" pitchFamily="34" charset="0"/>
                <a:cs typeface="Arial" pitchFamily="34" charset="0"/>
              </a:rPr>
              <a:t>Athletic field</a:t>
            </a:r>
            <a:endParaRPr lang="en-US" altLang="en-US" sz="1100" dirty="0">
              <a:latin typeface="Times New Roman" pitchFamily="18" charset="0"/>
              <a:cs typeface="Arial" pitchFamily="34" charset="0"/>
            </a:endParaRPr>
          </a:p>
          <a:p>
            <a:pPr fontAlgn="base">
              <a:spcBef>
                <a:spcPct val="0"/>
              </a:spcBef>
              <a:spcAft>
                <a:spcPct val="0"/>
              </a:spcAft>
              <a:buFont typeface="Symbol" pitchFamily="18" charset="2"/>
              <a:buChar char="·"/>
            </a:pPr>
            <a:r>
              <a:rPr lang="en-US" altLang="en-US" sz="1400" b="1" dirty="0">
                <a:latin typeface="Calibri" pitchFamily="34" charset="0"/>
                <a:cs typeface="Arial" pitchFamily="34" charset="0"/>
              </a:rPr>
              <a:t>Gymnasium</a:t>
            </a:r>
            <a:endParaRPr lang="en-US" altLang="en-US" sz="1100" dirty="0">
              <a:latin typeface="Times New Roman" pitchFamily="18" charset="0"/>
              <a:cs typeface="Arial" pitchFamily="34" charset="0"/>
            </a:endParaRPr>
          </a:p>
          <a:p>
            <a:pPr fontAlgn="base">
              <a:spcBef>
                <a:spcPct val="0"/>
              </a:spcBef>
              <a:spcAft>
                <a:spcPct val="0"/>
              </a:spcAft>
              <a:buFont typeface="Symbol" pitchFamily="18" charset="2"/>
              <a:buChar char="·"/>
            </a:pPr>
            <a:r>
              <a:rPr lang="en-US" altLang="en-US" sz="1400" b="1" dirty="0">
                <a:latin typeface="Calibri" pitchFamily="34" charset="0"/>
                <a:cs typeface="Arial" pitchFamily="34" charset="0"/>
              </a:rPr>
              <a:t>Swimming pool</a:t>
            </a:r>
            <a:endParaRPr lang="en-US" altLang="en-US" sz="1100" dirty="0">
              <a:latin typeface="Times New Roman" pitchFamily="18" charset="0"/>
              <a:cs typeface="Arial" pitchFamily="34" charset="0"/>
            </a:endParaRPr>
          </a:p>
          <a:p>
            <a:pPr fontAlgn="base">
              <a:spcBef>
                <a:spcPct val="0"/>
              </a:spcBef>
              <a:spcAft>
                <a:spcPct val="0"/>
              </a:spcAft>
              <a:buFont typeface="Symbol" pitchFamily="18" charset="2"/>
              <a:buChar char="·"/>
            </a:pPr>
            <a:r>
              <a:rPr lang="en-US" altLang="en-US" sz="1400" b="1" dirty="0">
                <a:latin typeface="Calibri" pitchFamily="34" charset="0"/>
                <a:cs typeface="Arial" pitchFamily="34" charset="0"/>
              </a:rPr>
              <a:t>Trail system</a:t>
            </a:r>
          </a:p>
          <a:p>
            <a:pPr fontAlgn="base">
              <a:spcBef>
                <a:spcPct val="0"/>
              </a:spcBef>
              <a:spcAft>
                <a:spcPct val="0"/>
              </a:spcAft>
              <a:buFont typeface="Symbol" pitchFamily="18" charset="2"/>
              <a:buChar char="·"/>
            </a:pPr>
            <a:r>
              <a:rPr lang="en-US" altLang="en-US" sz="1400" b="1" dirty="0">
                <a:latin typeface="Calibri" pitchFamily="34" charset="0"/>
                <a:cs typeface="Arial" pitchFamily="34" charset="0"/>
              </a:rPr>
              <a:t>Park </a:t>
            </a:r>
            <a:endParaRPr lang="en-US" altLang="en-US" sz="1100" dirty="0">
              <a:latin typeface="Times New Roman" pitchFamily="18" charset="0"/>
              <a:cs typeface="Arial" pitchFamily="34" charset="0"/>
            </a:endParaRPr>
          </a:p>
          <a:p>
            <a:pPr fontAlgn="base">
              <a:spcBef>
                <a:spcPct val="0"/>
              </a:spcBef>
              <a:spcAft>
                <a:spcPct val="0"/>
              </a:spcAft>
              <a:buFont typeface="Symbol" pitchFamily="18" charset="2"/>
              <a:buChar char="·"/>
            </a:pPr>
            <a:r>
              <a:rPr lang="en-US" altLang="en-US" sz="1400" b="1" dirty="0">
                <a:latin typeface="Calibri" pitchFamily="34" charset="0"/>
                <a:cs typeface="Arial" pitchFamily="34" charset="0"/>
              </a:rPr>
              <a:t>Other facility used for recreational purposes</a:t>
            </a:r>
            <a:endParaRPr lang="en-US" altLang="en-US" dirty="0">
              <a:latin typeface="Arial" pitchFamily="34" charset="0"/>
              <a:cs typeface="Arial" pitchFamily="34" charset="0"/>
            </a:endParaRPr>
          </a:p>
        </p:txBody>
      </p:sp>
      <p:sp>
        <p:nvSpPr>
          <p:cNvPr id="8" name="Line 5"/>
          <p:cNvSpPr>
            <a:spLocks noChangeShapeType="1"/>
          </p:cNvSpPr>
          <p:nvPr/>
        </p:nvSpPr>
        <p:spPr bwMode="auto">
          <a:xfrm flipH="1">
            <a:off x="2552700" y="2476500"/>
            <a:ext cx="1600200" cy="10287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07" tIns="45704" rIns="91407" bIns="45704" numCol="1" anchor="t" anchorCtr="0" compatLnSpc="1">
            <a:prstTxWarp prst="textNoShape">
              <a:avLst/>
            </a:prstTxWarp>
          </a:bodyPr>
          <a:lstStyle/>
          <a:p>
            <a:endParaRPr lang="en-US"/>
          </a:p>
        </p:txBody>
      </p:sp>
      <p:sp>
        <p:nvSpPr>
          <p:cNvPr id="9" name="Line 4"/>
          <p:cNvSpPr>
            <a:spLocks noChangeShapeType="1"/>
          </p:cNvSpPr>
          <p:nvPr/>
        </p:nvSpPr>
        <p:spPr bwMode="auto">
          <a:xfrm>
            <a:off x="4152900" y="2476500"/>
            <a:ext cx="1485900" cy="10287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07" tIns="45704" rIns="91407" bIns="45704" numCol="1" anchor="t" anchorCtr="0" compatLnSpc="1">
            <a:prstTxWarp prst="textNoShape">
              <a:avLst/>
            </a:prstTxWarp>
          </a:bodyPr>
          <a:lstStyle/>
          <a:p>
            <a:endParaRPr lang="en-US"/>
          </a:p>
        </p:txBody>
      </p:sp>
    </p:spTree>
    <p:extLst>
      <p:ext uri="{BB962C8B-B14F-4D97-AF65-F5344CB8AC3E}">
        <p14:creationId xmlns:p14="http://schemas.microsoft.com/office/powerpoint/2010/main" val="2613976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553199" cy="1251062"/>
          </a:xfrm>
        </p:spPr>
        <p:txBody>
          <a:bodyPr/>
          <a:lstStyle/>
          <a:p>
            <a:r>
              <a:rPr lang="en-US" dirty="0" smtClean="0"/>
              <a:t>Cultural Facility</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3041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455" y="1524007"/>
            <a:ext cx="8223250" cy="5286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0800000" flipV="1">
            <a:off x="3505200" y="3559701"/>
            <a:ext cx="2337093" cy="369300"/>
          </a:xfrm>
          <a:prstGeom prst="rect">
            <a:avLst/>
          </a:prstGeom>
        </p:spPr>
        <p:txBody>
          <a:bodyPr wrap="square" lIns="91407" tIns="45704" rIns="91407" bIns="45704">
            <a:spAutoFit/>
          </a:bodyPr>
          <a:lstStyle/>
          <a:p>
            <a:pPr algn="ctr"/>
            <a:r>
              <a:rPr lang="en-US" sz="1100" dirty="0">
                <a:latin typeface="Times New Roman"/>
                <a:ea typeface="Times New Roman"/>
              </a:rPr>
              <a:t> </a:t>
            </a:r>
            <a:r>
              <a:rPr lang="en-US" b="1" dirty="0">
                <a:highlight>
                  <a:srgbClr val="FF00FF"/>
                </a:highlight>
                <a:latin typeface="Times New Roman"/>
                <a:ea typeface="Times New Roman"/>
              </a:rPr>
              <a:t>Cultural Facility</a:t>
            </a:r>
            <a:r>
              <a:rPr lang="en-US" b="1" dirty="0">
                <a:latin typeface="Times New Roman"/>
                <a:ea typeface="Times New Roman"/>
              </a:rPr>
              <a:t> </a:t>
            </a:r>
            <a:r>
              <a:rPr lang="en-US" b="1" dirty="0" smtClean="0">
                <a:latin typeface="Times New Roman"/>
                <a:ea typeface="Times New Roman"/>
              </a:rPr>
              <a:t> </a:t>
            </a:r>
            <a:endParaRPr lang="en-US" sz="1100" dirty="0">
              <a:latin typeface="Times New Roman"/>
              <a:ea typeface="Times New Roman"/>
            </a:endParaRPr>
          </a:p>
        </p:txBody>
      </p:sp>
      <p:sp>
        <p:nvSpPr>
          <p:cNvPr id="6" name="Text Box 7"/>
          <p:cNvSpPr txBox="1">
            <a:spLocks noChangeArrowheads="1"/>
          </p:cNvSpPr>
          <p:nvPr/>
        </p:nvSpPr>
        <p:spPr bwMode="auto">
          <a:xfrm>
            <a:off x="1219199" y="4743346"/>
            <a:ext cx="1981201" cy="1428854"/>
          </a:xfrm>
          <a:prstGeom prst="rect">
            <a:avLst/>
          </a:prstGeom>
          <a:solidFill>
            <a:srgbClr val="99CC00"/>
          </a:solidFill>
          <a:ln w="9525">
            <a:solidFill>
              <a:srgbClr val="000000"/>
            </a:solidFill>
            <a:miter lim="800000"/>
            <a:headEnd/>
            <a:tailEnd/>
          </a:ln>
        </p:spPr>
        <p:txBody>
          <a:bodyPr vert="horz" wrap="square" lIns="91407" tIns="45704" rIns="91407" bIns="45704" numCol="1" anchor="t" anchorCtr="0" compatLnSpc="1">
            <a:prstTxWarp prst="textNoShape">
              <a:avLst/>
            </a:prstTxWarp>
          </a:bodyPr>
          <a:lstStyle/>
          <a:p>
            <a:pPr algn="ctr" fontAlgn="base">
              <a:spcBef>
                <a:spcPct val="0"/>
              </a:spcBef>
              <a:spcAft>
                <a:spcPts val="1000"/>
              </a:spcAft>
            </a:pPr>
            <a:endParaRPr lang="en-US" altLang="en-US" sz="1100" b="1" dirty="0">
              <a:latin typeface="Times New Roman" pitchFamily="18" charset="0"/>
              <a:cs typeface="Arial" pitchFamily="34" charset="0"/>
            </a:endParaRPr>
          </a:p>
          <a:p>
            <a:pPr algn="ctr" fontAlgn="base">
              <a:spcBef>
                <a:spcPct val="0"/>
              </a:spcBef>
              <a:spcAft>
                <a:spcPts val="1000"/>
              </a:spcAft>
            </a:pPr>
            <a:r>
              <a:rPr lang="en-US" altLang="en-US" sz="1400" b="1" dirty="0">
                <a:latin typeface="Calibri" pitchFamily="34" charset="0"/>
                <a:cs typeface="Arial" pitchFamily="34" charset="0"/>
              </a:rPr>
              <a:t>Publicly Owned</a:t>
            </a:r>
          </a:p>
          <a:p>
            <a:pPr algn="ctr" fontAlgn="base">
              <a:spcBef>
                <a:spcPct val="0"/>
              </a:spcBef>
              <a:spcAft>
                <a:spcPts val="1000"/>
              </a:spcAft>
            </a:pPr>
            <a:r>
              <a:rPr lang="en-US" altLang="en-US" sz="1400" b="1" dirty="0">
                <a:latin typeface="Calibri" pitchFamily="34" charset="0"/>
                <a:cs typeface="Arial" pitchFamily="34" charset="0"/>
              </a:rPr>
              <a:t> Or </a:t>
            </a:r>
            <a:endParaRPr lang="en-US" altLang="en-US" sz="1400" b="1" dirty="0">
              <a:latin typeface="Times New Roman" pitchFamily="18" charset="0"/>
              <a:cs typeface="Arial" pitchFamily="34" charset="0"/>
            </a:endParaRPr>
          </a:p>
          <a:p>
            <a:pPr algn="ctr" fontAlgn="base">
              <a:spcBef>
                <a:spcPct val="0"/>
              </a:spcBef>
              <a:spcAft>
                <a:spcPts val="1000"/>
              </a:spcAft>
            </a:pPr>
            <a:r>
              <a:rPr lang="en-US" altLang="en-US" sz="1400" b="1" dirty="0">
                <a:latin typeface="Calibri" pitchFamily="34" charset="0"/>
                <a:cs typeface="Arial" pitchFamily="34" charset="0"/>
              </a:rPr>
              <a:t>Operated</a:t>
            </a:r>
          </a:p>
          <a:p>
            <a:pPr fontAlgn="base">
              <a:spcBef>
                <a:spcPct val="0"/>
              </a:spcBef>
              <a:spcAft>
                <a:spcPct val="0"/>
              </a:spcAft>
            </a:pPr>
            <a:endParaRPr lang="en-US" altLang="en-US" dirty="0">
              <a:latin typeface="Arial" pitchFamily="34" charset="0"/>
              <a:cs typeface="Arial" pitchFamily="34" charset="0"/>
            </a:endParaRPr>
          </a:p>
        </p:txBody>
      </p:sp>
      <p:sp>
        <p:nvSpPr>
          <p:cNvPr id="8" name="Text Box 8"/>
          <p:cNvSpPr txBox="1">
            <a:spLocks noChangeArrowheads="1"/>
          </p:cNvSpPr>
          <p:nvPr/>
        </p:nvSpPr>
        <p:spPr bwMode="auto">
          <a:xfrm>
            <a:off x="5486400" y="4743346"/>
            <a:ext cx="3172283" cy="1428854"/>
          </a:xfrm>
          <a:prstGeom prst="rect">
            <a:avLst/>
          </a:prstGeom>
          <a:solidFill>
            <a:srgbClr val="99CC00"/>
          </a:solidFill>
          <a:ln w="9525">
            <a:solidFill>
              <a:srgbClr val="000000"/>
            </a:solidFill>
            <a:miter lim="800000"/>
            <a:headEnd/>
            <a:tailEnd/>
          </a:ln>
        </p:spPr>
        <p:txBody>
          <a:bodyPr vert="horz" wrap="square" lIns="91407" tIns="45704" rIns="91407" bIns="45704" numCol="1" anchor="t" anchorCtr="0" compatLnSpc="1">
            <a:prstTxWarp prst="textNoShape">
              <a:avLst/>
            </a:prstTxWarp>
          </a:bodyPr>
          <a:lstStyle/>
          <a:p>
            <a:pPr fontAlgn="base">
              <a:spcBef>
                <a:spcPct val="0"/>
              </a:spcBef>
              <a:spcAft>
                <a:spcPct val="0"/>
              </a:spcAft>
              <a:buFont typeface="Symbol" pitchFamily="18" charset="2"/>
              <a:buChar char="·"/>
            </a:pPr>
            <a:r>
              <a:rPr lang="en-US" altLang="en-US" sz="1400" b="1" dirty="0">
                <a:latin typeface="Calibri" pitchFamily="34" charset="0"/>
                <a:cs typeface="Arial" pitchFamily="34" charset="0"/>
              </a:rPr>
              <a:t>Theater</a:t>
            </a:r>
          </a:p>
          <a:p>
            <a:pPr fontAlgn="base">
              <a:spcBef>
                <a:spcPct val="0"/>
              </a:spcBef>
              <a:spcAft>
                <a:spcPct val="0"/>
              </a:spcAft>
              <a:buFont typeface="Symbol" pitchFamily="18" charset="2"/>
              <a:buChar char="·"/>
            </a:pPr>
            <a:r>
              <a:rPr lang="en-US" altLang="en-US" sz="1400" b="1" dirty="0" smtClean="0">
                <a:cs typeface="Arial" pitchFamily="34" charset="0"/>
              </a:rPr>
              <a:t>Museum</a:t>
            </a:r>
            <a:endParaRPr lang="en-US" altLang="en-US" sz="1400" b="1" dirty="0">
              <a:cs typeface="Arial" pitchFamily="34" charset="0"/>
            </a:endParaRPr>
          </a:p>
          <a:p>
            <a:pPr fontAlgn="base">
              <a:spcBef>
                <a:spcPct val="0"/>
              </a:spcBef>
              <a:spcAft>
                <a:spcPct val="0"/>
              </a:spcAft>
              <a:buFont typeface="Symbol" pitchFamily="18" charset="2"/>
              <a:buChar char="·"/>
            </a:pPr>
            <a:r>
              <a:rPr lang="en-US" altLang="en-US" sz="1400" b="1" dirty="0">
                <a:latin typeface="Calibri" pitchFamily="34" charset="0"/>
                <a:cs typeface="Arial" pitchFamily="34" charset="0"/>
              </a:rPr>
              <a:t>Art center</a:t>
            </a:r>
            <a:endParaRPr lang="en-US" altLang="en-US" sz="1100" dirty="0">
              <a:latin typeface="Times New Roman" pitchFamily="18" charset="0"/>
              <a:cs typeface="Arial" pitchFamily="34" charset="0"/>
            </a:endParaRPr>
          </a:p>
          <a:p>
            <a:pPr fontAlgn="base">
              <a:spcBef>
                <a:spcPct val="0"/>
              </a:spcBef>
              <a:spcAft>
                <a:spcPct val="0"/>
              </a:spcAft>
              <a:buFont typeface="Symbol" pitchFamily="18" charset="2"/>
              <a:buChar char="·"/>
            </a:pPr>
            <a:r>
              <a:rPr lang="en-US" altLang="en-US" sz="1400" b="1" dirty="0">
                <a:latin typeface="Calibri" pitchFamily="34" charset="0"/>
                <a:cs typeface="Arial" pitchFamily="34" charset="0"/>
              </a:rPr>
              <a:t>Music hall</a:t>
            </a:r>
            <a:endParaRPr lang="en-US" altLang="en-US" sz="1100" dirty="0">
              <a:latin typeface="Times New Roman" pitchFamily="18" charset="0"/>
              <a:cs typeface="Arial" pitchFamily="34" charset="0"/>
            </a:endParaRPr>
          </a:p>
          <a:p>
            <a:pPr fontAlgn="base">
              <a:spcBef>
                <a:spcPct val="0"/>
              </a:spcBef>
              <a:spcAft>
                <a:spcPct val="0"/>
              </a:spcAft>
              <a:buFont typeface="Symbol" pitchFamily="18" charset="2"/>
              <a:buChar char="·"/>
            </a:pPr>
            <a:r>
              <a:rPr lang="en-US" altLang="en-US" sz="1400" b="1" dirty="0">
                <a:latin typeface="Calibri" pitchFamily="34" charset="0"/>
                <a:cs typeface="Arial" pitchFamily="34" charset="0"/>
              </a:rPr>
              <a:t>Other cultural or arts facility</a:t>
            </a:r>
            <a:endParaRPr lang="en-US" altLang="en-US" dirty="0">
              <a:latin typeface="Arial" pitchFamily="34" charset="0"/>
              <a:cs typeface="Arial" pitchFamily="34" charset="0"/>
            </a:endParaRPr>
          </a:p>
        </p:txBody>
      </p:sp>
      <p:sp>
        <p:nvSpPr>
          <p:cNvPr id="9" name="Line 4"/>
          <p:cNvSpPr>
            <a:spLocks noChangeShapeType="1"/>
          </p:cNvSpPr>
          <p:nvPr/>
        </p:nvSpPr>
        <p:spPr bwMode="auto">
          <a:xfrm flipH="1">
            <a:off x="2362200" y="3962400"/>
            <a:ext cx="1371600" cy="7050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07" tIns="45704" rIns="91407" bIns="45704" numCol="1" anchor="t" anchorCtr="0" compatLnSpc="1">
            <a:prstTxWarp prst="textNoShape">
              <a:avLst/>
            </a:prstTxWarp>
          </a:bodyPr>
          <a:lstStyle/>
          <a:p>
            <a:endParaRPr lang="en-US"/>
          </a:p>
        </p:txBody>
      </p:sp>
      <p:sp>
        <p:nvSpPr>
          <p:cNvPr id="10" name="Line 5"/>
          <p:cNvSpPr>
            <a:spLocks noChangeShapeType="1"/>
          </p:cNvSpPr>
          <p:nvPr/>
        </p:nvSpPr>
        <p:spPr bwMode="auto">
          <a:xfrm>
            <a:off x="5562600" y="3962400"/>
            <a:ext cx="1701801" cy="7050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07" tIns="45704" rIns="91407" bIns="45704" numCol="1" anchor="t" anchorCtr="0" compatLnSpc="1">
            <a:prstTxWarp prst="textNoShape">
              <a:avLst/>
            </a:prstTxWarp>
          </a:bodyPr>
          <a:lstStyle/>
          <a:p>
            <a:endParaRPr lang="en-US"/>
          </a:p>
        </p:txBody>
      </p:sp>
      <p:sp>
        <p:nvSpPr>
          <p:cNvPr id="11" name="Rectangle 10"/>
          <p:cNvSpPr/>
          <p:nvPr/>
        </p:nvSpPr>
        <p:spPr>
          <a:xfrm>
            <a:off x="387626" y="2208106"/>
            <a:ext cx="8756374" cy="1754294"/>
          </a:xfrm>
          <a:prstGeom prst="rect">
            <a:avLst/>
          </a:prstGeom>
        </p:spPr>
        <p:txBody>
          <a:bodyPr wrap="square" lIns="91407" tIns="45704" rIns="91407" bIns="45704">
            <a:spAutoFit/>
          </a:bodyPr>
          <a:lstStyle/>
          <a:p>
            <a:r>
              <a:rPr lang="en-US" b="1" i="1" dirty="0" smtClean="0">
                <a:latin typeface="Arial" panose="020B0604020202020204" pitchFamily="34" charset="0"/>
                <a:cs typeface="Arial" panose="020B0604020202020204" pitchFamily="34" charset="0"/>
              </a:rPr>
              <a:t>**</a:t>
            </a:r>
            <a:r>
              <a:rPr lang="en-US" b="1" i="1" u="sng" dirty="0" smtClean="0">
                <a:latin typeface="Arial" panose="020B0604020202020204" pitchFamily="34" charset="0"/>
                <a:cs typeface="Arial" panose="020B0604020202020204" pitchFamily="34" charset="0"/>
              </a:rPr>
              <a:t>Government </a:t>
            </a:r>
            <a:r>
              <a:rPr lang="en-US" b="1" i="1" u="sng" dirty="0">
                <a:latin typeface="Arial" panose="020B0604020202020204" pitchFamily="34" charset="0"/>
                <a:cs typeface="Arial" panose="020B0604020202020204" pitchFamily="34" charset="0"/>
              </a:rPr>
              <a:t>Municipal or County entities seeking funds under the Arts or Museum category must have a cultural council with the primary purpose of promoting the advancement and preservation of history, natural history, art, music, theater or dance</a:t>
            </a:r>
            <a:r>
              <a:rPr lang="en-US" b="1" i="1" u="sng"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1237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412" y="152400"/>
            <a:ext cx="6656387" cy="1251062"/>
          </a:xfrm>
        </p:spPr>
        <p:txBody>
          <a:bodyPr/>
          <a:lstStyle/>
          <a:p>
            <a:r>
              <a:rPr lang="en-US" dirty="0" smtClean="0"/>
              <a:t> Cultural Organization</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3041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
          <p:cNvSpPr txBox="1">
            <a:spLocks noChangeArrowheads="1"/>
          </p:cNvSpPr>
          <p:nvPr/>
        </p:nvSpPr>
        <p:spPr bwMode="auto">
          <a:xfrm>
            <a:off x="161925" y="4876800"/>
            <a:ext cx="3886200" cy="1143000"/>
          </a:xfrm>
          <a:prstGeom prst="rect">
            <a:avLst/>
          </a:prstGeom>
          <a:solidFill>
            <a:srgbClr val="99CC00"/>
          </a:solidFill>
          <a:ln w="9525">
            <a:solidFill>
              <a:srgbClr val="000000"/>
            </a:solidFill>
            <a:miter lim="800000"/>
            <a:headEnd/>
            <a:tailEnd/>
          </a:ln>
        </p:spPr>
        <p:txBody>
          <a:bodyPr vert="horz" wrap="square" lIns="91407" tIns="45704" rIns="91407" bIns="45704" numCol="1" anchor="t" anchorCtr="0" compatLnSpc="1">
            <a:prstTxWarp prst="textNoShape">
              <a:avLst/>
            </a:prstTxWarp>
          </a:bodyPr>
          <a:lstStyle/>
          <a:p>
            <a:pPr algn="ctr" fontAlgn="base">
              <a:spcBef>
                <a:spcPct val="0"/>
              </a:spcBef>
              <a:spcAft>
                <a:spcPct val="0"/>
              </a:spcAft>
            </a:pPr>
            <a:r>
              <a:rPr lang="en-US" altLang="en-US" sz="1400" b="1" dirty="0">
                <a:latin typeface="Arial" pitchFamily="34" charset="0"/>
                <a:ea typeface="Times New Roman" pitchFamily="18" charset="0"/>
                <a:cs typeface="Arial" pitchFamily="34" charset="0"/>
              </a:rPr>
              <a:t>Municipal Or County</a:t>
            </a:r>
            <a:endParaRPr lang="en-US" altLang="en-US" sz="900" dirty="0">
              <a:latin typeface="Arial" pitchFamily="34" charset="0"/>
              <a:cs typeface="Arial" pitchFamily="34" charset="0"/>
            </a:endParaRPr>
          </a:p>
          <a:p>
            <a:pPr algn="ctr" eaLnBrk="0" fontAlgn="base" hangingPunct="0">
              <a:spcBef>
                <a:spcPct val="0"/>
              </a:spcBef>
              <a:spcAft>
                <a:spcPct val="0"/>
              </a:spcAft>
            </a:pPr>
            <a:r>
              <a:rPr lang="en-US" altLang="en-US" sz="1400" b="1" dirty="0">
                <a:latin typeface="Arial" pitchFamily="34" charset="0"/>
                <a:ea typeface="Times New Roman" pitchFamily="18" charset="0"/>
                <a:cs typeface="Arial" pitchFamily="34" charset="0"/>
              </a:rPr>
              <a:t>Cultural Council</a:t>
            </a:r>
            <a:endParaRPr lang="en-US" altLang="en-US" sz="900" dirty="0">
              <a:latin typeface="Arial" pitchFamily="34" charset="0"/>
              <a:cs typeface="Arial" pitchFamily="34" charset="0"/>
            </a:endParaRPr>
          </a:p>
          <a:p>
            <a:pPr eaLnBrk="0" fontAlgn="base" hangingPunct="0">
              <a:spcBef>
                <a:spcPct val="0"/>
              </a:spcBef>
              <a:spcAft>
                <a:spcPct val="0"/>
              </a:spcAft>
            </a:pPr>
            <a:endParaRPr lang="en-US" altLang="en-US" dirty="0">
              <a:latin typeface="Arial" pitchFamily="34" charset="0"/>
              <a:cs typeface="Arial" pitchFamily="34" charset="0"/>
            </a:endParaRPr>
          </a:p>
        </p:txBody>
      </p:sp>
      <p:sp>
        <p:nvSpPr>
          <p:cNvPr id="6" name="Right Arrow 5"/>
          <p:cNvSpPr/>
          <p:nvPr/>
        </p:nvSpPr>
        <p:spPr>
          <a:xfrm>
            <a:off x="4559124" y="2057400"/>
            <a:ext cx="609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a:solidFill>
                <a:schemeClr val="tx1"/>
              </a:solidFill>
            </a:endParaRPr>
          </a:p>
        </p:txBody>
      </p:sp>
      <p:sp>
        <p:nvSpPr>
          <p:cNvPr id="7" name="Right Arrow 6"/>
          <p:cNvSpPr/>
          <p:nvPr/>
        </p:nvSpPr>
        <p:spPr>
          <a:xfrm>
            <a:off x="4435475" y="5105400"/>
            <a:ext cx="609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a:endParaRPr lang="en-US">
              <a:solidFill>
                <a:schemeClr val="tx1"/>
              </a:solidFill>
            </a:endParaRPr>
          </a:p>
        </p:txBody>
      </p:sp>
      <p:sp>
        <p:nvSpPr>
          <p:cNvPr id="8" name="Text Box 2"/>
          <p:cNvSpPr txBox="1">
            <a:spLocks noChangeArrowheads="1"/>
          </p:cNvSpPr>
          <p:nvPr/>
        </p:nvSpPr>
        <p:spPr bwMode="auto">
          <a:xfrm>
            <a:off x="5638800" y="4495006"/>
            <a:ext cx="3079750" cy="1906588"/>
          </a:xfrm>
          <a:prstGeom prst="rect">
            <a:avLst/>
          </a:prstGeom>
          <a:solidFill>
            <a:srgbClr val="99CC00"/>
          </a:solidFill>
          <a:ln w="9525">
            <a:solidFill>
              <a:srgbClr val="000000"/>
            </a:solidFill>
            <a:miter lim="800000"/>
            <a:headEnd/>
            <a:tailEnd/>
          </a:ln>
        </p:spPr>
        <p:txBody>
          <a:bodyPr vert="horz" wrap="square" lIns="91407" tIns="45704" rIns="91407" bIns="45704" numCol="1" anchor="t" anchorCtr="0" compatLnSpc="1">
            <a:prstTxWarp prst="textNoShape">
              <a:avLst/>
            </a:prstTxWarp>
          </a:bodyPr>
          <a:lstStyle>
            <a:lvl1pPr fontAlgn="base">
              <a:spcBef>
                <a:spcPct val="0"/>
              </a:spcBef>
              <a:spcAft>
                <a:spcPct val="0"/>
              </a:spcAft>
              <a:tabLst>
                <a:tab pos="549275" algn="l"/>
              </a:tabLst>
              <a:defRPr>
                <a:solidFill>
                  <a:schemeClr val="tx1"/>
                </a:solidFill>
                <a:latin typeface="Arial" pitchFamily="34" charset="0"/>
                <a:cs typeface="Arial" pitchFamily="34" charset="0"/>
              </a:defRPr>
            </a:lvl1pPr>
            <a:lvl2pPr fontAlgn="base">
              <a:spcBef>
                <a:spcPct val="0"/>
              </a:spcBef>
              <a:spcAft>
                <a:spcPct val="0"/>
              </a:spcAft>
              <a:tabLst>
                <a:tab pos="549275" algn="l"/>
              </a:tabLst>
              <a:defRPr>
                <a:solidFill>
                  <a:schemeClr val="tx1"/>
                </a:solidFill>
                <a:latin typeface="Arial" pitchFamily="34" charset="0"/>
                <a:cs typeface="Arial" pitchFamily="34" charset="0"/>
              </a:defRPr>
            </a:lvl2pPr>
            <a:lvl3pPr fontAlgn="base">
              <a:spcBef>
                <a:spcPct val="0"/>
              </a:spcBef>
              <a:spcAft>
                <a:spcPct val="0"/>
              </a:spcAft>
              <a:tabLst>
                <a:tab pos="549275" algn="l"/>
              </a:tabLst>
              <a:defRPr>
                <a:solidFill>
                  <a:schemeClr val="tx1"/>
                </a:solidFill>
                <a:latin typeface="Arial" pitchFamily="34" charset="0"/>
                <a:cs typeface="Arial" pitchFamily="34" charset="0"/>
              </a:defRPr>
            </a:lvl3pPr>
            <a:lvl4pPr fontAlgn="base">
              <a:spcBef>
                <a:spcPct val="0"/>
              </a:spcBef>
              <a:spcAft>
                <a:spcPct val="0"/>
              </a:spcAft>
              <a:tabLst>
                <a:tab pos="549275" algn="l"/>
              </a:tabLst>
              <a:defRPr>
                <a:solidFill>
                  <a:schemeClr val="tx1"/>
                </a:solidFill>
                <a:latin typeface="Arial" pitchFamily="34" charset="0"/>
                <a:cs typeface="Arial" pitchFamily="34" charset="0"/>
              </a:defRPr>
            </a:lvl4pPr>
            <a:lvl5pPr fontAlgn="base">
              <a:spcBef>
                <a:spcPct val="0"/>
              </a:spcBef>
              <a:spcAft>
                <a:spcPct val="0"/>
              </a:spcAft>
              <a:tabLst>
                <a:tab pos="549275" algn="l"/>
              </a:tabLst>
              <a:defRPr>
                <a:solidFill>
                  <a:schemeClr val="tx1"/>
                </a:solidFill>
                <a:latin typeface="Arial" pitchFamily="34" charset="0"/>
                <a:cs typeface="Arial" pitchFamily="34" charset="0"/>
              </a:defRPr>
            </a:lvl5pPr>
            <a:lvl6pPr fontAlgn="base">
              <a:spcBef>
                <a:spcPct val="0"/>
              </a:spcBef>
              <a:spcAft>
                <a:spcPct val="0"/>
              </a:spcAft>
              <a:tabLst>
                <a:tab pos="549275" algn="l"/>
              </a:tabLst>
              <a:defRPr>
                <a:solidFill>
                  <a:schemeClr val="tx1"/>
                </a:solidFill>
                <a:latin typeface="Arial" pitchFamily="34" charset="0"/>
                <a:cs typeface="Arial" pitchFamily="34" charset="0"/>
              </a:defRPr>
            </a:lvl6pPr>
            <a:lvl7pPr fontAlgn="base">
              <a:spcBef>
                <a:spcPct val="0"/>
              </a:spcBef>
              <a:spcAft>
                <a:spcPct val="0"/>
              </a:spcAft>
              <a:tabLst>
                <a:tab pos="549275" algn="l"/>
              </a:tabLst>
              <a:defRPr>
                <a:solidFill>
                  <a:schemeClr val="tx1"/>
                </a:solidFill>
                <a:latin typeface="Arial" pitchFamily="34" charset="0"/>
                <a:cs typeface="Arial" pitchFamily="34" charset="0"/>
              </a:defRPr>
            </a:lvl7pPr>
            <a:lvl8pPr fontAlgn="base">
              <a:spcBef>
                <a:spcPct val="0"/>
              </a:spcBef>
              <a:spcAft>
                <a:spcPct val="0"/>
              </a:spcAft>
              <a:tabLst>
                <a:tab pos="549275" algn="l"/>
              </a:tabLst>
              <a:defRPr>
                <a:solidFill>
                  <a:schemeClr val="tx1"/>
                </a:solidFill>
                <a:latin typeface="Arial" pitchFamily="34" charset="0"/>
                <a:cs typeface="Arial" pitchFamily="34" charset="0"/>
              </a:defRPr>
            </a:lvl8pPr>
            <a:lvl9pPr fontAlgn="base">
              <a:spcBef>
                <a:spcPct val="0"/>
              </a:spcBef>
              <a:spcAft>
                <a:spcPct val="0"/>
              </a:spcAft>
              <a:tabLst>
                <a:tab pos="549275" algn="l"/>
              </a:tabLst>
              <a:defRPr>
                <a:solidFill>
                  <a:schemeClr val="tx1"/>
                </a:solidFill>
                <a:latin typeface="Arial" pitchFamily="34" charset="0"/>
                <a:cs typeface="Arial" pitchFamily="34" charset="0"/>
              </a:defRPr>
            </a:lvl9pPr>
          </a:lstStyle>
          <a:p>
            <a:pPr>
              <a:tabLst>
                <a:tab pos="549079" algn="l"/>
              </a:tabLst>
            </a:pPr>
            <a:r>
              <a:rPr lang="en-US" altLang="en-US" sz="1400" b="1" dirty="0">
                <a:ea typeface="Times New Roman" pitchFamily="18" charset="0"/>
              </a:rPr>
              <a:t>Primary purpose is the advancement and preservation of</a:t>
            </a:r>
            <a:endParaRPr lang="en-US" altLang="en-US" sz="900" dirty="0"/>
          </a:p>
          <a:p>
            <a:pPr eaLnBrk="0" hangingPunct="0">
              <a:buFontTx/>
              <a:buChar char="•"/>
              <a:tabLst>
                <a:tab pos="549079" algn="l"/>
              </a:tabLst>
            </a:pPr>
            <a:r>
              <a:rPr lang="en-US" altLang="en-US" sz="1400" b="1" dirty="0">
                <a:ea typeface="Times New Roman" pitchFamily="18" charset="0"/>
              </a:rPr>
              <a:t>History</a:t>
            </a:r>
            <a:endParaRPr lang="en-US" altLang="en-US" sz="900" dirty="0"/>
          </a:p>
          <a:p>
            <a:pPr eaLnBrk="0" hangingPunct="0">
              <a:buFontTx/>
              <a:buChar char="•"/>
              <a:tabLst>
                <a:tab pos="549079" algn="l"/>
              </a:tabLst>
            </a:pPr>
            <a:r>
              <a:rPr lang="en-US" altLang="en-US" sz="1400" b="1" dirty="0">
                <a:ea typeface="Times New Roman" pitchFamily="18" charset="0"/>
              </a:rPr>
              <a:t>Natural history</a:t>
            </a:r>
            <a:endParaRPr lang="en-US" altLang="en-US" sz="900" dirty="0"/>
          </a:p>
          <a:p>
            <a:pPr eaLnBrk="0" hangingPunct="0">
              <a:buFontTx/>
              <a:buChar char="•"/>
              <a:tabLst>
                <a:tab pos="549079" algn="l"/>
              </a:tabLst>
            </a:pPr>
            <a:r>
              <a:rPr lang="en-US" altLang="en-US" sz="1400" b="1" dirty="0">
                <a:ea typeface="Times New Roman" pitchFamily="18" charset="0"/>
              </a:rPr>
              <a:t>Art</a:t>
            </a:r>
            <a:endParaRPr lang="en-US" altLang="en-US" sz="900" dirty="0"/>
          </a:p>
          <a:p>
            <a:pPr eaLnBrk="0" hangingPunct="0">
              <a:buFontTx/>
              <a:buChar char="•"/>
              <a:tabLst>
                <a:tab pos="549079" algn="l"/>
              </a:tabLst>
            </a:pPr>
            <a:r>
              <a:rPr lang="en-US" altLang="en-US" sz="1400" b="1" dirty="0">
                <a:ea typeface="Times New Roman" pitchFamily="18" charset="0"/>
              </a:rPr>
              <a:t>Music</a:t>
            </a:r>
            <a:endParaRPr lang="en-US" altLang="en-US" sz="900" dirty="0"/>
          </a:p>
          <a:p>
            <a:pPr eaLnBrk="0" hangingPunct="0">
              <a:buFontTx/>
              <a:buChar char="•"/>
              <a:tabLst>
                <a:tab pos="549079" algn="l"/>
              </a:tabLst>
            </a:pPr>
            <a:r>
              <a:rPr lang="en-US" altLang="en-US" sz="1400" b="1" dirty="0">
                <a:ea typeface="Times New Roman" pitchFamily="18" charset="0"/>
              </a:rPr>
              <a:t>Theater</a:t>
            </a:r>
            <a:endParaRPr lang="en-US" altLang="en-US" sz="900" dirty="0"/>
          </a:p>
          <a:p>
            <a:pPr eaLnBrk="0" hangingPunct="0">
              <a:buFontTx/>
              <a:buChar char="•"/>
              <a:tabLst>
                <a:tab pos="549079" algn="l"/>
              </a:tabLst>
            </a:pPr>
            <a:r>
              <a:rPr lang="en-US" altLang="en-US" sz="1400" b="1" dirty="0">
                <a:ea typeface="Times New Roman" pitchFamily="18" charset="0"/>
              </a:rPr>
              <a:t>Dance</a:t>
            </a:r>
            <a:endParaRPr lang="en-US" altLang="en-US" dirty="0"/>
          </a:p>
        </p:txBody>
      </p:sp>
      <p:grpSp>
        <p:nvGrpSpPr>
          <p:cNvPr id="9" name="Group 4"/>
          <p:cNvGrpSpPr>
            <a:grpSpLocks noChangeAspect="1"/>
          </p:cNvGrpSpPr>
          <p:nvPr/>
        </p:nvGrpSpPr>
        <p:grpSpPr bwMode="auto">
          <a:xfrm>
            <a:off x="-76200" y="1600200"/>
            <a:ext cx="8799513" cy="2930525"/>
            <a:chOff x="-48" y="1008"/>
            <a:chExt cx="5543" cy="1846"/>
          </a:xfrm>
        </p:grpSpPr>
        <p:sp>
          <p:nvSpPr>
            <p:cNvPr id="10" name="AutoShape 3"/>
            <p:cNvSpPr>
              <a:spLocks noChangeAspect="1" noChangeArrowheads="1" noTextEdit="1"/>
            </p:cNvSpPr>
            <p:nvPr/>
          </p:nvSpPr>
          <p:spPr bwMode="auto">
            <a:xfrm>
              <a:off x="96" y="1008"/>
              <a:ext cx="5396" cy="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
            <p:cNvSpPr>
              <a:spLocks noChangeArrowheads="1"/>
            </p:cNvSpPr>
            <p:nvPr/>
          </p:nvSpPr>
          <p:spPr bwMode="auto">
            <a:xfrm>
              <a:off x="-48" y="1008"/>
              <a:ext cx="11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6"/>
            <p:cNvSpPr>
              <a:spLocks noChangeArrowheads="1"/>
            </p:cNvSpPr>
            <p:nvPr/>
          </p:nvSpPr>
          <p:spPr bwMode="auto">
            <a:xfrm>
              <a:off x="24" y="1008"/>
              <a:ext cx="6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7"/>
            <p:cNvSpPr>
              <a:spLocks noChangeArrowheads="1"/>
            </p:cNvSpPr>
            <p:nvPr/>
          </p:nvSpPr>
          <p:spPr bwMode="auto">
            <a:xfrm>
              <a:off x="2904" y="1119"/>
              <a:ext cx="6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8"/>
            <p:cNvSpPr>
              <a:spLocks noChangeArrowheads="1"/>
            </p:cNvSpPr>
            <p:nvPr/>
          </p:nvSpPr>
          <p:spPr bwMode="auto">
            <a:xfrm>
              <a:off x="2386" y="1229"/>
              <a:ext cx="37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9"/>
            <p:cNvSpPr>
              <a:spLocks noChangeArrowheads="1"/>
            </p:cNvSpPr>
            <p:nvPr/>
          </p:nvSpPr>
          <p:spPr bwMode="auto">
            <a:xfrm>
              <a:off x="2722" y="1229"/>
              <a:ext cx="11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0"/>
            <p:cNvSpPr>
              <a:spLocks noChangeArrowheads="1"/>
            </p:cNvSpPr>
            <p:nvPr/>
          </p:nvSpPr>
          <p:spPr bwMode="auto">
            <a:xfrm>
              <a:off x="2794" y="1229"/>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1"/>
            <p:cNvSpPr>
              <a:spLocks noChangeArrowheads="1"/>
            </p:cNvSpPr>
            <p:nvPr/>
          </p:nvSpPr>
          <p:spPr bwMode="auto">
            <a:xfrm>
              <a:off x="2386" y="1447"/>
              <a:ext cx="39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2"/>
            <p:cNvSpPr>
              <a:spLocks noChangeArrowheads="1"/>
            </p:cNvSpPr>
            <p:nvPr/>
          </p:nvSpPr>
          <p:spPr bwMode="auto">
            <a:xfrm>
              <a:off x="2746" y="1447"/>
              <a:ext cx="23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3"/>
            <p:cNvSpPr>
              <a:spLocks noChangeArrowheads="1"/>
            </p:cNvSpPr>
            <p:nvPr/>
          </p:nvSpPr>
          <p:spPr bwMode="auto">
            <a:xfrm>
              <a:off x="2938" y="1447"/>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4"/>
            <p:cNvSpPr>
              <a:spLocks noChangeArrowheads="1"/>
            </p:cNvSpPr>
            <p:nvPr/>
          </p:nvSpPr>
          <p:spPr bwMode="auto">
            <a:xfrm>
              <a:off x="2962" y="134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16"/>
            <p:cNvSpPr>
              <a:spLocks noChangeArrowheads="1"/>
            </p:cNvSpPr>
            <p:nvPr/>
          </p:nvSpPr>
          <p:spPr bwMode="auto">
            <a:xfrm>
              <a:off x="2386" y="1582"/>
              <a:ext cx="14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17"/>
            <p:cNvSpPr>
              <a:spLocks noChangeArrowheads="1"/>
            </p:cNvSpPr>
            <p:nvPr/>
          </p:nvSpPr>
          <p:spPr bwMode="auto">
            <a:xfrm>
              <a:off x="2386" y="1821"/>
              <a:ext cx="14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nvGrpSpPr>
            <p:cNvPr id="24" name="Group 20"/>
            <p:cNvGrpSpPr>
              <a:grpSpLocks/>
            </p:cNvGrpSpPr>
            <p:nvPr/>
          </p:nvGrpSpPr>
          <p:grpSpPr bwMode="auto">
            <a:xfrm>
              <a:off x="96" y="1180"/>
              <a:ext cx="2448" cy="1440"/>
              <a:chOff x="96" y="1180"/>
              <a:chExt cx="2448" cy="1440"/>
            </a:xfrm>
          </p:grpSpPr>
          <p:sp>
            <p:nvSpPr>
              <p:cNvPr id="123" name="Rectangle 18"/>
              <p:cNvSpPr>
                <a:spLocks noChangeArrowheads="1"/>
              </p:cNvSpPr>
              <p:nvPr/>
            </p:nvSpPr>
            <p:spPr bwMode="auto">
              <a:xfrm>
                <a:off x="96" y="1180"/>
                <a:ext cx="2448" cy="1440"/>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9"/>
              <p:cNvSpPr>
                <a:spLocks noChangeArrowheads="1"/>
              </p:cNvSpPr>
              <p:nvPr/>
            </p:nvSpPr>
            <p:spPr bwMode="auto">
              <a:xfrm>
                <a:off x="96" y="1180"/>
                <a:ext cx="2448" cy="1440"/>
              </a:xfrm>
              <a:prstGeom prst="rect">
                <a:avLst/>
              </a:prstGeom>
              <a:noFill/>
              <a:ln w="952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5" name="Rectangle 21"/>
            <p:cNvSpPr>
              <a:spLocks noChangeArrowheads="1"/>
            </p:cNvSpPr>
            <p:nvPr/>
          </p:nvSpPr>
          <p:spPr bwMode="auto">
            <a:xfrm>
              <a:off x="1320" y="1213"/>
              <a:ext cx="6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2"/>
            <p:cNvSpPr>
              <a:spLocks noChangeArrowheads="1"/>
            </p:cNvSpPr>
            <p:nvPr/>
          </p:nvSpPr>
          <p:spPr bwMode="auto">
            <a:xfrm>
              <a:off x="157" y="1323"/>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23"/>
            <p:cNvSpPr>
              <a:spLocks noChangeArrowheads="1"/>
            </p:cNvSpPr>
            <p:nvPr/>
          </p:nvSpPr>
          <p:spPr bwMode="auto">
            <a:xfrm>
              <a:off x="445" y="1323"/>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4"/>
            <p:cNvSpPr>
              <a:spLocks noChangeArrowheads="1"/>
            </p:cNvSpPr>
            <p:nvPr/>
          </p:nvSpPr>
          <p:spPr bwMode="auto">
            <a:xfrm>
              <a:off x="733" y="1323"/>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5"/>
            <p:cNvSpPr>
              <a:spLocks noChangeArrowheads="1"/>
            </p:cNvSpPr>
            <p:nvPr/>
          </p:nvSpPr>
          <p:spPr bwMode="auto">
            <a:xfrm>
              <a:off x="1020" y="1323"/>
              <a:ext cx="35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6"/>
            <p:cNvSpPr>
              <a:spLocks noChangeArrowheads="1"/>
            </p:cNvSpPr>
            <p:nvPr/>
          </p:nvSpPr>
          <p:spPr bwMode="auto">
            <a:xfrm>
              <a:off x="1328" y="1323"/>
              <a:ext cx="682"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Organization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27"/>
            <p:cNvSpPr>
              <a:spLocks noChangeArrowheads="1"/>
            </p:cNvSpPr>
            <p:nvPr/>
          </p:nvSpPr>
          <p:spPr bwMode="auto">
            <a:xfrm>
              <a:off x="1963" y="1323"/>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28"/>
            <p:cNvSpPr>
              <a:spLocks noChangeArrowheads="1"/>
            </p:cNvSpPr>
            <p:nvPr/>
          </p:nvSpPr>
          <p:spPr bwMode="auto">
            <a:xfrm>
              <a:off x="157" y="1452"/>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 name="Rectangle 29"/>
            <p:cNvSpPr>
              <a:spLocks noChangeArrowheads="1"/>
            </p:cNvSpPr>
            <p:nvPr/>
          </p:nvSpPr>
          <p:spPr bwMode="auto">
            <a:xfrm>
              <a:off x="157" y="1581"/>
              <a:ext cx="9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Times New Roman" panose="02020603050405020304" pitchFamily="18" charset="0"/>
                </a:rPr>
                <a:t>Private non-profit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4" name="Rectangle 30"/>
            <p:cNvSpPr>
              <a:spLocks noChangeArrowheads="1"/>
            </p:cNvSpPr>
            <p:nvPr/>
          </p:nvSpPr>
          <p:spPr bwMode="auto">
            <a:xfrm>
              <a:off x="1015" y="1581"/>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31"/>
            <p:cNvSpPr>
              <a:spLocks noChangeArrowheads="1"/>
            </p:cNvSpPr>
            <p:nvPr/>
          </p:nvSpPr>
          <p:spPr bwMode="auto">
            <a:xfrm>
              <a:off x="1020" y="1581"/>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32"/>
            <p:cNvSpPr>
              <a:spLocks noChangeArrowheads="1"/>
            </p:cNvSpPr>
            <p:nvPr/>
          </p:nvSpPr>
          <p:spPr bwMode="auto">
            <a:xfrm>
              <a:off x="1308" y="1581"/>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7" name="Rectangle 33"/>
            <p:cNvSpPr>
              <a:spLocks noChangeArrowheads="1"/>
            </p:cNvSpPr>
            <p:nvPr/>
          </p:nvSpPr>
          <p:spPr bwMode="auto">
            <a:xfrm>
              <a:off x="1336" y="1581"/>
              <a:ext cx="55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Institution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8" name="Rectangle 34"/>
            <p:cNvSpPr>
              <a:spLocks noChangeArrowheads="1"/>
            </p:cNvSpPr>
            <p:nvPr/>
          </p:nvSpPr>
          <p:spPr bwMode="auto">
            <a:xfrm>
              <a:off x="1840" y="1581"/>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9" name="Rectangle 35"/>
            <p:cNvSpPr>
              <a:spLocks noChangeArrowheads="1"/>
            </p:cNvSpPr>
            <p:nvPr/>
          </p:nvSpPr>
          <p:spPr bwMode="auto">
            <a:xfrm>
              <a:off x="157" y="1710"/>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0" name="Rectangle 36"/>
            <p:cNvSpPr>
              <a:spLocks noChangeArrowheads="1"/>
            </p:cNvSpPr>
            <p:nvPr/>
          </p:nvSpPr>
          <p:spPr bwMode="auto">
            <a:xfrm>
              <a:off x="157" y="1838"/>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 name="Rectangle 37"/>
            <p:cNvSpPr>
              <a:spLocks noChangeArrowheads="1"/>
            </p:cNvSpPr>
            <p:nvPr/>
          </p:nvSpPr>
          <p:spPr bwMode="auto">
            <a:xfrm>
              <a:off x="445" y="1838"/>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2" name="Rectangle 38"/>
            <p:cNvSpPr>
              <a:spLocks noChangeArrowheads="1"/>
            </p:cNvSpPr>
            <p:nvPr/>
          </p:nvSpPr>
          <p:spPr bwMode="auto">
            <a:xfrm>
              <a:off x="733" y="1838"/>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Rectangle 39"/>
            <p:cNvSpPr>
              <a:spLocks noChangeArrowheads="1"/>
            </p:cNvSpPr>
            <p:nvPr/>
          </p:nvSpPr>
          <p:spPr bwMode="auto">
            <a:xfrm>
              <a:off x="1020" y="1838"/>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40"/>
            <p:cNvSpPr>
              <a:spLocks noChangeArrowheads="1"/>
            </p:cNvSpPr>
            <p:nvPr/>
          </p:nvSpPr>
          <p:spPr bwMode="auto">
            <a:xfrm>
              <a:off x="1308" y="1838"/>
              <a:ext cx="100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Administrative Unit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5" name="Rectangle 41"/>
            <p:cNvSpPr>
              <a:spLocks noChangeArrowheads="1"/>
            </p:cNvSpPr>
            <p:nvPr/>
          </p:nvSpPr>
          <p:spPr bwMode="auto">
            <a:xfrm>
              <a:off x="2269" y="1838"/>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6" name="Rectangle 42"/>
            <p:cNvSpPr>
              <a:spLocks noChangeArrowheads="1"/>
            </p:cNvSpPr>
            <p:nvPr/>
          </p:nvSpPr>
          <p:spPr bwMode="auto">
            <a:xfrm>
              <a:off x="157" y="196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7" name="Rectangle 43"/>
            <p:cNvSpPr>
              <a:spLocks noChangeArrowheads="1"/>
            </p:cNvSpPr>
            <p:nvPr/>
          </p:nvSpPr>
          <p:spPr bwMode="auto">
            <a:xfrm>
              <a:off x="194" y="1997"/>
              <a:ext cx="8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imes New Roman" panose="02020603050405020304" pitchFamily="18" charset="0"/>
                </a:rPr>
                <a:t>A</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8" name="Rectangle 44"/>
            <p:cNvSpPr>
              <a:spLocks noChangeArrowheads="1"/>
            </p:cNvSpPr>
            <p:nvPr/>
          </p:nvSpPr>
          <p:spPr bwMode="auto">
            <a:xfrm>
              <a:off x="252" y="1997"/>
              <a:ext cx="21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imes New Roman" panose="02020603050405020304" pitchFamily="18" charset="0"/>
                </a:rPr>
                <a:t>n administrative unit is a division of a non-profit organization or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9" name="Rectangle 45"/>
            <p:cNvSpPr>
              <a:spLocks noChangeArrowheads="1"/>
            </p:cNvSpPr>
            <p:nvPr/>
          </p:nvSpPr>
          <p:spPr bwMode="auto">
            <a:xfrm>
              <a:off x="157" y="2096"/>
              <a:ext cx="16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insti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0" name="Rectangle 46"/>
            <p:cNvSpPr>
              <a:spLocks noChangeArrowheads="1"/>
            </p:cNvSpPr>
            <p:nvPr/>
          </p:nvSpPr>
          <p:spPr bwMode="auto">
            <a:xfrm>
              <a:off x="294" y="2096"/>
              <a:ext cx="21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tution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 name="Rectangle 47"/>
            <p:cNvSpPr>
              <a:spLocks noChangeArrowheads="1"/>
            </p:cNvSpPr>
            <p:nvPr/>
          </p:nvSpPr>
          <p:spPr bwMode="auto">
            <a:xfrm>
              <a:off x="480" y="2096"/>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2" name="Rectangle 48"/>
            <p:cNvSpPr>
              <a:spLocks noChangeArrowheads="1"/>
            </p:cNvSpPr>
            <p:nvPr/>
          </p:nvSpPr>
          <p:spPr bwMode="auto">
            <a:xfrm>
              <a:off x="500" y="2096"/>
              <a:ext cx="19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that: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3" name="Rectangle 49"/>
            <p:cNvSpPr>
              <a:spLocks noChangeArrowheads="1"/>
            </p:cNvSpPr>
            <p:nvPr/>
          </p:nvSpPr>
          <p:spPr bwMode="auto">
            <a:xfrm>
              <a:off x="663" y="2096"/>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4" name="Rectangle 50"/>
            <p:cNvSpPr>
              <a:spLocks noChangeArrowheads="1"/>
            </p:cNvSpPr>
            <p:nvPr/>
          </p:nvSpPr>
          <p:spPr bwMode="auto">
            <a:xfrm>
              <a:off x="157" y="2188"/>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5" name="Rectangle 51"/>
            <p:cNvSpPr>
              <a:spLocks noChangeArrowheads="1"/>
            </p:cNvSpPr>
            <p:nvPr/>
          </p:nvSpPr>
          <p:spPr bwMode="auto">
            <a:xfrm>
              <a:off x="445" y="2188"/>
              <a:ext cx="201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a) would, if it were a separate entity be a cultural organization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6" name="Rectangle 52"/>
            <p:cNvSpPr>
              <a:spLocks noChangeArrowheads="1"/>
            </p:cNvSpPr>
            <p:nvPr/>
          </p:nvSpPr>
          <p:spPr bwMode="auto">
            <a:xfrm>
              <a:off x="2431" y="2188"/>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7" name="Rectangle 53"/>
            <p:cNvSpPr>
              <a:spLocks noChangeArrowheads="1"/>
            </p:cNvSpPr>
            <p:nvPr/>
          </p:nvSpPr>
          <p:spPr bwMode="auto">
            <a:xfrm>
              <a:off x="157" y="2280"/>
              <a:ext cx="13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8" name="Rectangle 54"/>
            <p:cNvSpPr>
              <a:spLocks noChangeArrowheads="1"/>
            </p:cNvSpPr>
            <p:nvPr/>
          </p:nvSpPr>
          <p:spPr bwMode="auto">
            <a:xfrm>
              <a:off x="257" y="2278"/>
              <a:ext cx="162"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0000"/>
                  </a:solidFill>
                  <a:effectLst/>
                  <a:latin typeface="Times New Roman" panose="02020603050405020304" pitchFamily="18" charset="0"/>
                </a:rPr>
                <a:t>and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9" name="Rectangle 55"/>
            <p:cNvSpPr>
              <a:spLocks noChangeArrowheads="1"/>
            </p:cNvSpPr>
            <p:nvPr/>
          </p:nvSpPr>
          <p:spPr bwMode="auto">
            <a:xfrm>
              <a:off x="386" y="2280"/>
              <a:ext cx="9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0" name="Rectangle 56"/>
            <p:cNvSpPr>
              <a:spLocks noChangeArrowheads="1"/>
            </p:cNvSpPr>
            <p:nvPr/>
          </p:nvSpPr>
          <p:spPr bwMode="auto">
            <a:xfrm>
              <a:off x="446" y="2280"/>
              <a:ext cx="204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imes New Roman" panose="02020603050405020304" pitchFamily="18" charset="0"/>
                </a:rPr>
                <a:t>b) consistently maintain books and records separate from those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1" name="Rectangle 57"/>
            <p:cNvSpPr>
              <a:spLocks noChangeArrowheads="1"/>
            </p:cNvSpPr>
            <p:nvPr/>
          </p:nvSpPr>
          <p:spPr bwMode="auto">
            <a:xfrm>
              <a:off x="2463" y="2280"/>
              <a:ext cx="5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2" name="Rectangle 58"/>
            <p:cNvSpPr>
              <a:spLocks noChangeArrowheads="1"/>
            </p:cNvSpPr>
            <p:nvPr/>
          </p:nvSpPr>
          <p:spPr bwMode="auto">
            <a:xfrm>
              <a:off x="157" y="2372"/>
              <a:ext cx="41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3" name="Rectangle 59"/>
            <p:cNvSpPr>
              <a:spLocks noChangeArrowheads="1"/>
            </p:cNvSpPr>
            <p:nvPr/>
          </p:nvSpPr>
          <p:spPr bwMode="auto">
            <a:xfrm>
              <a:off x="538" y="2372"/>
              <a:ext cx="118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of its parent organization.  (UCA 59</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4" name="Rectangle 60"/>
            <p:cNvSpPr>
              <a:spLocks noChangeArrowheads="1"/>
            </p:cNvSpPr>
            <p:nvPr/>
          </p:nvSpPr>
          <p:spPr bwMode="auto">
            <a:xfrm>
              <a:off x="1694" y="2372"/>
              <a:ext cx="5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5" name="Rectangle 61"/>
            <p:cNvSpPr>
              <a:spLocks noChangeArrowheads="1"/>
            </p:cNvSpPr>
            <p:nvPr/>
          </p:nvSpPr>
          <p:spPr bwMode="auto">
            <a:xfrm>
              <a:off x="1720" y="2372"/>
              <a:ext cx="111"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12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6" name="Rectangle 62"/>
            <p:cNvSpPr>
              <a:spLocks noChangeArrowheads="1"/>
            </p:cNvSpPr>
            <p:nvPr/>
          </p:nvSpPr>
          <p:spPr bwMode="auto">
            <a:xfrm>
              <a:off x="1801" y="2372"/>
              <a:ext cx="5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7" name="Rectangle 63"/>
            <p:cNvSpPr>
              <a:spLocks noChangeArrowheads="1"/>
            </p:cNvSpPr>
            <p:nvPr/>
          </p:nvSpPr>
          <p:spPr bwMode="auto">
            <a:xfrm>
              <a:off x="1827" y="2372"/>
              <a:ext cx="24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imes New Roman" panose="02020603050405020304" pitchFamily="18" charset="0"/>
                </a:rPr>
                <a:t>702(1)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8" name="Rectangle 64"/>
            <p:cNvSpPr>
              <a:spLocks noChangeArrowheads="1"/>
            </p:cNvSpPr>
            <p:nvPr/>
          </p:nvSpPr>
          <p:spPr bwMode="auto">
            <a:xfrm>
              <a:off x="2042" y="237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0" name="Rectangle 66"/>
            <p:cNvSpPr>
              <a:spLocks noChangeArrowheads="1"/>
            </p:cNvSpPr>
            <p:nvPr/>
          </p:nvSpPr>
          <p:spPr bwMode="auto">
            <a:xfrm>
              <a:off x="2108" y="2343"/>
              <a:ext cx="7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1" name="Rectangle 67"/>
            <p:cNvSpPr>
              <a:spLocks noChangeArrowheads="1"/>
            </p:cNvSpPr>
            <p:nvPr/>
          </p:nvSpPr>
          <p:spPr bwMode="auto">
            <a:xfrm>
              <a:off x="1320" y="2464"/>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2" name="Rectangle 68"/>
            <p:cNvSpPr>
              <a:spLocks noChangeArrowheads="1"/>
            </p:cNvSpPr>
            <p:nvPr/>
          </p:nvSpPr>
          <p:spPr bwMode="auto">
            <a:xfrm>
              <a:off x="1320" y="2593"/>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3" name="Rectangle 69"/>
            <p:cNvSpPr>
              <a:spLocks noChangeArrowheads="1"/>
            </p:cNvSpPr>
            <p:nvPr/>
          </p:nvSpPr>
          <p:spPr bwMode="auto">
            <a:xfrm>
              <a:off x="1348" y="2593"/>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4" name="Rectangle 70"/>
            <p:cNvSpPr>
              <a:spLocks noChangeArrowheads="1"/>
            </p:cNvSpPr>
            <p:nvPr/>
          </p:nvSpPr>
          <p:spPr bwMode="auto">
            <a:xfrm>
              <a:off x="157" y="2721"/>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nvGrpSpPr>
            <p:cNvPr id="75" name="Group 73"/>
            <p:cNvGrpSpPr>
              <a:grpSpLocks/>
            </p:cNvGrpSpPr>
            <p:nvPr/>
          </p:nvGrpSpPr>
          <p:grpSpPr bwMode="auto">
            <a:xfrm>
              <a:off x="3552" y="1111"/>
              <a:ext cx="1943" cy="1610"/>
              <a:chOff x="3552" y="1111"/>
              <a:chExt cx="1943" cy="1610"/>
            </a:xfrm>
          </p:grpSpPr>
          <p:sp>
            <p:nvSpPr>
              <p:cNvPr id="121" name="Rectangle 71"/>
              <p:cNvSpPr>
                <a:spLocks noChangeArrowheads="1"/>
              </p:cNvSpPr>
              <p:nvPr/>
            </p:nvSpPr>
            <p:spPr bwMode="auto">
              <a:xfrm>
                <a:off x="3552" y="1111"/>
                <a:ext cx="1943" cy="1610"/>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72"/>
              <p:cNvSpPr>
                <a:spLocks noChangeArrowheads="1"/>
              </p:cNvSpPr>
              <p:nvPr/>
            </p:nvSpPr>
            <p:spPr bwMode="auto">
              <a:xfrm>
                <a:off x="3552" y="1111"/>
                <a:ext cx="1943" cy="1610"/>
              </a:xfrm>
              <a:prstGeom prst="rect">
                <a:avLst/>
              </a:prstGeom>
              <a:noFill/>
              <a:ln w="952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6" name="Rectangle 74"/>
            <p:cNvSpPr>
              <a:spLocks noChangeArrowheads="1"/>
            </p:cNvSpPr>
            <p:nvPr/>
          </p:nvSpPr>
          <p:spPr bwMode="auto">
            <a:xfrm>
              <a:off x="3612" y="1144"/>
              <a:ext cx="1835"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Primary purpose is the advancement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7" name="Rectangle 75"/>
            <p:cNvSpPr>
              <a:spLocks noChangeArrowheads="1"/>
            </p:cNvSpPr>
            <p:nvPr/>
          </p:nvSpPr>
          <p:spPr bwMode="auto">
            <a:xfrm>
              <a:off x="3612" y="1273"/>
              <a:ext cx="86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and preservation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8" name="Rectangle 76"/>
            <p:cNvSpPr>
              <a:spLocks noChangeArrowheads="1"/>
            </p:cNvSpPr>
            <p:nvPr/>
          </p:nvSpPr>
          <p:spPr bwMode="auto">
            <a:xfrm>
              <a:off x="4426" y="1273"/>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9" name="Rectangle 77"/>
            <p:cNvSpPr>
              <a:spLocks noChangeArrowheads="1"/>
            </p:cNvSpPr>
            <p:nvPr/>
          </p:nvSpPr>
          <p:spPr bwMode="auto">
            <a:xfrm>
              <a:off x="4452" y="1273"/>
              <a:ext cx="14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of</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0" name="Rectangle 78"/>
            <p:cNvSpPr>
              <a:spLocks noChangeArrowheads="1"/>
            </p:cNvSpPr>
            <p:nvPr/>
          </p:nvSpPr>
          <p:spPr bwMode="auto">
            <a:xfrm>
              <a:off x="4546" y="1273"/>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1" name="Rectangle 79"/>
            <p:cNvSpPr>
              <a:spLocks noChangeArrowheads="1"/>
            </p:cNvSpPr>
            <p:nvPr/>
          </p:nvSpPr>
          <p:spPr bwMode="auto">
            <a:xfrm>
              <a:off x="3900" y="1399"/>
              <a:ext cx="11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Symbol" panose="05050102010706020507" pitchFamily="18" charset="2"/>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2" name="Rectangle 80"/>
            <p:cNvSpPr>
              <a:spLocks noChangeArrowheads="1"/>
            </p:cNvSpPr>
            <p:nvPr/>
          </p:nvSpPr>
          <p:spPr bwMode="auto">
            <a:xfrm>
              <a:off x="3952" y="1412"/>
              <a:ext cx="8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3" name="Rectangle 81"/>
            <p:cNvSpPr>
              <a:spLocks noChangeArrowheads="1"/>
            </p:cNvSpPr>
            <p:nvPr/>
          </p:nvSpPr>
          <p:spPr bwMode="auto">
            <a:xfrm>
              <a:off x="3958" y="1409"/>
              <a:ext cx="78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Natural history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4" name="Rectangle 82"/>
            <p:cNvSpPr>
              <a:spLocks noChangeArrowheads="1"/>
            </p:cNvSpPr>
            <p:nvPr/>
          </p:nvSpPr>
          <p:spPr bwMode="auto">
            <a:xfrm>
              <a:off x="4695" y="1409"/>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5" name="Rectangle 83"/>
            <p:cNvSpPr>
              <a:spLocks noChangeArrowheads="1"/>
            </p:cNvSpPr>
            <p:nvPr/>
          </p:nvSpPr>
          <p:spPr bwMode="auto">
            <a:xfrm>
              <a:off x="3900" y="1536"/>
              <a:ext cx="11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Symbol" panose="05050102010706020507" pitchFamily="18" charset="2"/>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6" name="Rectangle 84"/>
            <p:cNvSpPr>
              <a:spLocks noChangeArrowheads="1"/>
            </p:cNvSpPr>
            <p:nvPr/>
          </p:nvSpPr>
          <p:spPr bwMode="auto">
            <a:xfrm>
              <a:off x="3952" y="1549"/>
              <a:ext cx="8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7" name="Rectangle 85"/>
            <p:cNvSpPr>
              <a:spLocks noChangeArrowheads="1"/>
            </p:cNvSpPr>
            <p:nvPr/>
          </p:nvSpPr>
          <p:spPr bwMode="auto">
            <a:xfrm>
              <a:off x="3958" y="1546"/>
              <a:ext cx="41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History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8" name="Rectangle 86"/>
            <p:cNvSpPr>
              <a:spLocks noChangeArrowheads="1"/>
            </p:cNvSpPr>
            <p:nvPr/>
          </p:nvSpPr>
          <p:spPr bwMode="auto">
            <a:xfrm>
              <a:off x="4319" y="1546"/>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9" name="Rectangle 87"/>
            <p:cNvSpPr>
              <a:spLocks noChangeArrowheads="1"/>
            </p:cNvSpPr>
            <p:nvPr/>
          </p:nvSpPr>
          <p:spPr bwMode="auto">
            <a:xfrm>
              <a:off x="3900" y="1673"/>
              <a:ext cx="11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Symbol" panose="05050102010706020507" pitchFamily="18" charset="2"/>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0" name="Rectangle 88"/>
            <p:cNvSpPr>
              <a:spLocks noChangeArrowheads="1"/>
            </p:cNvSpPr>
            <p:nvPr/>
          </p:nvSpPr>
          <p:spPr bwMode="auto">
            <a:xfrm>
              <a:off x="3952" y="1686"/>
              <a:ext cx="8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1" name="Rectangle 89"/>
            <p:cNvSpPr>
              <a:spLocks noChangeArrowheads="1"/>
            </p:cNvSpPr>
            <p:nvPr/>
          </p:nvSpPr>
          <p:spPr bwMode="auto">
            <a:xfrm>
              <a:off x="3958" y="1683"/>
              <a:ext cx="21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Art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2" name="Rectangle 90"/>
            <p:cNvSpPr>
              <a:spLocks noChangeArrowheads="1"/>
            </p:cNvSpPr>
            <p:nvPr/>
          </p:nvSpPr>
          <p:spPr bwMode="auto">
            <a:xfrm>
              <a:off x="4126" y="1683"/>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3" name="Rectangle 91"/>
            <p:cNvSpPr>
              <a:spLocks noChangeArrowheads="1"/>
            </p:cNvSpPr>
            <p:nvPr/>
          </p:nvSpPr>
          <p:spPr bwMode="auto">
            <a:xfrm>
              <a:off x="3900" y="1810"/>
              <a:ext cx="11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Symbol" panose="05050102010706020507" pitchFamily="18" charset="2"/>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Rectangle 92"/>
            <p:cNvSpPr>
              <a:spLocks noChangeArrowheads="1"/>
            </p:cNvSpPr>
            <p:nvPr/>
          </p:nvSpPr>
          <p:spPr bwMode="auto">
            <a:xfrm>
              <a:off x="3952" y="1823"/>
              <a:ext cx="8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5" name="Rectangle 93"/>
            <p:cNvSpPr>
              <a:spLocks noChangeArrowheads="1"/>
            </p:cNvSpPr>
            <p:nvPr/>
          </p:nvSpPr>
          <p:spPr bwMode="auto">
            <a:xfrm>
              <a:off x="3958" y="1820"/>
              <a:ext cx="34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Music</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6" name="Rectangle 94"/>
            <p:cNvSpPr>
              <a:spLocks noChangeArrowheads="1"/>
            </p:cNvSpPr>
            <p:nvPr/>
          </p:nvSpPr>
          <p:spPr bwMode="auto">
            <a:xfrm>
              <a:off x="4251" y="1820"/>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Rectangle 95"/>
            <p:cNvSpPr>
              <a:spLocks noChangeArrowheads="1"/>
            </p:cNvSpPr>
            <p:nvPr/>
          </p:nvSpPr>
          <p:spPr bwMode="auto">
            <a:xfrm>
              <a:off x="3900" y="1946"/>
              <a:ext cx="11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Symbol" panose="05050102010706020507" pitchFamily="18" charset="2"/>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8" name="Rectangle 96"/>
            <p:cNvSpPr>
              <a:spLocks noChangeArrowheads="1"/>
            </p:cNvSpPr>
            <p:nvPr/>
          </p:nvSpPr>
          <p:spPr bwMode="auto">
            <a:xfrm>
              <a:off x="3952" y="1959"/>
              <a:ext cx="8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9" name="Rectangle 97"/>
            <p:cNvSpPr>
              <a:spLocks noChangeArrowheads="1"/>
            </p:cNvSpPr>
            <p:nvPr/>
          </p:nvSpPr>
          <p:spPr bwMode="auto">
            <a:xfrm>
              <a:off x="3958" y="1956"/>
              <a:ext cx="42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Theater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0" name="Rectangle 98"/>
            <p:cNvSpPr>
              <a:spLocks noChangeArrowheads="1"/>
            </p:cNvSpPr>
            <p:nvPr/>
          </p:nvSpPr>
          <p:spPr bwMode="auto">
            <a:xfrm>
              <a:off x="4337" y="1956"/>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1" name="Rectangle 99"/>
            <p:cNvSpPr>
              <a:spLocks noChangeArrowheads="1"/>
            </p:cNvSpPr>
            <p:nvPr/>
          </p:nvSpPr>
          <p:spPr bwMode="auto">
            <a:xfrm>
              <a:off x="3900" y="2084"/>
              <a:ext cx="11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Symbol" panose="05050102010706020507" pitchFamily="18" charset="2"/>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2" name="Rectangle 100"/>
            <p:cNvSpPr>
              <a:spLocks noChangeArrowheads="1"/>
            </p:cNvSpPr>
            <p:nvPr/>
          </p:nvSpPr>
          <p:spPr bwMode="auto">
            <a:xfrm>
              <a:off x="3952" y="2097"/>
              <a:ext cx="8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3" name="Rectangle 101"/>
            <p:cNvSpPr>
              <a:spLocks noChangeArrowheads="1"/>
            </p:cNvSpPr>
            <p:nvPr/>
          </p:nvSpPr>
          <p:spPr bwMode="auto">
            <a:xfrm>
              <a:off x="3958" y="2094"/>
              <a:ext cx="34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Dance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4" name="Rectangle 102"/>
            <p:cNvSpPr>
              <a:spLocks noChangeArrowheads="1"/>
            </p:cNvSpPr>
            <p:nvPr/>
          </p:nvSpPr>
          <p:spPr bwMode="auto">
            <a:xfrm>
              <a:off x="4257" y="2094"/>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5" name="Rectangle 103"/>
            <p:cNvSpPr>
              <a:spLocks noChangeArrowheads="1"/>
            </p:cNvSpPr>
            <p:nvPr/>
          </p:nvSpPr>
          <p:spPr bwMode="auto">
            <a:xfrm>
              <a:off x="3900" y="2220"/>
              <a:ext cx="11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Symbol" panose="05050102010706020507" pitchFamily="18" charset="2"/>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6" name="Rectangle 104"/>
            <p:cNvSpPr>
              <a:spLocks noChangeArrowheads="1"/>
            </p:cNvSpPr>
            <p:nvPr/>
          </p:nvSpPr>
          <p:spPr bwMode="auto">
            <a:xfrm>
              <a:off x="3952" y="2233"/>
              <a:ext cx="8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7" name="Rectangle 105"/>
            <p:cNvSpPr>
              <a:spLocks noChangeArrowheads="1"/>
            </p:cNvSpPr>
            <p:nvPr/>
          </p:nvSpPr>
          <p:spPr bwMode="auto">
            <a:xfrm>
              <a:off x="3958" y="2230"/>
              <a:ext cx="54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Literature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8" name="Rectangle 106"/>
            <p:cNvSpPr>
              <a:spLocks noChangeArrowheads="1"/>
            </p:cNvSpPr>
            <p:nvPr/>
          </p:nvSpPr>
          <p:spPr bwMode="auto">
            <a:xfrm>
              <a:off x="4455" y="2230"/>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9" name="Rectangle 107"/>
            <p:cNvSpPr>
              <a:spLocks noChangeArrowheads="1"/>
            </p:cNvSpPr>
            <p:nvPr/>
          </p:nvSpPr>
          <p:spPr bwMode="auto">
            <a:xfrm>
              <a:off x="3900" y="2357"/>
              <a:ext cx="11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Symbol" panose="05050102010706020507" pitchFamily="18" charset="2"/>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0" name="Rectangle 108"/>
            <p:cNvSpPr>
              <a:spLocks noChangeArrowheads="1"/>
            </p:cNvSpPr>
            <p:nvPr/>
          </p:nvSpPr>
          <p:spPr bwMode="auto">
            <a:xfrm>
              <a:off x="3952" y="2370"/>
              <a:ext cx="8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1" name="Rectangle 109"/>
            <p:cNvSpPr>
              <a:spLocks noChangeArrowheads="1"/>
            </p:cNvSpPr>
            <p:nvPr/>
          </p:nvSpPr>
          <p:spPr bwMode="auto">
            <a:xfrm>
              <a:off x="3958" y="2367"/>
              <a:ext cx="81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Motion pictures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2" name="Rectangle 110"/>
            <p:cNvSpPr>
              <a:spLocks noChangeArrowheads="1"/>
            </p:cNvSpPr>
            <p:nvPr/>
          </p:nvSpPr>
          <p:spPr bwMode="auto">
            <a:xfrm>
              <a:off x="4720" y="2367"/>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3" name="Rectangle 111"/>
            <p:cNvSpPr>
              <a:spLocks noChangeArrowheads="1"/>
            </p:cNvSpPr>
            <p:nvPr/>
          </p:nvSpPr>
          <p:spPr bwMode="auto">
            <a:xfrm>
              <a:off x="3900" y="2494"/>
              <a:ext cx="11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Symbol" panose="05050102010706020507" pitchFamily="18" charset="2"/>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4" name="Rectangle 112"/>
            <p:cNvSpPr>
              <a:spLocks noChangeArrowheads="1"/>
            </p:cNvSpPr>
            <p:nvPr/>
          </p:nvSpPr>
          <p:spPr bwMode="auto">
            <a:xfrm>
              <a:off x="3952" y="2507"/>
              <a:ext cx="8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5" name="Rectangle 113"/>
            <p:cNvSpPr>
              <a:spLocks noChangeArrowheads="1"/>
            </p:cNvSpPr>
            <p:nvPr/>
          </p:nvSpPr>
          <p:spPr bwMode="auto">
            <a:xfrm>
              <a:off x="3958" y="2504"/>
              <a:ext cx="63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Story telling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6" name="Rectangle 114"/>
            <p:cNvSpPr>
              <a:spLocks noChangeArrowheads="1"/>
            </p:cNvSpPr>
            <p:nvPr/>
          </p:nvSpPr>
          <p:spPr bwMode="auto">
            <a:xfrm>
              <a:off x="4546" y="2504"/>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7" name="Rectangle 115"/>
            <p:cNvSpPr>
              <a:spLocks noChangeArrowheads="1"/>
            </p:cNvSpPr>
            <p:nvPr/>
          </p:nvSpPr>
          <p:spPr bwMode="auto">
            <a:xfrm>
              <a:off x="3660" y="2633"/>
              <a:ext cx="6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8" name="Freeform 116"/>
            <p:cNvSpPr>
              <a:spLocks noEditPoints="1"/>
            </p:cNvSpPr>
            <p:nvPr/>
          </p:nvSpPr>
          <p:spPr bwMode="auto">
            <a:xfrm>
              <a:off x="1027" y="1466"/>
              <a:ext cx="221" cy="149"/>
            </a:xfrm>
            <a:custGeom>
              <a:avLst/>
              <a:gdLst>
                <a:gd name="T0" fmla="*/ 38 w 3675"/>
                <a:gd name="T1" fmla="*/ 2345 h 2476"/>
                <a:gd name="T2" fmla="*/ 3084 w 3675"/>
                <a:gd name="T3" fmla="*/ 315 h 2476"/>
                <a:gd name="T4" fmla="*/ 3176 w 3675"/>
                <a:gd name="T5" fmla="*/ 333 h 2476"/>
                <a:gd name="T6" fmla="*/ 3158 w 3675"/>
                <a:gd name="T7" fmla="*/ 426 h 2476"/>
                <a:gd name="T8" fmla="*/ 112 w 3675"/>
                <a:gd name="T9" fmla="*/ 2456 h 2476"/>
                <a:gd name="T10" fmla="*/ 20 w 3675"/>
                <a:gd name="T11" fmla="*/ 2437 h 2476"/>
                <a:gd name="T12" fmla="*/ 38 w 3675"/>
                <a:gd name="T13" fmla="*/ 2345 h 2476"/>
                <a:gd name="T14" fmla="*/ 2788 w 3675"/>
                <a:gd name="T15" fmla="*/ 111 h 2476"/>
                <a:gd name="T16" fmla="*/ 3675 w 3675"/>
                <a:gd name="T17" fmla="*/ 0 h 2476"/>
                <a:gd name="T18" fmla="*/ 3232 w 3675"/>
                <a:gd name="T19" fmla="*/ 777 h 2476"/>
                <a:gd name="T20" fmla="*/ 2788 w 3675"/>
                <a:gd name="T21" fmla="*/ 111 h 2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5" h="2476">
                  <a:moveTo>
                    <a:pt x="38" y="2345"/>
                  </a:moveTo>
                  <a:lnTo>
                    <a:pt x="3084" y="315"/>
                  </a:lnTo>
                  <a:cubicBezTo>
                    <a:pt x="3114" y="294"/>
                    <a:pt x="3156" y="303"/>
                    <a:pt x="3176" y="333"/>
                  </a:cubicBezTo>
                  <a:cubicBezTo>
                    <a:pt x="3197" y="364"/>
                    <a:pt x="3188" y="405"/>
                    <a:pt x="3158" y="426"/>
                  </a:cubicBezTo>
                  <a:lnTo>
                    <a:pt x="112" y="2456"/>
                  </a:lnTo>
                  <a:cubicBezTo>
                    <a:pt x="82" y="2476"/>
                    <a:pt x="40" y="2468"/>
                    <a:pt x="20" y="2437"/>
                  </a:cubicBezTo>
                  <a:cubicBezTo>
                    <a:pt x="0" y="2407"/>
                    <a:pt x="8" y="2365"/>
                    <a:pt x="38" y="2345"/>
                  </a:cubicBezTo>
                  <a:close/>
                  <a:moveTo>
                    <a:pt x="2788" y="111"/>
                  </a:moveTo>
                  <a:lnTo>
                    <a:pt x="3675" y="0"/>
                  </a:lnTo>
                  <a:lnTo>
                    <a:pt x="3232" y="777"/>
                  </a:lnTo>
                  <a:lnTo>
                    <a:pt x="2788" y="111"/>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17"/>
            <p:cNvSpPr>
              <a:spLocks noEditPoints="1"/>
            </p:cNvSpPr>
            <p:nvPr/>
          </p:nvSpPr>
          <p:spPr bwMode="auto">
            <a:xfrm>
              <a:off x="1028" y="1586"/>
              <a:ext cx="220" cy="48"/>
            </a:xfrm>
            <a:custGeom>
              <a:avLst/>
              <a:gdLst>
                <a:gd name="T0" fmla="*/ 66 w 3666"/>
                <a:gd name="T1" fmla="*/ 334 h 800"/>
                <a:gd name="T2" fmla="*/ 3000 w 3666"/>
                <a:gd name="T3" fmla="*/ 334 h 800"/>
                <a:gd name="T4" fmla="*/ 3066 w 3666"/>
                <a:gd name="T5" fmla="*/ 400 h 800"/>
                <a:gd name="T6" fmla="*/ 3000 w 3666"/>
                <a:gd name="T7" fmla="*/ 467 h 800"/>
                <a:gd name="T8" fmla="*/ 66 w 3666"/>
                <a:gd name="T9" fmla="*/ 467 h 800"/>
                <a:gd name="T10" fmla="*/ 0 w 3666"/>
                <a:gd name="T11" fmla="*/ 400 h 800"/>
                <a:gd name="T12" fmla="*/ 66 w 3666"/>
                <a:gd name="T13" fmla="*/ 334 h 800"/>
                <a:gd name="T14" fmla="*/ 2866 w 3666"/>
                <a:gd name="T15" fmla="*/ 0 h 800"/>
                <a:gd name="T16" fmla="*/ 3666 w 3666"/>
                <a:gd name="T17" fmla="*/ 400 h 800"/>
                <a:gd name="T18" fmla="*/ 2866 w 3666"/>
                <a:gd name="T19" fmla="*/ 800 h 800"/>
                <a:gd name="T20" fmla="*/ 2866 w 3666"/>
                <a:gd name="T2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6" h="800">
                  <a:moveTo>
                    <a:pt x="66" y="334"/>
                  </a:moveTo>
                  <a:lnTo>
                    <a:pt x="3000" y="334"/>
                  </a:lnTo>
                  <a:cubicBezTo>
                    <a:pt x="3037" y="334"/>
                    <a:pt x="3066" y="364"/>
                    <a:pt x="3066" y="400"/>
                  </a:cubicBezTo>
                  <a:cubicBezTo>
                    <a:pt x="3066" y="437"/>
                    <a:pt x="3037" y="467"/>
                    <a:pt x="3000" y="467"/>
                  </a:cubicBezTo>
                  <a:lnTo>
                    <a:pt x="66" y="467"/>
                  </a:lnTo>
                  <a:cubicBezTo>
                    <a:pt x="30" y="467"/>
                    <a:pt x="0" y="437"/>
                    <a:pt x="0" y="400"/>
                  </a:cubicBezTo>
                  <a:cubicBezTo>
                    <a:pt x="0" y="364"/>
                    <a:pt x="30" y="334"/>
                    <a:pt x="66" y="334"/>
                  </a:cubicBezTo>
                  <a:close/>
                  <a:moveTo>
                    <a:pt x="2866" y="0"/>
                  </a:moveTo>
                  <a:lnTo>
                    <a:pt x="3666" y="400"/>
                  </a:lnTo>
                  <a:lnTo>
                    <a:pt x="2866" y="800"/>
                  </a:lnTo>
                  <a:lnTo>
                    <a:pt x="2866" y="0"/>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18"/>
            <p:cNvSpPr>
              <a:spLocks noEditPoints="1"/>
            </p:cNvSpPr>
            <p:nvPr/>
          </p:nvSpPr>
          <p:spPr bwMode="auto">
            <a:xfrm>
              <a:off x="1027" y="1606"/>
              <a:ext cx="221" cy="220"/>
            </a:xfrm>
            <a:custGeom>
              <a:avLst/>
              <a:gdLst>
                <a:gd name="T0" fmla="*/ 121 w 3673"/>
                <a:gd name="T1" fmla="*/ 26 h 3673"/>
                <a:gd name="T2" fmla="*/ 3249 w 3673"/>
                <a:gd name="T3" fmla="*/ 3155 h 3673"/>
                <a:gd name="T4" fmla="*/ 3249 w 3673"/>
                <a:gd name="T5" fmla="*/ 3249 h 3673"/>
                <a:gd name="T6" fmla="*/ 3155 w 3673"/>
                <a:gd name="T7" fmla="*/ 3249 h 3673"/>
                <a:gd name="T8" fmla="*/ 26 w 3673"/>
                <a:gd name="T9" fmla="*/ 121 h 3673"/>
                <a:gd name="T10" fmla="*/ 26 w 3673"/>
                <a:gd name="T11" fmla="*/ 26 h 3673"/>
                <a:gd name="T12" fmla="*/ 121 w 3673"/>
                <a:gd name="T13" fmla="*/ 26 h 3673"/>
                <a:gd name="T14" fmla="*/ 3391 w 3673"/>
                <a:gd name="T15" fmla="*/ 2825 h 3673"/>
                <a:gd name="T16" fmla="*/ 3673 w 3673"/>
                <a:gd name="T17" fmla="*/ 3673 h 3673"/>
                <a:gd name="T18" fmla="*/ 2825 w 3673"/>
                <a:gd name="T19" fmla="*/ 3391 h 3673"/>
                <a:gd name="T20" fmla="*/ 3391 w 3673"/>
                <a:gd name="T21" fmla="*/ 2825 h 3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3" h="3673">
                  <a:moveTo>
                    <a:pt x="121" y="26"/>
                  </a:moveTo>
                  <a:lnTo>
                    <a:pt x="3249" y="3155"/>
                  </a:lnTo>
                  <a:cubicBezTo>
                    <a:pt x="3275" y="3181"/>
                    <a:pt x="3275" y="3223"/>
                    <a:pt x="3249" y="3249"/>
                  </a:cubicBezTo>
                  <a:cubicBezTo>
                    <a:pt x="3223" y="3275"/>
                    <a:pt x="3181" y="3275"/>
                    <a:pt x="3155" y="3249"/>
                  </a:cubicBezTo>
                  <a:lnTo>
                    <a:pt x="26" y="121"/>
                  </a:lnTo>
                  <a:cubicBezTo>
                    <a:pt x="0" y="95"/>
                    <a:pt x="0" y="52"/>
                    <a:pt x="26" y="26"/>
                  </a:cubicBezTo>
                  <a:cubicBezTo>
                    <a:pt x="52" y="0"/>
                    <a:pt x="95" y="0"/>
                    <a:pt x="121" y="26"/>
                  </a:cubicBezTo>
                  <a:close/>
                  <a:moveTo>
                    <a:pt x="3391" y="2825"/>
                  </a:moveTo>
                  <a:lnTo>
                    <a:pt x="3673" y="3673"/>
                  </a:lnTo>
                  <a:lnTo>
                    <a:pt x="2825" y="3391"/>
                  </a:lnTo>
                  <a:lnTo>
                    <a:pt x="3391" y="2825"/>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32619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553200" cy="1251062"/>
          </a:xfrm>
        </p:spPr>
        <p:txBody>
          <a:bodyPr/>
          <a:lstStyle/>
          <a:p>
            <a:r>
              <a:rPr lang="en-US" dirty="0" smtClean="0"/>
              <a:t>Criteria for Funding</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3041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1600200"/>
            <a:ext cx="8686800" cy="5539946"/>
          </a:xfrm>
          <a:prstGeom prst="rect">
            <a:avLst/>
          </a:prstGeom>
        </p:spPr>
        <p:txBody>
          <a:bodyPr wrap="square" lIns="91407" tIns="45704" rIns="91407" bIns="45704">
            <a:spAutoFit/>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burden is on the applicant to demonstrate convincingly that it meets all eligibility requirements.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All </a:t>
            </a:r>
            <a:r>
              <a:rPr lang="en-US" sz="1600" dirty="0">
                <a:latin typeface="Arial" panose="020B0604020202020204" pitchFamily="34" charset="0"/>
                <a:cs typeface="Arial" panose="020B0604020202020204" pitchFamily="34" charset="0"/>
              </a:rPr>
              <a:t>funded facilities must be physically located in Weber County</a:t>
            </a:r>
            <a:r>
              <a:rPr lang="en-US" sz="1600" dirty="0" smtClean="0">
                <a:latin typeface="Arial" panose="020B0604020202020204" pitchFamily="34" charset="0"/>
                <a:cs typeface="Arial" panose="020B0604020202020204" pitchFamily="34" charset="0"/>
              </a:rPr>
              <a:t>. (</a:t>
            </a:r>
            <a:r>
              <a:rPr lang="en-US" sz="1600" dirty="0" smtClean="0">
                <a:latin typeface="Arial"/>
                <a:ea typeface="Calibri"/>
                <a:cs typeface="Times New Roman"/>
              </a:rPr>
              <a:t>When </a:t>
            </a:r>
            <a:r>
              <a:rPr lang="en-US" sz="1600" dirty="0">
                <a:latin typeface="Arial"/>
                <a:ea typeface="Calibri"/>
                <a:cs typeface="Times New Roman"/>
              </a:rPr>
              <a:t>possible, it is also </a:t>
            </a:r>
            <a:endParaRPr lang="en-US" sz="1600" dirty="0" smtClean="0">
              <a:latin typeface="Arial"/>
              <a:ea typeface="Calibri"/>
              <a:cs typeface="Times New Roman"/>
            </a:endParaRPr>
          </a:p>
          <a:p>
            <a:r>
              <a:rPr lang="en-US" sz="1600" dirty="0">
                <a:latin typeface="Arial"/>
                <a:ea typeface="Calibri"/>
                <a:cs typeface="Times New Roman"/>
              </a:rPr>
              <a:t> </a:t>
            </a:r>
            <a:r>
              <a:rPr lang="en-US" sz="1600" dirty="0" smtClean="0">
                <a:latin typeface="Arial"/>
                <a:ea typeface="Calibri"/>
                <a:cs typeface="Times New Roman"/>
              </a:rPr>
              <a:t>    recommended </a:t>
            </a:r>
            <a:r>
              <a:rPr lang="en-US" sz="1600" dirty="0">
                <a:latin typeface="Arial"/>
                <a:ea typeface="Calibri"/>
                <a:cs typeface="Times New Roman"/>
              </a:rPr>
              <a:t>that funds be spent with vendors in Weber </a:t>
            </a:r>
            <a:r>
              <a:rPr lang="en-US" sz="1600" dirty="0" smtClean="0">
                <a:latin typeface="Arial"/>
                <a:ea typeface="Calibri"/>
                <a:cs typeface="Times New Roman"/>
              </a:rPr>
              <a:t>County).</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Preference </a:t>
            </a:r>
            <a:r>
              <a:rPr lang="en-US" sz="1600" dirty="0">
                <a:latin typeface="Arial" panose="020B0604020202020204" pitchFamily="34" charset="0"/>
                <a:cs typeface="Arial" panose="020B0604020202020204" pitchFamily="34" charset="0"/>
              </a:rPr>
              <a:t>will be given to collaborative </a:t>
            </a:r>
            <a:r>
              <a:rPr lang="en-US" sz="1600" dirty="0" smtClean="0">
                <a:latin typeface="Arial" panose="020B0604020202020204" pitchFamily="34" charset="0"/>
                <a:cs typeface="Arial" panose="020B0604020202020204" pitchFamily="34" charset="0"/>
              </a:rPr>
              <a:t>projects </a:t>
            </a:r>
            <a:r>
              <a:rPr lang="en-US" sz="1600" dirty="0">
                <a:latin typeface="Arial" panose="020B0604020202020204" pitchFamily="34" charset="0"/>
                <a:cs typeface="Arial" panose="020B0604020202020204" pitchFamily="34" charset="0"/>
              </a:rPr>
              <a:t>and </a:t>
            </a:r>
            <a:r>
              <a:rPr lang="en-US" sz="1600" dirty="0" smtClean="0">
                <a:latin typeface="Arial" panose="020B0604020202020204" pitchFamily="34" charset="0"/>
                <a:cs typeface="Arial" panose="020B0604020202020204" pitchFamily="34" charset="0"/>
              </a:rPr>
              <a:t>projects </a:t>
            </a:r>
            <a:r>
              <a:rPr lang="en-US" sz="1600" dirty="0">
                <a:latin typeface="Arial" panose="020B0604020202020204" pitchFamily="34" charset="0"/>
                <a:cs typeface="Arial" panose="020B0604020202020204" pitchFamily="34" charset="0"/>
              </a:rPr>
              <a:t>that are funded in </a:t>
            </a:r>
            <a:r>
              <a:rPr lang="en-US" sz="1600" dirty="0" smtClean="0">
                <a:latin typeface="Arial" panose="020B0604020202020204" pitchFamily="34" charset="0"/>
                <a:cs typeface="Arial" panose="020B0604020202020204" pitchFamily="34" charset="0"/>
              </a:rPr>
              <a:t>part </a:t>
            </a:r>
          </a:p>
          <a:p>
            <a:r>
              <a:rPr lang="en-US" sz="1600" dirty="0" smtClean="0">
                <a:latin typeface="Arial" panose="020B0604020202020204" pitchFamily="34" charset="0"/>
                <a:cs typeface="Arial" panose="020B0604020202020204" pitchFamily="34" charset="0"/>
              </a:rPr>
              <a:t>     by </a:t>
            </a:r>
            <a:r>
              <a:rPr lang="en-US" sz="1600" dirty="0">
                <a:latin typeface="Arial" panose="020B0604020202020204" pitchFamily="34" charset="0"/>
                <a:cs typeface="Arial" panose="020B0604020202020204" pitchFamily="34" charset="0"/>
              </a:rPr>
              <a:t>the applying entities.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On </a:t>
            </a:r>
            <a:r>
              <a:rPr lang="en-US" sz="1600" dirty="0">
                <a:latin typeface="Arial" panose="020B0604020202020204" pitchFamily="34" charset="0"/>
                <a:cs typeface="Arial" panose="020B0604020202020204" pitchFamily="34" charset="0"/>
              </a:rPr>
              <a:t>the basis of the grant, the applying entities are encouraged to raise additional </a:t>
            </a:r>
            <a:r>
              <a:rPr lang="en-US" sz="1600" dirty="0" smtClean="0">
                <a:latin typeface="Arial" panose="020B0604020202020204" pitchFamily="34" charset="0"/>
                <a:cs typeface="Arial" panose="020B0604020202020204" pitchFamily="34" charset="0"/>
              </a:rPr>
              <a:t>monies</a:t>
            </a:r>
          </a:p>
          <a:p>
            <a:r>
              <a:rPr lang="en-US" sz="1600" dirty="0" smtClean="0">
                <a:latin typeface="Arial" panose="020B0604020202020204" pitchFamily="34" charset="0"/>
                <a:cs typeface="Arial" panose="020B0604020202020204" pitchFamily="34" charset="0"/>
              </a:rPr>
              <a:t>     specifically </a:t>
            </a:r>
            <a:r>
              <a:rPr lang="en-US" sz="1600" dirty="0">
                <a:latin typeface="Arial" panose="020B0604020202020204" pitchFamily="34" charset="0"/>
                <a:cs typeface="Arial" panose="020B0604020202020204" pitchFamily="34" charset="0"/>
              </a:rPr>
              <a:t>for the funded project.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Applying </a:t>
            </a:r>
            <a:r>
              <a:rPr lang="en-US" sz="1600" dirty="0">
                <a:latin typeface="Arial" panose="020B0604020202020204" pitchFamily="34" charset="0"/>
                <a:cs typeface="Arial" panose="020B0604020202020204" pitchFamily="34" charset="0"/>
              </a:rPr>
              <a:t>entities must provide for perpetual maintenance and operating funding for all </a:t>
            </a:r>
            <a:endParaRPr lang="en-US" sz="1600" dirty="0" smtClean="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facilities </a:t>
            </a:r>
            <a:r>
              <a:rPr lang="en-US" sz="1600" dirty="0">
                <a:latin typeface="Arial" panose="020B0604020202020204" pitchFamily="34" charset="0"/>
                <a:cs typeface="Arial" panose="020B0604020202020204" pitchFamily="34" charset="0"/>
              </a:rPr>
              <a:t>for which funding is requested.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All </a:t>
            </a:r>
            <a:r>
              <a:rPr lang="en-US" sz="1600" dirty="0">
                <a:latin typeface="Arial" panose="020B0604020202020204" pitchFamily="34" charset="0"/>
                <a:cs typeface="Arial" panose="020B0604020202020204" pitchFamily="34" charset="0"/>
              </a:rPr>
              <a:t>funded projects must be made available for use to all Weber County residents.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Reasonable </a:t>
            </a:r>
            <a:r>
              <a:rPr lang="en-US" sz="1600" dirty="0">
                <a:latin typeface="Arial" panose="020B0604020202020204" pitchFamily="34" charset="0"/>
                <a:cs typeface="Arial" panose="020B0604020202020204" pitchFamily="34" charset="0"/>
              </a:rPr>
              <a:t>non-discriminatory user fees may be charged for the use of the facilities.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The </a:t>
            </a:r>
            <a:r>
              <a:rPr lang="en-US" sz="1600" dirty="0">
                <a:latin typeface="Arial" panose="020B0604020202020204" pitchFamily="34" charset="0"/>
                <a:cs typeface="Arial" panose="020B0604020202020204" pitchFamily="34" charset="0"/>
              </a:rPr>
              <a:t>total amount of grant money must be spent on the funded project and must be used </a:t>
            </a:r>
            <a:endParaRPr lang="en-US" sz="1600" dirty="0" smtClean="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within </a:t>
            </a:r>
            <a:r>
              <a:rPr lang="en-US" sz="1600" dirty="0">
                <a:latin typeface="Arial" panose="020B0604020202020204" pitchFamily="34" charset="0"/>
                <a:cs typeface="Arial" panose="020B0604020202020204" pitchFamily="34" charset="0"/>
              </a:rPr>
              <a:t>Weber County.</a:t>
            </a:r>
          </a:p>
          <a:p>
            <a:r>
              <a:rPr lang="en-US" dirty="0"/>
              <a:t> </a:t>
            </a:r>
          </a:p>
        </p:txBody>
      </p:sp>
    </p:spTree>
    <p:extLst>
      <p:ext uri="{BB962C8B-B14F-4D97-AF65-F5344CB8AC3E}">
        <p14:creationId xmlns:p14="http://schemas.microsoft.com/office/powerpoint/2010/main" val="66680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1000"/>
                                        <p:tgtEl>
                                          <p:spTgt spid="4">
                                            <p:txEl>
                                              <p:pRg st="9" end="9"/>
                                            </p:txEl>
                                          </p:spTgt>
                                        </p:tgtEl>
                                      </p:cBhvr>
                                    </p:animEffect>
                                    <p:anim calcmode="lin" valueType="num">
                                      <p:cBhvr>
                                        <p:cTn id="5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Effect transition="in" filter="fade">
                                      <p:cBhvr>
                                        <p:cTn id="56" dur="1000"/>
                                        <p:tgtEl>
                                          <p:spTgt spid="4">
                                            <p:txEl>
                                              <p:pRg st="11" end="11"/>
                                            </p:txEl>
                                          </p:spTgt>
                                        </p:tgtEl>
                                      </p:cBhvr>
                                    </p:animEffect>
                                    <p:anim calcmode="lin" valueType="num">
                                      <p:cBhvr>
                                        <p:cTn id="57"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12" end="12"/>
                                            </p:txEl>
                                          </p:spTgt>
                                        </p:tgtEl>
                                        <p:attrNameLst>
                                          <p:attrName>style.visibility</p:attrName>
                                        </p:attrNameLst>
                                      </p:cBhvr>
                                      <p:to>
                                        <p:strVal val="visible"/>
                                      </p:to>
                                    </p:set>
                                    <p:animEffect transition="in" filter="fade">
                                      <p:cBhvr>
                                        <p:cTn id="63" dur="1000"/>
                                        <p:tgtEl>
                                          <p:spTgt spid="4">
                                            <p:txEl>
                                              <p:pRg st="12" end="12"/>
                                            </p:txEl>
                                          </p:spTgt>
                                        </p:tgtEl>
                                      </p:cBhvr>
                                    </p:animEffect>
                                    <p:anim calcmode="lin" valueType="num">
                                      <p:cBhvr>
                                        <p:cTn id="64"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4">
                                            <p:txEl>
                                              <p:pRg st="14" end="14"/>
                                            </p:txEl>
                                          </p:spTgt>
                                        </p:tgtEl>
                                        <p:attrNameLst>
                                          <p:attrName>style.visibility</p:attrName>
                                        </p:attrNameLst>
                                      </p:cBhvr>
                                      <p:to>
                                        <p:strVal val="visible"/>
                                      </p:to>
                                    </p:set>
                                    <p:anim calcmode="lin" valueType="num">
                                      <p:cBhvr additive="base">
                                        <p:cTn id="70"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4">
                                            <p:txEl>
                                              <p:pRg st="16" end="16"/>
                                            </p:txEl>
                                          </p:spTgt>
                                        </p:tgtEl>
                                        <p:attrNameLst>
                                          <p:attrName>style.visibility</p:attrName>
                                        </p:attrNameLst>
                                      </p:cBhvr>
                                      <p:to>
                                        <p:strVal val="visible"/>
                                      </p:to>
                                    </p:set>
                                    <p:animEffect transition="in" filter="fade">
                                      <p:cBhvr>
                                        <p:cTn id="76" dur="1000"/>
                                        <p:tgtEl>
                                          <p:spTgt spid="4">
                                            <p:txEl>
                                              <p:pRg st="16" end="16"/>
                                            </p:txEl>
                                          </p:spTgt>
                                        </p:tgtEl>
                                      </p:cBhvr>
                                    </p:animEffect>
                                    <p:anim calcmode="lin" valueType="num">
                                      <p:cBhvr>
                                        <p:cTn id="77" dur="1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78" dur="1000" fill="hold"/>
                                        <p:tgtEl>
                                          <p:spTgt spid="4">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4">
                                            <p:txEl>
                                              <p:pRg st="18" end="18"/>
                                            </p:txEl>
                                          </p:spTgt>
                                        </p:tgtEl>
                                        <p:attrNameLst>
                                          <p:attrName>style.visibility</p:attrName>
                                        </p:attrNameLst>
                                      </p:cBhvr>
                                      <p:to>
                                        <p:strVal val="visible"/>
                                      </p:to>
                                    </p:set>
                                    <p:animEffect transition="in" filter="fade">
                                      <p:cBhvr>
                                        <p:cTn id="83" dur="1000"/>
                                        <p:tgtEl>
                                          <p:spTgt spid="4">
                                            <p:txEl>
                                              <p:pRg st="18" end="18"/>
                                            </p:txEl>
                                          </p:spTgt>
                                        </p:tgtEl>
                                      </p:cBhvr>
                                    </p:animEffect>
                                    <p:anim calcmode="lin" valueType="num">
                                      <p:cBhvr>
                                        <p:cTn id="84" dur="1000" fill="hold"/>
                                        <p:tgtEl>
                                          <p:spTgt spid="4">
                                            <p:txEl>
                                              <p:pRg st="18" end="18"/>
                                            </p:txEl>
                                          </p:spTgt>
                                        </p:tgtEl>
                                        <p:attrNameLst>
                                          <p:attrName>ppt_x</p:attrName>
                                        </p:attrNameLst>
                                      </p:cBhvr>
                                      <p:tavLst>
                                        <p:tav tm="0">
                                          <p:val>
                                            <p:strVal val="#ppt_x"/>
                                          </p:val>
                                        </p:tav>
                                        <p:tav tm="100000">
                                          <p:val>
                                            <p:strVal val="#ppt_x"/>
                                          </p:val>
                                        </p:tav>
                                      </p:tavLst>
                                    </p:anim>
                                    <p:anim calcmode="lin" valueType="num">
                                      <p:cBhvr>
                                        <p:cTn id="85" dur="1000" fill="hold"/>
                                        <p:tgtEl>
                                          <p:spTgt spid="4">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4">
                                            <p:txEl>
                                              <p:pRg st="19" end="19"/>
                                            </p:txEl>
                                          </p:spTgt>
                                        </p:tgtEl>
                                        <p:attrNameLst>
                                          <p:attrName>style.visibility</p:attrName>
                                        </p:attrNameLst>
                                      </p:cBhvr>
                                      <p:to>
                                        <p:strVal val="visible"/>
                                      </p:to>
                                    </p:set>
                                    <p:animEffect transition="in" filter="fade">
                                      <p:cBhvr>
                                        <p:cTn id="90" dur="1000"/>
                                        <p:tgtEl>
                                          <p:spTgt spid="4">
                                            <p:txEl>
                                              <p:pRg st="19" end="19"/>
                                            </p:txEl>
                                          </p:spTgt>
                                        </p:tgtEl>
                                      </p:cBhvr>
                                    </p:animEffect>
                                    <p:anim calcmode="lin" valueType="num">
                                      <p:cBhvr>
                                        <p:cTn id="91" dur="1000" fill="hold"/>
                                        <p:tgtEl>
                                          <p:spTgt spid="4">
                                            <p:txEl>
                                              <p:pRg st="19" end="19"/>
                                            </p:txEl>
                                          </p:spTgt>
                                        </p:tgtEl>
                                        <p:attrNameLst>
                                          <p:attrName>ppt_x</p:attrName>
                                        </p:attrNameLst>
                                      </p:cBhvr>
                                      <p:tavLst>
                                        <p:tav tm="0">
                                          <p:val>
                                            <p:strVal val="#ppt_x"/>
                                          </p:val>
                                        </p:tav>
                                        <p:tav tm="100000">
                                          <p:val>
                                            <p:strVal val="#ppt_x"/>
                                          </p:val>
                                        </p:tav>
                                      </p:tavLst>
                                    </p:anim>
                                    <p:anim calcmode="lin" valueType="num">
                                      <p:cBhvr>
                                        <p:cTn id="92" dur="1000" fill="hold"/>
                                        <p:tgtEl>
                                          <p:spTgt spid="4">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412" y="152400"/>
            <a:ext cx="6656387" cy="1251062"/>
          </a:xfrm>
        </p:spPr>
        <p:txBody>
          <a:bodyPr>
            <a:normAutofit fontScale="90000"/>
          </a:bodyPr>
          <a:lstStyle/>
          <a:p>
            <a:r>
              <a:rPr lang="en-US" dirty="0" smtClean="0"/>
              <a:t>Application Review Process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3041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 y="-152400"/>
            <a:ext cx="8839200" cy="6924973"/>
          </a:xfrm>
          <a:prstGeom prst="rect">
            <a:avLst/>
          </a:prstGeom>
        </p:spPr>
        <p:txBody>
          <a:bodyPr wrap="square">
            <a:spAutoFit/>
          </a:bodyPr>
          <a:lstStyle/>
          <a:p>
            <a:r>
              <a:rPr lang="en-CA" dirty="0">
                <a:solidFill>
                  <a:srgbClr val="000000"/>
                </a:solidFill>
                <a:latin typeface="Times New Roman" panose="02020603050405020304" pitchFamily="18" charset="0"/>
                <a:ea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endParaRPr>
          </a:p>
          <a:p>
            <a:r>
              <a:rPr lang="en-CA" dirty="0">
                <a:solidFill>
                  <a:srgbClr val="000000"/>
                </a:solidFill>
                <a:latin typeface="Times New Roman" panose="02020603050405020304" pitchFamily="18" charset="0"/>
                <a:ea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endParaRPr>
          </a:p>
          <a:p>
            <a:r>
              <a:rPr lang="en-CA" dirty="0">
                <a:solidFill>
                  <a:srgbClr val="000000"/>
                </a:solidFill>
                <a:latin typeface="Times New Roman" panose="02020603050405020304" pitchFamily="18" charset="0"/>
                <a:ea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endParaRPr>
          </a:p>
          <a:p>
            <a:r>
              <a:rPr lang="en-CA" dirty="0">
                <a:solidFill>
                  <a:srgbClr val="000000"/>
                </a:solidFill>
                <a:latin typeface="Times New Roman" panose="02020603050405020304" pitchFamily="18" charset="0"/>
                <a:ea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endParaRPr>
          </a:p>
          <a:p>
            <a:r>
              <a:rPr lang="en-CA" dirty="0">
                <a:solidFill>
                  <a:srgbClr val="000000"/>
                </a:solidFill>
                <a:latin typeface="Times New Roman" panose="02020603050405020304" pitchFamily="18" charset="0"/>
                <a:ea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endParaRPr>
          </a:p>
          <a:p>
            <a:r>
              <a:rPr lang="en-CA" dirty="0">
                <a:solidFill>
                  <a:srgbClr val="000000"/>
                </a:solidFill>
                <a:latin typeface="Times New Roman" panose="02020603050405020304" pitchFamily="18" charset="0"/>
                <a:ea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endParaRPr>
          </a:p>
          <a:p>
            <a:r>
              <a:rPr lang="en-US" b="1" i="1" dirty="0">
                <a:solidFill>
                  <a:srgbClr val="000000"/>
                </a:solidFill>
                <a:latin typeface="Calibri" panose="020F0502020204030204" pitchFamily="34" charset="0"/>
                <a:ea typeface="Calibri" panose="020F0502020204030204" pitchFamily="34" charset="0"/>
              </a:rPr>
              <a:t>(100 Points Available</a:t>
            </a:r>
            <a:r>
              <a:rPr lang="en-US" b="1" i="1" dirty="0" smtClean="0">
                <a:solidFill>
                  <a:srgbClr val="000000"/>
                </a:solidFill>
                <a:latin typeface="Calibri" panose="020F0502020204030204" pitchFamily="34" charset="0"/>
                <a:ea typeface="Calibri" panose="020F0502020204030204" pitchFamily="34" charset="0"/>
              </a:rPr>
              <a:t>)</a:t>
            </a:r>
            <a:r>
              <a:rPr lang="en-US" b="1" i="1" dirty="0">
                <a:solidFill>
                  <a:srgbClr val="000000"/>
                </a:solidFill>
                <a:latin typeface="Calibri" panose="020F0502020204030204" pitchFamily="34" charset="0"/>
                <a:ea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endParaRPr>
          </a:p>
          <a:p>
            <a:r>
              <a:rPr lang="en-US" b="1" dirty="0" smtClean="0">
                <a:solidFill>
                  <a:srgbClr val="000000"/>
                </a:solidFill>
                <a:latin typeface="Calibri" panose="020F0502020204030204" pitchFamily="34" charset="0"/>
                <a:ea typeface="Calibri" panose="020F0502020204030204" pitchFamily="34" charset="0"/>
              </a:rPr>
              <a:t>1</a:t>
            </a:r>
            <a:r>
              <a:rPr lang="en-US" b="1" dirty="0">
                <a:solidFill>
                  <a:srgbClr val="000000"/>
                </a:solidFill>
                <a:latin typeface="Calibri" panose="020F0502020204030204" pitchFamily="34" charset="0"/>
                <a:ea typeface="Calibri" panose="020F0502020204030204" pitchFamily="34" charset="0"/>
              </a:rPr>
              <a:t>)  0-20 	Does the project have matching funds? (Include in-kind/volunteer hours, etc.)</a:t>
            </a:r>
            <a:endParaRPr lang="en-US" dirty="0">
              <a:solidFill>
                <a:srgbClr val="000000"/>
              </a:solidFill>
              <a:latin typeface="Calibri" panose="020F0502020204030204" pitchFamily="34" charset="0"/>
              <a:ea typeface="Calibri" panose="020F0502020204030204" pitchFamily="34" charset="0"/>
            </a:endParaRPr>
          </a:p>
          <a:p>
            <a:pPr marL="914400" marR="0" indent="-914400">
              <a:spcBef>
                <a:spcPts val="0"/>
              </a:spcBef>
              <a:spcAft>
                <a:spcPts val="0"/>
              </a:spcAft>
            </a:pPr>
            <a:r>
              <a:rPr lang="en-US" b="1" dirty="0">
                <a:solidFill>
                  <a:srgbClr val="000000"/>
                </a:solidFill>
                <a:latin typeface="Calibri" panose="020F0502020204030204" pitchFamily="34" charset="0"/>
                <a:ea typeface="Calibri" panose="020F0502020204030204" pitchFamily="34" charset="0"/>
              </a:rPr>
              <a:t>2)  0-10 	Do some of the matching funds for the project come from community partners/private sponsors/non-profit funds </a:t>
            </a:r>
            <a:r>
              <a:rPr lang="en-US" b="1" dirty="0" smtClean="0">
                <a:solidFill>
                  <a:srgbClr val="000000"/>
                </a:solidFill>
                <a:latin typeface="Calibri" panose="020F0502020204030204" pitchFamily="34" charset="0"/>
                <a:ea typeface="Calibri" panose="020F0502020204030204" pitchFamily="34" charset="0"/>
              </a:rPr>
              <a:t>(non </a:t>
            </a:r>
            <a:r>
              <a:rPr lang="en-US" b="1" dirty="0">
                <a:solidFill>
                  <a:srgbClr val="000000"/>
                </a:solidFill>
                <a:latin typeface="Calibri" panose="020F0502020204030204" pitchFamily="34" charset="0"/>
                <a:ea typeface="Calibri" panose="020F0502020204030204" pitchFamily="34" charset="0"/>
              </a:rPr>
              <a:t>tax-dollar)?  </a:t>
            </a:r>
            <a:endParaRPr lang="en-US" dirty="0">
              <a:solidFill>
                <a:srgbClr val="000000"/>
              </a:solidFill>
              <a:latin typeface="Calibri" panose="020F0502020204030204" pitchFamily="34" charset="0"/>
              <a:ea typeface="Calibri" panose="020F0502020204030204" pitchFamily="34" charset="0"/>
            </a:endParaRPr>
          </a:p>
          <a:p>
            <a:pPr marL="914400" marR="0" indent="-914400">
              <a:spcBef>
                <a:spcPts val="0"/>
              </a:spcBef>
              <a:spcAft>
                <a:spcPts val="0"/>
              </a:spcAft>
            </a:pPr>
            <a:r>
              <a:rPr lang="en-US" b="1" dirty="0">
                <a:solidFill>
                  <a:srgbClr val="000000"/>
                </a:solidFill>
                <a:latin typeface="Calibri" panose="020F0502020204030204" pitchFamily="34" charset="0"/>
                <a:ea typeface="Calibri" panose="020F0502020204030204" pitchFamily="34" charset="0"/>
              </a:rPr>
              <a:t>3)  0-15 	Does the project show collaboration with other Weber County entities (letters of support, etc.) to reach a greater community population? </a:t>
            </a:r>
            <a:endParaRPr lang="en-US" dirty="0">
              <a:solidFill>
                <a:srgbClr val="000000"/>
              </a:solidFill>
              <a:latin typeface="Calibri" panose="020F0502020204030204" pitchFamily="34" charset="0"/>
              <a:ea typeface="Calibri" panose="020F0502020204030204" pitchFamily="34" charset="0"/>
            </a:endParaRPr>
          </a:p>
          <a:p>
            <a:pPr marL="914400" marR="0" indent="-914400">
              <a:spcBef>
                <a:spcPts val="0"/>
              </a:spcBef>
              <a:spcAft>
                <a:spcPts val="0"/>
              </a:spcAft>
            </a:pPr>
            <a:r>
              <a:rPr lang="en-US" b="1" dirty="0">
                <a:solidFill>
                  <a:srgbClr val="000000"/>
                </a:solidFill>
                <a:latin typeface="Calibri" panose="020F0502020204030204" pitchFamily="34" charset="0"/>
                <a:ea typeface="Calibri" panose="020F0502020204030204" pitchFamily="34" charset="0"/>
              </a:rPr>
              <a:t>4)  0-15	Does the project endorse durability, longevity or enhancement benefits to Weber County residents?  Does the project fulfill a current need?</a:t>
            </a:r>
            <a:endParaRPr lang="en-US" dirty="0">
              <a:solidFill>
                <a:srgbClr val="000000"/>
              </a:solidFill>
              <a:latin typeface="Calibri" panose="020F0502020204030204" pitchFamily="34" charset="0"/>
              <a:ea typeface="Calibri" panose="020F0502020204030204" pitchFamily="34" charset="0"/>
            </a:endParaRPr>
          </a:p>
          <a:p>
            <a:pPr marL="914400" marR="0" indent="-914400">
              <a:spcBef>
                <a:spcPts val="0"/>
              </a:spcBef>
              <a:spcAft>
                <a:spcPts val="0"/>
              </a:spcAft>
            </a:pPr>
            <a:r>
              <a:rPr lang="en-US" b="1" dirty="0">
                <a:solidFill>
                  <a:srgbClr val="000000"/>
                </a:solidFill>
                <a:latin typeface="Calibri" panose="020F0502020204030204" pitchFamily="34" charset="0"/>
                <a:ea typeface="Calibri" panose="020F0502020204030204" pitchFamily="34" charset="0"/>
              </a:rPr>
              <a:t>5)  0-10 	Are the cost ratios appropriate? How many people will attend, use or </a:t>
            </a:r>
            <a:r>
              <a:rPr lang="en-US" b="1" dirty="0" smtClean="0">
                <a:solidFill>
                  <a:srgbClr val="000000"/>
                </a:solidFill>
                <a:latin typeface="Calibri" panose="020F0502020204030204" pitchFamily="34" charset="0"/>
                <a:ea typeface="Calibri" panose="020F0502020204030204" pitchFamily="34" charset="0"/>
              </a:rPr>
              <a:t>participate? What </a:t>
            </a:r>
            <a:r>
              <a:rPr lang="en-US" b="1" dirty="0">
                <a:solidFill>
                  <a:srgbClr val="000000"/>
                </a:solidFill>
                <a:latin typeface="Calibri" panose="020F0502020204030204" pitchFamily="34" charset="0"/>
                <a:ea typeface="Calibri" panose="020F0502020204030204" pitchFamily="34" charset="0"/>
              </a:rPr>
              <a:t>is the </a:t>
            </a:r>
            <a:r>
              <a:rPr lang="en-US" b="1" dirty="0" smtClean="0">
                <a:solidFill>
                  <a:srgbClr val="000000"/>
                </a:solidFill>
                <a:latin typeface="Calibri" panose="020F0502020204030204" pitchFamily="34" charset="0"/>
                <a:ea typeface="Calibri" panose="020F0502020204030204" pitchFamily="34" charset="0"/>
              </a:rPr>
              <a:t>average </a:t>
            </a:r>
            <a:r>
              <a:rPr lang="en-US" b="1" dirty="0">
                <a:solidFill>
                  <a:srgbClr val="000000"/>
                </a:solidFill>
                <a:latin typeface="Calibri" panose="020F0502020204030204" pitchFamily="34" charset="0"/>
                <a:ea typeface="Calibri" panose="020F0502020204030204" pitchFamily="34" charset="0"/>
              </a:rPr>
              <a:t>cost per person?</a:t>
            </a:r>
            <a:endParaRPr lang="en-US" dirty="0">
              <a:solidFill>
                <a:srgbClr val="000000"/>
              </a:solidFill>
              <a:latin typeface="Calibri" panose="020F0502020204030204" pitchFamily="34" charset="0"/>
              <a:ea typeface="Calibri" panose="020F0502020204030204" pitchFamily="34" charset="0"/>
            </a:endParaRPr>
          </a:p>
          <a:p>
            <a:pPr marL="342900" indent="-342900">
              <a:buAutoNum type="arabicParenR" startAt="6"/>
            </a:pPr>
            <a:r>
              <a:rPr lang="en-US" b="1" dirty="0" smtClean="0">
                <a:solidFill>
                  <a:srgbClr val="000000"/>
                </a:solidFill>
                <a:latin typeface="Calibri" panose="020F0502020204030204" pitchFamily="34" charset="0"/>
                <a:ea typeface="Calibri" panose="020F0502020204030204" pitchFamily="34" charset="0"/>
              </a:rPr>
              <a:t>0-10</a:t>
            </a:r>
            <a:r>
              <a:rPr lang="en-US" b="1" dirty="0">
                <a:solidFill>
                  <a:srgbClr val="000000"/>
                </a:solidFill>
                <a:latin typeface="Calibri" panose="020F0502020204030204" pitchFamily="34" charset="0"/>
                <a:ea typeface="Calibri" panose="020F0502020204030204" pitchFamily="34" charset="0"/>
              </a:rPr>
              <a:t>	Rate the project for ongoing maintenance or sustainability.  Is the community </a:t>
            </a:r>
            <a:endParaRPr lang="en-US" b="1" dirty="0" smtClean="0">
              <a:solidFill>
                <a:srgbClr val="000000"/>
              </a:solidFill>
              <a:latin typeface="Calibri" panose="020F0502020204030204" pitchFamily="34" charset="0"/>
              <a:ea typeface="Calibri" panose="020F0502020204030204" pitchFamily="34" charset="0"/>
            </a:endParaRPr>
          </a:p>
          <a:p>
            <a:r>
              <a:rPr lang="en-US" b="1" dirty="0">
                <a:solidFill>
                  <a:srgbClr val="000000"/>
                </a:solidFill>
                <a:latin typeface="Calibri" panose="020F0502020204030204" pitchFamily="34" charset="0"/>
                <a:ea typeface="Calibri" panose="020F0502020204030204" pitchFamily="34" charset="0"/>
              </a:rPr>
              <a:t> </a:t>
            </a:r>
            <a:r>
              <a:rPr lang="en-US" b="1" dirty="0" smtClean="0">
                <a:solidFill>
                  <a:srgbClr val="000000"/>
                </a:solidFill>
                <a:latin typeface="Calibri" panose="020F0502020204030204" pitchFamily="34" charset="0"/>
                <a:ea typeface="Calibri" panose="020F0502020204030204" pitchFamily="34" charset="0"/>
              </a:rPr>
              <a:t>                 assisting </a:t>
            </a:r>
            <a:r>
              <a:rPr lang="en-US" b="1" dirty="0">
                <a:solidFill>
                  <a:srgbClr val="000000"/>
                </a:solidFill>
                <a:latin typeface="Calibri" panose="020F0502020204030204" pitchFamily="34" charset="0"/>
                <a:ea typeface="Calibri" panose="020F0502020204030204" pitchFamily="34" charset="0"/>
              </a:rPr>
              <a:t>in the continued </a:t>
            </a:r>
            <a:r>
              <a:rPr lang="en-US" b="1" dirty="0" smtClean="0">
                <a:solidFill>
                  <a:srgbClr val="000000"/>
                </a:solidFill>
                <a:latin typeface="Calibri" panose="020F0502020204030204" pitchFamily="34" charset="0"/>
                <a:ea typeface="Calibri" panose="020F0502020204030204" pitchFamily="34" charset="0"/>
              </a:rPr>
              <a:t>maintenance</a:t>
            </a:r>
            <a:r>
              <a:rPr lang="en-US" b="1" dirty="0">
                <a:solidFill>
                  <a:srgbClr val="000000"/>
                </a:solidFill>
                <a:latin typeface="Calibri" panose="020F0502020204030204" pitchFamily="34" charset="0"/>
                <a:ea typeface="Calibri" panose="020F0502020204030204" pitchFamily="34" charset="0"/>
              </a:rPr>
              <a:t>?</a:t>
            </a:r>
            <a:endParaRPr lang="en-US" dirty="0">
              <a:solidFill>
                <a:srgbClr val="000000"/>
              </a:solidFill>
              <a:latin typeface="Calibri" panose="020F0502020204030204" pitchFamily="34" charset="0"/>
              <a:ea typeface="Calibri" panose="020F0502020204030204" pitchFamily="34" charset="0"/>
            </a:endParaRPr>
          </a:p>
          <a:p>
            <a:r>
              <a:rPr lang="en-US" b="1" dirty="0">
                <a:solidFill>
                  <a:srgbClr val="000000"/>
                </a:solidFill>
                <a:latin typeface="Calibri" panose="020F0502020204030204" pitchFamily="34" charset="0"/>
                <a:ea typeface="Calibri" panose="020F0502020204030204" pitchFamily="34" charset="0"/>
              </a:rPr>
              <a:t>7)   0-5 	Are the details of the project clearly defined for the use of RAMP funds?</a:t>
            </a:r>
            <a:endParaRPr lang="en-US" dirty="0">
              <a:solidFill>
                <a:srgbClr val="000000"/>
              </a:solidFill>
              <a:latin typeface="Calibri" panose="020F0502020204030204" pitchFamily="34" charset="0"/>
              <a:ea typeface="Calibri" panose="020F0502020204030204" pitchFamily="34" charset="0"/>
            </a:endParaRPr>
          </a:p>
          <a:p>
            <a:r>
              <a:rPr lang="en-US" b="1" dirty="0">
                <a:solidFill>
                  <a:srgbClr val="000000"/>
                </a:solidFill>
                <a:latin typeface="Calibri" panose="020F0502020204030204" pitchFamily="34" charset="0"/>
                <a:ea typeface="Calibri" panose="020F0502020204030204" pitchFamily="34" charset="0"/>
              </a:rPr>
              <a:t>8)   0-5 	Are competitive estimates and cost comparisons included if applicable? (N/A = 5)</a:t>
            </a:r>
            <a:endParaRPr lang="en-US" dirty="0">
              <a:solidFill>
                <a:srgbClr val="000000"/>
              </a:solidFill>
              <a:latin typeface="Calibri" panose="020F0502020204030204" pitchFamily="34" charset="0"/>
              <a:ea typeface="Calibri" panose="020F0502020204030204" pitchFamily="34" charset="0"/>
            </a:endParaRPr>
          </a:p>
          <a:p>
            <a:r>
              <a:rPr lang="en-US" b="1" dirty="0">
                <a:solidFill>
                  <a:srgbClr val="000000"/>
                </a:solidFill>
                <a:latin typeface="Calibri" panose="020F0502020204030204" pitchFamily="34" charset="0"/>
                <a:ea typeface="Calibri" panose="020F0502020204030204" pitchFamily="34" charset="0"/>
              </a:rPr>
              <a:t>9)   0-5     </a:t>
            </a:r>
            <a:r>
              <a:rPr lang="en-US" b="1" dirty="0" smtClean="0">
                <a:solidFill>
                  <a:srgbClr val="000000"/>
                </a:solidFill>
                <a:latin typeface="Calibri" panose="020F0502020204030204" pitchFamily="34" charset="0"/>
                <a:ea typeface="Calibri" panose="020F0502020204030204" pitchFamily="34" charset="0"/>
              </a:rPr>
              <a:t>Should </a:t>
            </a:r>
            <a:r>
              <a:rPr lang="en-US" b="1" dirty="0">
                <a:solidFill>
                  <a:srgbClr val="000000"/>
                </a:solidFill>
                <a:latin typeface="Calibri" panose="020F0502020204030204" pitchFamily="34" charset="0"/>
                <a:ea typeface="Calibri" panose="020F0502020204030204" pitchFamily="34" charset="0"/>
              </a:rPr>
              <a:t>this project be funded?</a:t>
            </a:r>
            <a:endParaRPr lang="en-US" dirty="0">
              <a:solidFill>
                <a:srgbClr val="000000"/>
              </a:solidFill>
              <a:latin typeface="Calibri" panose="020F0502020204030204" pitchFamily="34" charset="0"/>
              <a:ea typeface="Calibri" panose="020F0502020204030204" pitchFamily="34" charset="0"/>
            </a:endParaRPr>
          </a:p>
          <a:p>
            <a:r>
              <a:rPr lang="en-US" b="1" dirty="0">
                <a:solidFill>
                  <a:srgbClr val="000000"/>
                </a:solidFill>
                <a:latin typeface="Calibri" panose="020F0502020204030204" pitchFamily="34" charset="0"/>
                <a:ea typeface="Calibri" panose="020F0502020204030204" pitchFamily="34" charset="0"/>
              </a:rPr>
              <a:t>10) </a:t>
            </a:r>
            <a:r>
              <a:rPr lang="en-US" b="1" dirty="0" smtClean="0">
                <a:solidFill>
                  <a:srgbClr val="000000"/>
                </a:solidFill>
                <a:latin typeface="Calibri" panose="020F0502020204030204" pitchFamily="34" charset="0"/>
                <a:ea typeface="Calibri" panose="020F0502020204030204" pitchFamily="34" charset="0"/>
              </a:rPr>
              <a:t>0-5</a:t>
            </a:r>
            <a:r>
              <a:rPr lang="en-US" b="1" dirty="0">
                <a:solidFill>
                  <a:srgbClr val="000000"/>
                </a:solidFill>
                <a:latin typeface="Calibri" panose="020F0502020204030204" pitchFamily="34" charset="0"/>
                <a:ea typeface="Calibri" panose="020F0502020204030204" pitchFamily="34" charset="0"/>
              </a:rPr>
              <a:t>	</a:t>
            </a:r>
            <a:r>
              <a:rPr lang="en-US" b="1" dirty="0" smtClean="0">
                <a:solidFill>
                  <a:srgbClr val="000000"/>
                </a:solidFill>
                <a:latin typeface="Calibri" panose="020F0502020204030204" pitchFamily="34" charset="0"/>
                <a:ea typeface="Calibri" panose="020F0502020204030204" pitchFamily="34" charset="0"/>
              </a:rPr>
              <a:t>Did </a:t>
            </a:r>
            <a:r>
              <a:rPr lang="en-US" b="1" dirty="0">
                <a:solidFill>
                  <a:srgbClr val="000000"/>
                </a:solidFill>
                <a:latin typeface="Calibri" panose="020F0502020204030204" pitchFamily="34" charset="0"/>
                <a:ea typeface="Calibri" panose="020F0502020204030204" pitchFamily="34" charset="0"/>
              </a:rPr>
              <a:t>the entity attend training</a:t>
            </a:r>
            <a:r>
              <a:rPr lang="en-US" b="1" dirty="0" smtClean="0">
                <a:solidFill>
                  <a:srgbClr val="000000"/>
                </a:solidFill>
                <a:latin typeface="Calibri" panose="020F0502020204030204" pitchFamily="34" charset="0"/>
                <a:ea typeface="Calibri" panose="020F0502020204030204" pitchFamily="34" charset="0"/>
              </a:rPr>
              <a:t>?</a:t>
            </a:r>
            <a:r>
              <a:rPr lang="en-CA" sz="2400" b="1" dirty="0">
                <a:solidFill>
                  <a:srgbClr val="000000"/>
                </a:solidFill>
                <a:latin typeface="Times New Roman" panose="02020603050405020304" pitchFamily="18" charset="0"/>
                <a:ea typeface="Calibri" panose="020F0502020204030204" pitchFamily="34" charset="0"/>
              </a:rPr>
              <a:t> </a:t>
            </a:r>
            <a:endParaRPr lang="en-US" dirty="0">
              <a:solidFill>
                <a:srgbClr val="000000"/>
              </a:solidFill>
              <a:latin typeface="Calibri" panose="020F0502020204030204" pitchFamily="34" charset="0"/>
              <a:ea typeface="Calibri" panose="020F0502020204030204" pitchFamily="34" charset="0"/>
            </a:endParaRPr>
          </a:p>
          <a:p>
            <a:r>
              <a:rPr lang="en-CA" sz="2400" b="1" dirty="0">
                <a:solidFill>
                  <a:srgbClr val="FF0000"/>
                </a:solidFill>
                <a:latin typeface="Times New Roman" panose="02020603050405020304" pitchFamily="18" charset="0"/>
                <a:ea typeface="Calibri" panose="020F0502020204030204" pitchFamily="34" charset="0"/>
              </a:rPr>
              <a:t>**</a:t>
            </a:r>
            <a:r>
              <a:rPr lang="en-US" b="1" dirty="0">
                <a:solidFill>
                  <a:srgbClr val="FF0000"/>
                </a:solidFill>
                <a:latin typeface="Calibri" panose="020F0502020204030204" pitchFamily="34" charset="0"/>
                <a:ea typeface="Calibri" panose="020F0502020204030204" pitchFamily="34" charset="0"/>
              </a:rPr>
              <a:t>REDUCTION OF POINTS   </a:t>
            </a:r>
            <a:r>
              <a:rPr lang="en-US" b="1" dirty="0">
                <a:solidFill>
                  <a:srgbClr val="000000"/>
                </a:solidFill>
                <a:latin typeface="Calibri" panose="020F0502020204030204" pitchFamily="34" charset="0"/>
                <a:ea typeface="Calibri" panose="020F0502020204030204" pitchFamily="34" charset="0"/>
              </a:rPr>
              <a:t>Completion report turned in late -10 Pts, </a:t>
            </a:r>
            <a:r>
              <a:rPr lang="en-US" b="1" dirty="0" smtClean="0">
                <a:solidFill>
                  <a:srgbClr val="000000"/>
                </a:solidFill>
                <a:latin typeface="Calibri" panose="020F0502020204030204" pitchFamily="34" charset="0"/>
                <a:ea typeface="Calibri" panose="020F0502020204030204" pitchFamily="34" charset="0"/>
              </a:rPr>
              <a:t>no completion </a:t>
            </a:r>
          </a:p>
          <a:p>
            <a:r>
              <a:rPr lang="en-US" b="1" dirty="0">
                <a:solidFill>
                  <a:srgbClr val="000000"/>
                </a:solidFill>
                <a:latin typeface="Calibri" panose="020F0502020204030204" pitchFamily="34" charset="0"/>
                <a:ea typeface="Calibri" panose="020F0502020204030204" pitchFamily="34" charset="0"/>
              </a:rPr>
              <a:t> </a:t>
            </a:r>
            <a:r>
              <a:rPr lang="en-US" b="1" dirty="0" smtClean="0">
                <a:solidFill>
                  <a:srgbClr val="000000"/>
                </a:solidFill>
                <a:latin typeface="Calibri" panose="020F0502020204030204" pitchFamily="34" charset="0"/>
                <a:ea typeface="Calibri" panose="020F0502020204030204" pitchFamily="34" charset="0"/>
              </a:rPr>
              <a:t>                                                  report </a:t>
            </a:r>
            <a:r>
              <a:rPr lang="en-US" b="1" dirty="0">
                <a:solidFill>
                  <a:srgbClr val="000000"/>
                </a:solidFill>
                <a:latin typeface="Calibri" panose="020F0502020204030204" pitchFamily="34" charset="0"/>
                <a:ea typeface="Calibri" panose="020F0502020204030204" pitchFamily="34" charset="0"/>
              </a:rPr>
              <a:t>turned in or </a:t>
            </a:r>
            <a:r>
              <a:rPr lang="en-US" b="1" dirty="0" smtClean="0">
                <a:solidFill>
                  <a:srgbClr val="000000"/>
                </a:solidFill>
                <a:latin typeface="Calibri" panose="020F0502020204030204" pitchFamily="34" charset="0"/>
                <a:ea typeface="Calibri" panose="020F0502020204030204" pitchFamily="34" charset="0"/>
              </a:rPr>
              <a:t>entity </a:t>
            </a:r>
            <a:r>
              <a:rPr lang="en-US" b="1" dirty="0">
                <a:solidFill>
                  <a:srgbClr val="000000"/>
                </a:solidFill>
                <a:latin typeface="Calibri" panose="020F0502020204030204" pitchFamily="34" charset="0"/>
                <a:ea typeface="Calibri" panose="020F0502020204030204" pitchFamily="34" charset="0"/>
              </a:rPr>
              <a:t>failed audit on </a:t>
            </a:r>
            <a:r>
              <a:rPr lang="en-US" b="1" dirty="0" smtClean="0">
                <a:solidFill>
                  <a:srgbClr val="000000"/>
                </a:solidFill>
                <a:latin typeface="Calibri" panose="020F0502020204030204" pitchFamily="34" charset="0"/>
                <a:ea typeface="Calibri" panose="020F0502020204030204" pitchFamily="34" charset="0"/>
              </a:rPr>
              <a:t>last </a:t>
            </a:r>
            <a:r>
              <a:rPr lang="en-US" b="1" dirty="0">
                <a:solidFill>
                  <a:srgbClr val="000000"/>
                </a:solidFill>
                <a:latin typeface="Calibri" panose="020F0502020204030204" pitchFamily="34" charset="0"/>
                <a:ea typeface="Calibri" panose="020F0502020204030204" pitchFamily="34" charset="0"/>
              </a:rPr>
              <a:t>project -25 Pts.</a:t>
            </a:r>
            <a:endParaRPr lang="en-US"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53816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4200" dirty="0" smtClean="0"/>
              <a:t>Reporting and Audits Changes</a:t>
            </a:r>
            <a:endParaRPr lang="en-US" sz="4200" dirty="0"/>
          </a:p>
        </p:txBody>
      </p:sp>
      <p:sp>
        <p:nvSpPr>
          <p:cNvPr id="3" name="Rectangle 2"/>
          <p:cNvSpPr/>
          <p:nvPr/>
        </p:nvSpPr>
        <p:spPr>
          <a:xfrm>
            <a:off x="990600" y="1772201"/>
            <a:ext cx="7391400" cy="4782720"/>
          </a:xfrm>
          <a:prstGeom prst="rect">
            <a:avLst/>
          </a:prstGeom>
        </p:spPr>
        <p:txBody>
          <a:bodyPr wrap="square">
            <a:spAutoFit/>
          </a:bodyPr>
          <a:lstStyle/>
          <a:p>
            <a:r>
              <a:rPr lang="en-CA" sz="2400" dirty="0">
                <a:solidFill>
                  <a:srgbClr val="000000"/>
                </a:solidFill>
                <a:latin typeface="Times New Roman" panose="02020603050405020304" pitchFamily="18" charset="0"/>
                <a:ea typeface="Calibri" panose="020F0502020204030204" pitchFamily="34" charset="0"/>
              </a:rPr>
              <a:t> </a:t>
            </a:r>
            <a:endParaRPr lang="en-US" sz="2400" dirty="0">
              <a:solidFill>
                <a:srgbClr val="000000"/>
              </a:solidFill>
              <a:latin typeface="Calibri" panose="020F0502020204030204" pitchFamily="34" charset="0"/>
              <a:ea typeface="Calibri" panose="020F0502020204030204" pitchFamily="34" charset="0"/>
            </a:endParaRPr>
          </a:p>
          <a:p>
            <a:r>
              <a:rPr lang="en-CA" sz="2400" dirty="0">
                <a:solidFill>
                  <a:srgbClr val="000000"/>
                </a:solidFill>
                <a:latin typeface="Times New Roman" panose="02020603050405020304" pitchFamily="18" charset="0"/>
                <a:ea typeface="Calibri" panose="020F0502020204030204" pitchFamily="34" charset="0"/>
              </a:rPr>
              <a:t> </a:t>
            </a:r>
            <a:endParaRPr lang="en-US" sz="2400" dirty="0">
              <a:solidFill>
                <a:srgbClr val="000000"/>
              </a:solidFill>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CA" sz="2400" dirty="0" smtClean="0">
                <a:latin typeface="Times New Roman" panose="02020603050405020304" pitchFamily="18" charset="0"/>
                <a:ea typeface="Calibri" panose="020F0502020204030204" pitchFamily="34" charset="0"/>
                <a:cs typeface="Times New Roman" panose="02020603050405020304" pitchFamily="18" charset="0"/>
              </a:rPr>
              <a:t>Progress reports are no longer </a:t>
            </a:r>
            <a:r>
              <a:rPr lang="en-CA" sz="2400" dirty="0">
                <a:latin typeface="Times New Roman" panose="02020603050405020304" pitchFamily="18" charset="0"/>
                <a:ea typeface="Calibri" panose="020F0502020204030204" pitchFamily="34" charset="0"/>
                <a:cs typeface="Times New Roman" panose="02020603050405020304" pitchFamily="18" charset="0"/>
              </a:rPr>
              <a:t>required.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2400" dirty="0">
                <a:latin typeface="Times New Roman" panose="02020603050405020304" pitchFamily="18" charset="0"/>
                <a:ea typeface="Calibri" panose="020F0502020204030204" pitchFamily="34" charset="0"/>
                <a:cs typeface="Times New Roman" panose="02020603050405020304" pitchFamily="18" charset="0"/>
              </a:rPr>
              <a:t>Completion reports are due </a:t>
            </a:r>
            <a:r>
              <a:rPr lang="en-CA"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April 30</a:t>
            </a:r>
            <a:r>
              <a:rPr lang="en-CA" sz="24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t>
            </a:r>
            <a:r>
              <a:rPr lang="en-CA"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or 60 days after project is complete</a:t>
            </a:r>
            <a:r>
              <a:rPr lang="en-CA" sz="2400" dirty="0">
                <a:latin typeface="Times New Roman" panose="02020603050405020304" pitchFamily="18" charset="0"/>
                <a:ea typeface="Calibri" panose="020F0502020204030204" pitchFamily="34" charset="0"/>
                <a:cs typeface="Times New Roman" panose="02020603050405020304" pitchFamily="18" charset="0"/>
              </a:rPr>
              <a:t>, whichever comes first. </a:t>
            </a:r>
            <a:r>
              <a:rPr lang="en-CA" sz="2400" b="1" dirty="0">
                <a:latin typeface="Times New Roman" panose="02020603050405020304" pitchFamily="18" charset="0"/>
                <a:ea typeface="Calibri" panose="020F0502020204030204" pitchFamily="34" charset="0"/>
                <a:cs typeface="Times New Roman" panose="02020603050405020304" pitchFamily="18" charset="0"/>
              </a:rPr>
              <a:t>You will lose points on future grant requests for late reports</a:t>
            </a:r>
            <a:r>
              <a:rPr lang="en-CA" sz="2400" b="1"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CA" sz="2400" dirty="0" smtClean="0">
                <a:latin typeface="Times New Roman" panose="02020603050405020304" pitchFamily="18" charset="0"/>
                <a:ea typeface="Calibri" panose="020F0502020204030204" pitchFamily="34" charset="0"/>
                <a:cs typeface="Times New Roman" panose="02020603050405020304" pitchFamily="18" charset="0"/>
              </a:rPr>
              <a:t>You are required to turn in a </a:t>
            </a:r>
            <a:r>
              <a:rPr lang="en-CA" sz="2400" b="1" dirty="0" smtClean="0">
                <a:latin typeface="Times New Roman" panose="02020603050405020304" pitchFamily="18" charset="0"/>
                <a:ea typeface="Calibri" panose="020F0502020204030204" pitchFamily="34" charset="0"/>
                <a:cs typeface="Times New Roman" panose="02020603050405020304" pitchFamily="18" charset="0"/>
              </a:rPr>
              <a:t>list of all RAMP expenses.</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2400" dirty="0">
                <a:latin typeface="Times New Roman" panose="02020603050405020304" pitchFamily="18" charset="0"/>
                <a:ea typeface="Calibri" panose="020F0502020204030204" pitchFamily="34" charset="0"/>
                <a:cs typeface="Times New Roman" panose="02020603050405020304" pitchFamily="18" charset="0"/>
              </a:rPr>
              <a:t>You </a:t>
            </a:r>
            <a:r>
              <a:rPr lang="en-CA" sz="2400" dirty="0" smtClean="0">
                <a:latin typeface="Times New Roman" panose="02020603050405020304" pitchFamily="18" charset="0"/>
                <a:ea typeface="Calibri" panose="020F0502020204030204" pitchFamily="34" charset="0"/>
                <a:cs typeface="Times New Roman" panose="02020603050405020304" pitchFamily="18" charset="0"/>
              </a:rPr>
              <a:t>are required </a:t>
            </a:r>
            <a:r>
              <a:rPr lang="en-CA" sz="2400" dirty="0">
                <a:latin typeface="Times New Roman" panose="02020603050405020304" pitchFamily="18" charset="0"/>
                <a:ea typeface="Calibri" panose="020F0502020204030204" pitchFamily="34" charset="0"/>
                <a:cs typeface="Times New Roman" panose="02020603050405020304" pitchFamily="18" charset="0"/>
              </a:rPr>
              <a:t>to turn in </a:t>
            </a:r>
            <a:r>
              <a:rPr lang="en-CA" sz="2400" b="1" dirty="0" smtClean="0">
                <a:latin typeface="Times New Roman" panose="02020603050405020304" pitchFamily="18" charset="0"/>
                <a:ea typeface="Calibri" panose="020F0502020204030204" pitchFamily="34" charset="0"/>
                <a:cs typeface="Times New Roman" panose="02020603050405020304" pitchFamily="18" charset="0"/>
              </a:rPr>
              <a:t>proof of </a:t>
            </a:r>
            <a:r>
              <a:rPr lang="en-CA" sz="2400" b="1" i="1" dirty="0" smtClean="0">
                <a:latin typeface="Times New Roman" panose="02020603050405020304" pitchFamily="18" charset="0"/>
                <a:ea typeface="Calibri" panose="020F0502020204030204" pitchFamily="34" charset="0"/>
                <a:cs typeface="Times New Roman" panose="02020603050405020304" pitchFamily="18" charset="0"/>
              </a:rPr>
              <a:t>ALL</a:t>
            </a:r>
            <a:r>
              <a:rPr lang="en-CA"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CA" sz="2400" b="1" dirty="0">
                <a:latin typeface="Times New Roman" panose="02020603050405020304" pitchFamily="18" charset="0"/>
                <a:ea typeface="Calibri" panose="020F0502020204030204" pitchFamily="34" charset="0"/>
                <a:cs typeface="Times New Roman" panose="02020603050405020304" pitchFamily="18" charset="0"/>
              </a:rPr>
              <a:t>RAMP expenses</a:t>
            </a:r>
            <a:r>
              <a:rPr lang="en-CA" sz="2400" b="1"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CA" sz="2400" dirty="0" smtClean="0">
                <a:latin typeface="Times New Roman" panose="02020603050405020304" pitchFamily="18" charset="0"/>
                <a:ea typeface="Calibri" panose="020F0502020204030204" pitchFamily="34" charset="0"/>
                <a:cs typeface="Times New Roman" panose="02020603050405020304" pitchFamily="18" charset="0"/>
              </a:rPr>
              <a:t>Only one, 1-year extension will be allowed.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CA"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3" y="0"/>
            <a:ext cx="2031905" cy="143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319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1394012"/>
            <a:ext cx="9144000" cy="29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utoShape 4" descr="Image result for penn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Image result for penn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52880"/>
            <a:ext cx="1266867"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28800"/>
            <a:ext cx="3267075"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429000" y="1800760"/>
            <a:ext cx="528918" cy="1323439"/>
          </a:xfrm>
          <a:prstGeom prst="rect">
            <a:avLst/>
          </a:prstGeom>
          <a:noFill/>
        </p:spPr>
        <p:txBody>
          <a:bodyPr wrap="square" rtlCol="0">
            <a:spAutoFit/>
          </a:bodyPr>
          <a:lstStyle/>
          <a:p>
            <a:r>
              <a:rPr lang="en-US" sz="8000" b="1" dirty="0"/>
              <a:t>=</a:t>
            </a:r>
          </a:p>
        </p:txBody>
      </p:sp>
      <p:sp>
        <p:nvSpPr>
          <p:cNvPr id="11" name="TextBox 10"/>
          <p:cNvSpPr txBox="1"/>
          <p:nvPr/>
        </p:nvSpPr>
        <p:spPr>
          <a:xfrm>
            <a:off x="1078284" y="3581400"/>
            <a:ext cx="6772275" cy="2677656"/>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RAMP is funded by a sales tax of 1/10 of 1% or one penny for every $10.</a:t>
            </a:r>
          </a:p>
          <a:p>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average Weber County family invests $12 per year in RAMP. </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That $12 dollars generates around $3.0 million per year for community projects.</a:t>
            </a:r>
            <a:endParaRPr lang="en-US" sz="24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7"/>
            <a:ext cx="203041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49463" y="381000"/>
            <a:ext cx="6019800" cy="784830"/>
          </a:xfrm>
          <a:prstGeom prst="rect">
            <a:avLst/>
          </a:prstGeom>
          <a:noFill/>
        </p:spPr>
        <p:txBody>
          <a:bodyPr wrap="square" rtlCol="0">
            <a:spAutoFit/>
          </a:bodyPr>
          <a:lstStyle/>
          <a:p>
            <a:r>
              <a:rPr lang="en-US" sz="4500" dirty="0" smtClean="0">
                <a:solidFill>
                  <a:srgbClr val="FFFF00"/>
                </a:solidFill>
              </a:rPr>
              <a:t>Your Investment</a:t>
            </a:r>
            <a:endParaRPr lang="en-US" sz="4500" dirty="0">
              <a:solidFill>
                <a:srgbClr val="FFFF00"/>
              </a:solidFill>
            </a:endParaRPr>
          </a:p>
        </p:txBody>
      </p:sp>
    </p:spTree>
    <p:extLst>
      <p:ext uri="{BB962C8B-B14F-4D97-AF65-F5344CB8AC3E}">
        <p14:creationId xmlns:p14="http://schemas.microsoft.com/office/powerpoint/2010/main" val="1400158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Key Changes</a:t>
            </a:r>
            <a:endParaRPr lang="en-US" dirty="0"/>
          </a:p>
        </p:txBody>
      </p:sp>
      <p:sp>
        <p:nvSpPr>
          <p:cNvPr id="3" name="Rectangle 2"/>
          <p:cNvSpPr/>
          <p:nvPr/>
        </p:nvSpPr>
        <p:spPr>
          <a:xfrm>
            <a:off x="457200" y="1676399"/>
            <a:ext cx="8077200" cy="4710007"/>
          </a:xfrm>
          <a:prstGeom prst="rect">
            <a:avLst/>
          </a:prstGeom>
        </p:spPr>
        <p:txBody>
          <a:bodyPr wrap="square">
            <a:spAutoFit/>
          </a:bodyPr>
          <a:lstStyle/>
          <a:p>
            <a:r>
              <a:rPr lang="en-CA" dirty="0">
                <a:solidFill>
                  <a:srgbClr val="000000"/>
                </a:solidFill>
                <a:latin typeface="Times New Roman" panose="02020603050405020304" pitchFamily="18" charset="0"/>
                <a:ea typeface="Calibri" panose="020F0502020204030204" pitchFamily="34" charset="0"/>
              </a:rPr>
              <a:t> </a:t>
            </a:r>
            <a:endParaRPr lang="en-US" sz="1400" dirty="0">
              <a:solidFill>
                <a:srgbClr val="000000"/>
              </a:solidFill>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CA" sz="2000" dirty="0" smtClean="0">
                <a:latin typeface="Times New Roman" panose="02020603050405020304" pitchFamily="18" charset="0"/>
                <a:ea typeface="Calibri" panose="020F0502020204030204" pitchFamily="34" charset="0"/>
                <a:cs typeface="Times New Roman" panose="02020603050405020304" pitchFamily="18" charset="0"/>
              </a:rPr>
              <a:t>Reduction </a:t>
            </a:r>
            <a:r>
              <a:rPr lang="en-CA" sz="2000" dirty="0">
                <a:latin typeface="Times New Roman" panose="02020603050405020304" pitchFamily="18" charset="0"/>
                <a:ea typeface="Calibri" panose="020F0502020204030204" pitchFamily="34" charset="0"/>
                <a:cs typeface="Times New Roman" panose="02020603050405020304" pitchFamily="18" charset="0"/>
              </a:rPr>
              <a:t>in points on future requests, for late reports, no reports or failed audits.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2000" dirty="0">
                <a:latin typeface="Times New Roman" panose="02020603050405020304" pitchFamily="18" charset="0"/>
                <a:ea typeface="Calibri" panose="020F0502020204030204" pitchFamily="34" charset="0"/>
                <a:cs typeface="Times New Roman" panose="02020603050405020304" pitchFamily="18" charset="0"/>
              </a:rPr>
              <a:t>Points </a:t>
            </a:r>
            <a:r>
              <a:rPr lang="en-CA" sz="2000" dirty="0" smtClean="0">
                <a:latin typeface="Times New Roman" panose="02020603050405020304" pitchFamily="18" charset="0"/>
                <a:ea typeface="Calibri" panose="020F0502020204030204" pitchFamily="34" charset="0"/>
                <a:cs typeface="Times New Roman" panose="02020603050405020304" pitchFamily="18" charset="0"/>
              </a:rPr>
              <a:t>will be awarded </a:t>
            </a:r>
            <a:r>
              <a:rPr lang="en-CA" sz="2000" dirty="0">
                <a:latin typeface="Times New Roman" panose="02020603050405020304" pitchFamily="18" charset="0"/>
                <a:ea typeface="Calibri" panose="020F0502020204030204" pitchFamily="34" charset="0"/>
                <a:cs typeface="Times New Roman" panose="02020603050405020304" pitchFamily="18" charset="0"/>
              </a:rPr>
              <a:t>for non tax-dollar collaboration.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CA" sz="2000" dirty="0">
                <a:latin typeface="Times New Roman" panose="02020603050405020304" pitchFamily="18" charset="0"/>
                <a:ea typeface="Calibri" panose="020F0502020204030204" pitchFamily="34" charset="0"/>
                <a:cs typeface="Times New Roman" panose="02020603050405020304" pitchFamily="18" charset="0"/>
              </a:rPr>
              <a:t>Only one, 1</a:t>
            </a:r>
            <a:r>
              <a:rPr lang="en-CA" sz="2000" dirty="0" smtClean="0">
                <a:latin typeface="Times New Roman" panose="02020603050405020304" pitchFamily="18" charset="0"/>
                <a:ea typeface="Calibri" panose="020F0502020204030204" pitchFamily="34" charset="0"/>
                <a:cs typeface="Times New Roman" panose="02020603050405020304" pitchFamily="18" charset="0"/>
              </a:rPr>
              <a:t>-year </a:t>
            </a:r>
            <a:r>
              <a:rPr lang="en-CA" sz="2000" dirty="0">
                <a:latin typeface="Times New Roman" panose="02020603050405020304" pitchFamily="18" charset="0"/>
                <a:ea typeface="Calibri" panose="020F0502020204030204" pitchFamily="34" charset="0"/>
                <a:cs typeface="Times New Roman" panose="02020603050405020304" pitchFamily="18" charset="0"/>
              </a:rPr>
              <a:t>extension will be allowed</a:t>
            </a:r>
            <a:r>
              <a:rPr lang="en-CA" sz="2000" dirty="0" smtClean="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CA" sz="2000" dirty="0" smtClean="0">
                <a:latin typeface="Times New Roman" panose="02020603050405020304" pitchFamily="18" charset="0"/>
                <a:ea typeface="Calibri" panose="020F0502020204030204" pitchFamily="34" charset="0"/>
                <a:cs typeface="Times New Roman" panose="02020603050405020304" pitchFamily="18" charset="0"/>
              </a:rPr>
              <a:t>Each </a:t>
            </a:r>
            <a:r>
              <a:rPr lang="en-CA" sz="2000" dirty="0">
                <a:latin typeface="Times New Roman" panose="02020603050405020304" pitchFamily="18" charset="0"/>
                <a:ea typeface="Calibri" panose="020F0502020204030204" pitchFamily="34" charset="0"/>
                <a:cs typeface="Times New Roman" panose="02020603050405020304" pitchFamily="18" charset="0"/>
              </a:rPr>
              <a:t>entity can only turn in a total </a:t>
            </a:r>
            <a:r>
              <a:rPr lang="en-CA" sz="2000" dirty="0" smtClean="0">
                <a:latin typeface="Times New Roman" panose="02020603050405020304" pitchFamily="18" charset="0"/>
                <a:ea typeface="Calibri" panose="020F0502020204030204" pitchFamily="34" charset="0"/>
                <a:cs typeface="Times New Roman" panose="02020603050405020304" pitchFamily="18" charset="0"/>
              </a:rPr>
              <a:t>of:</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CA" sz="2000" dirty="0" smtClean="0">
                <a:latin typeface="Times New Roman" panose="02020603050405020304" pitchFamily="18" charset="0"/>
                <a:ea typeface="Calibri" panose="020F0502020204030204" pitchFamily="34" charset="0"/>
                <a:cs typeface="Times New Roman" panose="02020603050405020304" pitchFamily="18" charset="0"/>
              </a:rPr>
              <a:t>1 </a:t>
            </a:r>
            <a:r>
              <a:rPr lang="en-CA" sz="2000" dirty="0">
                <a:latin typeface="Times New Roman" panose="02020603050405020304" pitchFamily="18" charset="0"/>
                <a:ea typeface="Calibri" panose="020F0502020204030204" pitchFamily="34" charset="0"/>
                <a:cs typeface="Times New Roman" panose="02020603050405020304" pitchFamily="18" charset="0"/>
              </a:rPr>
              <a:t>- Major Grant Application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828800" marR="0">
              <a:lnSpc>
                <a:spcPct val="107000"/>
              </a:lnSpc>
              <a:spcBef>
                <a:spcPts val="0"/>
              </a:spcBef>
              <a:spcAft>
                <a:spcPts val="0"/>
              </a:spcAft>
            </a:pPr>
            <a:r>
              <a:rPr lang="en-CA" sz="2000" dirty="0" smtClean="0">
                <a:latin typeface="Times New Roman" panose="02020603050405020304" pitchFamily="18" charset="0"/>
                <a:ea typeface="Calibri" panose="020F0502020204030204" pitchFamily="34" charset="0"/>
                <a:cs typeface="Times New Roman" panose="02020603050405020304" pitchFamily="18" charset="0"/>
              </a:rPr>
              <a:t>3 </a:t>
            </a:r>
            <a:r>
              <a:rPr lang="en-CA" sz="2000" dirty="0">
                <a:latin typeface="Times New Roman" panose="02020603050405020304" pitchFamily="18" charset="0"/>
                <a:ea typeface="Calibri" panose="020F0502020204030204" pitchFamily="34" charset="0"/>
                <a:cs typeface="Times New Roman" panose="02020603050405020304" pitchFamily="18" charset="0"/>
              </a:rPr>
              <a:t>- Regular Applications </a:t>
            </a:r>
            <a:r>
              <a:rPr lang="en-US" sz="2000" smtClean="0">
                <a:latin typeface="Times New Roman" panose="02020603050405020304" pitchFamily="18" charset="0"/>
                <a:ea typeface="Calibri" panose="020F0502020204030204" pitchFamily="34" charset="0"/>
                <a:cs typeface="Times New Roman" panose="02020603050405020304" pitchFamily="18" charset="0"/>
              </a:rPr>
              <a:t>in each-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Parks &amp; Recreation </a:t>
            </a:r>
            <a:r>
              <a:rPr lang="en-US" sz="2000" smtClean="0">
                <a:latin typeface="Times New Roman" panose="02020603050405020304" pitchFamily="18" charset="0"/>
                <a:ea typeface="Calibri" panose="020F0502020204030204" pitchFamily="34" charset="0"/>
                <a:cs typeface="Times New Roman" panose="02020603050405020304" pitchFamily="18" charset="0"/>
              </a:rPr>
              <a:t>and </a:t>
            </a:r>
          </a:p>
          <a:p>
            <a:pPr marL="1828800" marR="0">
              <a:lnSpc>
                <a:spcPct val="107000"/>
              </a:lnSpc>
              <a:spcBef>
                <a:spcPts val="0"/>
              </a:spcBef>
              <a:spcAft>
                <a:spcPts val="0"/>
              </a:spcAft>
            </a:pPr>
            <a:r>
              <a:rPr lang="en-US" sz="2000" smtClean="0">
                <a:latin typeface="Times New Roman" panose="02020603050405020304" pitchFamily="18" charset="0"/>
                <a:ea typeface="Calibri" panose="020F0502020204030204" pitchFamily="34" charset="0"/>
                <a:cs typeface="Times New Roman" panose="02020603050405020304" pitchFamily="18" charset="0"/>
              </a:rPr>
              <a:t>     Arts &amp; Museums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828800" marR="0">
              <a:lnSpc>
                <a:spcPct val="107000"/>
              </a:lnSpc>
              <a:spcBef>
                <a:spcPts val="0"/>
              </a:spcBef>
              <a:spcAft>
                <a:spcPts val="0"/>
              </a:spcAft>
            </a:pPr>
            <a:r>
              <a:rPr lang="en-CA" sz="2000" dirty="0" smtClean="0">
                <a:latin typeface="Times New Roman" panose="02020603050405020304" pitchFamily="18" charset="0"/>
                <a:ea typeface="Calibri" panose="020F0502020204030204" pitchFamily="34" charset="0"/>
                <a:cs typeface="Times New Roman" panose="02020603050405020304" pitchFamily="18" charset="0"/>
              </a:rPr>
              <a:t>3 </a:t>
            </a:r>
            <a:r>
              <a:rPr lang="en-CA" sz="2000" dirty="0">
                <a:latin typeface="Times New Roman" panose="02020603050405020304" pitchFamily="18" charset="0"/>
                <a:ea typeface="Calibri" panose="020F0502020204030204" pitchFamily="34" charset="0"/>
                <a:cs typeface="Times New Roman" panose="02020603050405020304" pitchFamily="18" charset="0"/>
              </a:rPr>
              <a:t>-EZ Grant Applications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CA" sz="2000" dirty="0">
                <a:latin typeface="Times New Roman" panose="02020603050405020304" pitchFamily="18" charset="0"/>
                <a:ea typeface="Calibri" panose="020F0502020204030204" pitchFamily="34" charset="0"/>
                <a:cs typeface="Times New Roman" panose="02020603050405020304" pitchFamily="18" charset="0"/>
              </a:rPr>
              <a:t>Multi-phase projects can only use land area </a:t>
            </a:r>
            <a:r>
              <a:rPr lang="en-CA" sz="2000" dirty="0" smtClean="0">
                <a:latin typeface="Times New Roman" panose="02020603050405020304" pitchFamily="18" charset="0"/>
                <a:ea typeface="Calibri" panose="020F0502020204030204" pitchFamily="34" charset="0"/>
                <a:cs typeface="Times New Roman" panose="02020603050405020304" pitchFamily="18" charset="0"/>
              </a:rPr>
              <a:t>in the </a:t>
            </a:r>
            <a:r>
              <a:rPr lang="en-CA" sz="2000" dirty="0">
                <a:latin typeface="Times New Roman" panose="02020603050405020304" pitchFamily="18" charset="0"/>
                <a:ea typeface="Calibri" panose="020F0502020204030204" pitchFamily="34" charset="0"/>
                <a:cs typeface="Times New Roman" panose="02020603050405020304" pitchFamily="18" charset="0"/>
              </a:rPr>
              <a:t>current phase as collaboration.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CA" sz="2000" dirty="0">
                <a:solidFill>
                  <a:srgbClr val="000000"/>
                </a:solidFill>
                <a:latin typeface="Times New Roman" panose="02020603050405020304" pitchFamily="18" charset="0"/>
                <a:ea typeface="Calibri" panose="020F0502020204030204" pitchFamily="34" charset="0"/>
              </a:rPr>
              <a:t> </a:t>
            </a:r>
            <a:endParaRPr lang="en-US" sz="2000" dirty="0">
              <a:solidFill>
                <a:srgbClr val="000000"/>
              </a:solidFill>
              <a:latin typeface="Calibri" panose="020F0502020204030204" pitchFamily="34" charset="0"/>
              <a:ea typeface="Calibri" panose="020F0502020204030204" pitchFamily="34" charset="0"/>
            </a:endParaRPr>
          </a:p>
          <a:p>
            <a:r>
              <a:rPr lang="en-CA" sz="2000" dirty="0">
                <a:solidFill>
                  <a:srgbClr val="000000"/>
                </a:solidFill>
                <a:latin typeface="Times New Roman" panose="02020603050405020304" pitchFamily="18" charset="0"/>
                <a:ea typeface="Calibri" panose="020F0502020204030204" pitchFamily="34" charset="0"/>
              </a:rPr>
              <a:t> </a:t>
            </a:r>
            <a:endParaRPr lang="en-US" sz="2000" dirty="0">
              <a:solidFill>
                <a:srgbClr val="000000"/>
              </a:solidFill>
              <a:effectLst/>
              <a:latin typeface="Calibri" panose="020F0502020204030204" pitchFamily="34" charset="0"/>
              <a:ea typeface="Calibri" panose="020F050202020403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31905" cy="143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645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412" y="155448"/>
            <a:ext cx="6656387" cy="1252728"/>
          </a:xfrm>
        </p:spPr>
        <p:txBody>
          <a:bodyPr/>
          <a:lstStyle/>
          <a:p>
            <a:r>
              <a:rPr lang="en-US" dirty="0" smtClean="0"/>
              <a:t>RAMP in Your Community</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3041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2137" t="45230" r="29609" b="1853"/>
          <a:stretch/>
        </p:blipFill>
        <p:spPr bwMode="auto">
          <a:xfrm>
            <a:off x="2609850" y="1524000"/>
            <a:ext cx="6534150" cy="5346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0" y="1524000"/>
            <a:ext cx="2590800" cy="4886325"/>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sz="3000" dirty="0" smtClean="0">
                <a:latin typeface="Arial" panose="020B0604020202020204" pitchFamily="34" charset="0"/>
                <a:cs typeface="Arial" panose="020B0604020202020204" pitchFamily="34" charset="0"/>
              </a:rPr>
              <a:t>$29,515,267 in grants for 96 non-profit organizations and municipalities</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801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553200" cy="1251062"/>
          </a:xfrm>
        </p:spPr>
        <p:txBody>
          <a:bodyPr/>
          <a:lstStyle/>
          <a:p>
            <a:r>
              <a:rPr lang="en-US" dirty="0" smtClean="0"/>
              <a:t>RAMP Works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3041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a:xfrm>
            <a:off x="7088" y="1524000"/>
            <a:ext cx="2812312" cy="53340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US" dirty="0" smtClean="0">
                <a:latin typeface="Arial" panose="020B0604020202020204" pitchFamily="34" charset="0"/>
                <a:cs typeface="Arial" panose="020B0604020202020204" pitchFamily="34" charset="0"/>
              </a:rPr>
              <a:t>Weber County has built a national reputation for quality of life based on amenities that RAMP has helped fund</a:t>
            </a:r>
            <a:endParaRPr lang="en-US" dirty="0">
              <a:latin typeface="Arial" panose="020B0604020202020204" pitchFamily="34" charset="0"/>
              <a:cs typeface="Arial" panose="020B0604020202020204" pitchFamily="34" charset="0"/>
            </a:endParaRPr>
          </a:p>
        </p:txBody>
      </p:sp>
      <p:pic>
        <p:nvPicPr>
          <p:cNvPr id="9218" name="Picture 2" descr="C:\Users\hwilbanks\Documents\Social Media\Photos\Harvest Moon.jpg"/>
          <p:cNvPicPr>
            <a:picLocks noChangeAspect="1" noChangeArrowheads="1"/>
          </p:cNvPicPr>
          <p:nvPr/>
        </p:nvPicPr>
        <p:blipFill rotWithShape="1">
          <a:blip r:embed="rId3">
            <a:extLst>
              <a:ext uri="{28A0092B-C50C-407E-A947-70E740481C1C}">
                <a14:useLocalDpi xmlns:a14="http://schemas.microsoft.com/office/drawing/2010/main" val="0"/>
              </a:ext>
            </a:extLst>
          </a:blip>
          <a:srcRect r="6666"/>
          <a:stretch/>
        </p:blipFill>
        <p:spPr bwMode="auto">
          <a:xfrm>
            <a:off x="2743200" y="1524000"/>
            <a:ext cx="6400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723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RAMP Board</a:t>
            </a:r>
            <a:endParaRPr lang="en-US" dirty="0"/>
          </a:p>
        </p:txBody>
      </p:sp>
      <p:sp>
        <p:nvSpPr>
          <p:cNvPr id="3" name="Content Placeholder 2"/>
          <p:cNvSpPr>
            <a:spLocks noGrp="1"/>
          </p:cNvSpPr>
          <p:nvPr>
            <p:ph idx="1"/>
          </p:nvPr>
        </p:nvSpPr>
        <p:spPr/>
        <p:txBody>
          <a:bodyPr>
            <a:normAutofit lnSpcReduction="10000"/>
          </a:bodyPr>
          <a:lstStyle/>
          <a:p>
            <a:r>
              <a:rPr lang="en-US" sz="2400" dirty="0" smtClean="0">
                <a:latin typeface="Arial" panose="020B0604020202020204" pitchFamily="34" charset="0"/>
                <a:cs typeface="Arial" panose="020B0604020202020204" pitchFamily="34" charset="0"/>
              </a:rPr>
              <a:t>15 members</a:t>
            </a:r>
          </a:p>
          <a:p>
            <a:pPr lvl="1"/>
            <a:r>
              <a:rPr lang="en-US" sz="2000" dirty="0" smtClean="0">
                <a:latin typeface="Arial" panose="020B0604020202020204" pitchFamily="34" charset="0"/>
                <a:cs typeface="Arial" panose="020B0604020202020204" pitchFamily="34" charset="0"/>
              </a:rPr>
              <a:t>Advisory Board      </a:t>
            </a:r>
            <a:r>
              <a:rPr lang="en-US" sz="2000" dirty="0">
                <a:latin typeface="Arial" panose="020B0604020202020204" pitchFamily="34" charset="0"/>
                <a:cs typeface="Arial" panose="020B0604020202020204" pitchFamily="34" charset="0"/>
              </a:rPr>
              <a:t>Major </a:t>
            </a:r>
            <a:r>
              <a:rPr lang="en-US" sz="2000" dirty="0" smtClean="0">
                <a:latin typeface="Arial" panose="020B0604020202020204" pitchFamily="34" charset="0"/>
                <a:cs typeface="Arial" panose="020B0604020202020204" pitchFamily="34" charset="0"/>
              </a:rPr>
              <a:t>Grants (7 members)</a:t>
            </a:r>
          </a:p>
          <a:p>
            <a:pPr marL="1033272" lvl="3" indent="0">
              <a:buNone/>
            </a:pPr>
            <a:r>
              <a:rPr lang="en-US" sz="1400" dirty="0">
                <a:solidFill>
                  <a:schemeClr val="accent4">
                    <a:lumMod val="50000"/>
                  </a:schemeClr>
                </a:solidFill>
                <a:latin typeface="Arial" panose="020B0604020202020204" pitchFamily="34" charset="0"/>
                <a:cs typeface="Arial" panose="020B0604020202020204" pitchFamily="34" charset="0"/>
              </a:rPr>
              <a:t> </a:t>
            </a:r>
            <a:r>
              <a:rPr lang="en-US" sz="1400" dirty="0" smtClean="0">
                <a:solidFill>
                  <a:schemeClr val="accent4">
                    <a:lumMod val="50000"/>
                  </a:schemeClr>
                </a:solidFill>
                <a:latin typeface="Arial" panose="020B0604020202020204" pitchFamily="34" charset="0"/>
                <a:cs typeface="Arial" panose="020B0604020202020204" pitchFamily="34" charset="0"/>
              </a:rPr>
              <a:t>                                    Ann Parry, Chair</a:t>
            </a:r>
          </a:p>
          <a:p>
            <a:pPr marL="1033272" lvl="3" indent="0">
              <a:buNone/>
            </a:pPr>
            <a:r>
              <a:rPr lang="en-US" sz="1400" dirty="0" smtClean="0">
                <a:solidFill>
                  <a:schemeClr val="accent4">
                    <a:lumMod val="50000"/>
                  </a:schemeClr>
                </a:solidFill>
                <a:latin typeface="Arial" panose="020B0604020202020204" pitchFamily="34" charset="0"/>
                <a:cs typeface="Arial" panose="020B0604020202020204" pitchFamily="34" charset="0"/>
              </a:rPr>
              <a:t>	    Maresha Bosgieter	    Ryan Wilkinson</a:t>
            </a:r>
          </a:p>
          <a:p>
            <a:pPr marL="1243584" lvl="4" indent="0">
              <a:buNone/>
            </a:pPr>
            <a:r>
              <a:rPr lang="en-US" sz="1400" dirty="0" smtClean="0">
                <a:solidFill>
                  <a:schemeClr val="accent4">
                    <a:lumMod val="50000"/>
                  </a:schemeClr>
                </a:solidFill>
                <a:latin typeface="Arial" panose="020B0604020202020204" pitchFamily="34" charset="0"/>
                <a:cs typeface="Arial" panose="020B0604020202020204" pitchFamily="34" charset="0"/>
              </a:rPr>
              <a:t>	    Danette Pulley 	    Jeremy Dunn</a:t>
            </a:r>
          </a:p>
          <a:p>
            <a:pPr marL="1645920" lvl="6" indent="0">
              <a:buNone/>
            </a:pPr>
            <a:r>
              <a:rPr lang="en-US" sz="1400" dirty="0" smtClean="0">
                <a:solidFill>
                  <a:schemeClr val="accent4">
                    <a:lumMod val="50000"/>
                  </a:schemeClr>
                </a:solidFill>
                <a:latin typeface="Arial" panose="020B0604020202020204" pitchFamily="34" charset="0"/>
                <a:cs typeface="Arial" panose="020B0604020202020204" pitchFamily="34" charset="0"/>
              </a:rPr>
              <a:t>	    Terry Schow	    Steven Crane</a:t>
            </a:r>
          </a:p>
          <a:p>
            <a:pPr lvl="1"/>
            <a:r>
              <a:rPr lang="en-US" sz="2000" dirty="0" smtClean="0">
                <a:latin typeface="Arial" panose="020B0604020202020204" pitchFamily="34" charset="0"/>
                <a:cs typeface="Arial" panose="020B0604020202020204" pitchFamily="34" charset="0"/>
              </a:rPr>
              <a:t>Arts &amp; Museum (7 members)</a:t>
            </a:r>
          </a:p>
          <a:p>
            <a:pPr marL="768096" lvl="2" indent="0">
              <a:buNone/>
            </a:pP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                      </a:t>
            </a:r>
            <a:r>
              <a:rPr lang="en-US" sz="1400" dirty="0" smtClean="0">
                <a:solidFill>
                  <a:schemeClr val="accent4">
                    <a:lumMod val="50000"/>
                  </a:schemeClr>
                </a:solidFill>
                <a:latin typeface="Arial" panose="020B0604020202020204" pitchFamily="34" charset="0"/>
                <a:cs typeface="Arial" panose="020B0604020202020204" pitchFamily="34" charset="0"/>
              </a:rPr>
              <a:t>Danette </a:t>
            </a:r>
            <a:r>
              <a:rPr lang="en-US" sz="1400" dirty="0">
                <a:solidFill>
                  <a:schemeClr val="accent4">
                    <a:lumMod val="50000"/>
                  </a:schemeClr>
                </a:solidFill>
                <a:latin typeface="Arial" panose="020B0604020202020204" pitchFamily="34" charset="0"/>
                <a:cs typeface="Arial" panose="020B0604020202020204" pitchFamily="34" charset="0"/>
              </a:rPr>
              <a:t>Pulley, </a:t>
            </a:r>
            <a:r>
              <a:rPr lang="en-US" sz="1400" dirty="0" smtClean="0">
                <a:solidFill>
                  <a:schemeClr val="accent4">
                    <a:lumMod val="50000"/>
                  </a:schemeClr>
                </a:solidFill>
                <a:latin typeface="Arial" panose="020B0604020202020204" pitchFamily="34" charset="0"/>
                <a:cs typeface="Arial" panose="020B0604020202020204" pitchFamily="34" charset="0"/>
              </a:rPr>
              <a:t>Chair</a:t>
            </a:r>
          </a:p>
          <a:p>
            <a:pPr marL="768096" lvl="2" indent="0">
              <a:buNone/>
            </a:pPr>
            <a:r>
              <a:rPr lang="en-US" sz="1400" dirty="0">
                <a:solidFill>
                  <a:schemeClr val="accent4">
                    <a:lumMod val="50000"/>
                  </a:schemeClr>
                </a:solidFill>
                <a:latin typeface="Arial" panose="020B0604020202020204" pitchFamily="34" charset="0"/>
                <a:cs typeface="Arial" panose="020B0604020202020204" pitchFamily="34" charset="0"/>
              </a:rPr>
              <a:t>	</a:t>
            </a:r>
            <a:r>
              <a:rPr lang="en-US" sz="1400" dirty="0" smtClean="0">
                <a:solidFill>
                  <a:schemeClr val="accent4">
                    <a:lumMod val="50000"/>
                  </a:schemeClr>
                </a:solidFill>
                <a:latin typeface="Arial" panose="020B0604020202020204" pitchFamily="34" charset="0"/>
                <a:cs typeface="Arial" panose="020B0604020202020204" pitchFamily="34" charset="0"/>
              </a:rPr>
              <a:t>	    Terry Schow	</a:t>
            </a:r>
            <a:r>
              <a:rPr lang="en-US" sz="1400" dirty="0">
                <a:solidFill>
                  <a:schemeClr val="accent4">
                    <a:lumMod val="50000"/>
                  </a:schemeClr>
                </a:solidFill>
                <a:latin typeface="Arial" panose="020B0604020202020204" pitchFamily="34" charset="0"/>
                <a:cs typeface="Arial" panose="020B0604020202020204" pitchFamily="34" charset="0"/>
              </a:rPr>
              <a:t> </a:t>
            </a:r>
            <a:r>
              <a:rPr lang="en-US" sz="1400" dirty="0" smtClean="0">
                <a:solidFill>
                  <a:schemeClr val="accent4">
                    <a:lumMod val="50000"/>
                  </a:schemeClr>
                </a:solidFill>
                <a:latin typeface="Arial" panose="020B0604020202020204" pitchFamily="34" charset="0"/>
                <a:cs typeface="Arial" panose="020B0604020202020204" pitchFamily="34" charset="0"/>
              </a:rPr>
              <a:t>   Steven Crane</a:t>
            </a:r>
          </a:p>
          <a:p>
            <a:pPr marL="768096" lvl="2" indent="0">
              <a:buNone/>
            </a:pPr>
            <a:r>
              <a:rPr lang="en-US" sz="1400" dirty="0">
                <a:solidFill>
                  <a:schemeClr val="accent4">
                    <a:lumMod val="50000"/>
                  </a:schemeClr>
                </a:solidFill>
                <a:latin typeface="Arial" panose="020B0604020202020204" pitchFamily="34" charset="0"/>
                <a:cs typeface="Arial" panose="020B0604020202020204" pitchFamily="34" charset="0"/>
              </a:rPr>
              <a:t>	</a:t>
            </a:r>
            <a:r>
              <a:rPr lang="en-US" sz="1400" dirty="0" smtClean="0">
                <a:solidFill>
                  <a:schemeClr val="accent4">
                    <a:lumMod val="50000"/>
                  </a:schemeClr>
                </a:solidFill>
                <a:latin typeface="Arial" panose="020B0604020202020204" pitchFamily="34" charset="0"/>
                <a:cs typeface="Arial" panose="020B0604020202020204" pitchFamily="34" charset="0"/>
              </a:rPr>
              <a:t>	    David Owens	    Jolene </a:t>
            </a:r>
            <a:r>
              <a:rPr lang="en-US" sz="1400" dirty="0" err="1" smtClean="0">
                <a:solidFill>
                  <a:schemeClr val="accent4">
                    <a:lumMod val="50000"/>
                  </a:schemeClr>
                </a:solidFill>
                <a:latin typeface="Arial" panose="020B0604020202020204" pitchFamily="34" charset="0"/>
                <a:cs typeface="Arial" panose="020B0604020202020204" pitchFamily="34" charset="0"/>
              </a:rPr>
              <a:t>Zito</a:t>
            </a:r>
            <a:endParaRPr lang="en-US" sz="1400" dirty="0" smtClean="0">
              <a:solidFill>
                <a:schemeClr val="accent4">
                  <a:lumMod val="50000"/>
                </a:schemeClr>
              </a:solidFill>
              <a:latin typeface="Arial" panose="020B0604020202020204" pitchFamily="34" charset="0"/>
              <a:cs typeface="Arial" panose="020B0604020202020204" pitchFamily="34" charset="0"/>
            </a:endParaRPr>
          </a:p>
          <a:p>
            <a:pPr marL="768096" lvl="2" indent="0">
              <a:buNone/>
            </a:pPr>
            <a:r>
              <a:rPr lang="en-US" sz="1400" dirty="0">
                <a:solidFill>
                  <a:schemeClr val="accent4">
                    <a:lumMod val="50000"/>
                  </a:schemeClr>
                </a:solidFill>
                <a:latin typeface="Arial" panose="020B0604020202020204" pitchFamily="34" charset="0"/>
                <a:cs typeface="Arial" panose="020B0604020202020204" pitchFamily="34" charset="0"/>
              </a:rPr>
              <a:t>	</a:t>
            </a:r>
            <a:r>
              <a:rPr lang="en-US" sz="1400" dirty="0" smtClean="0">
                <a:solidFill>
                  <a:schemeClr val="accent4">
                    <a:lumMod val="50000"/>
                  </a:schemeClr>
                </a:solidFill>
                <a:latin typeface="Arial" panose="020B0604020202020204" pitchFamily="34" charset="0"/>
                <a:cs typeface="Arial" panose="020B0604020202020204" pitchFamily="34" charset="0"/>
              </a:rPr>
              <a:t>	    Lacy Richards	    Renae Woods</a:t>
            </a:r>
          </a:p>
          <a:p>
            <a:pPr lvl="1"/>
            <a:r>
              <a:rPr lang="en-US" sz="2000" dirty="0" smtClean="0">
                <a:latin typeface="Arial" panose="020B0604020202020204" pitchFamily="34" charset="0"/>
                <a:cs typeface="Arial" panose="020B0604020202020204" pitchFamily="34" charset="0"/>
              </a:rPr>
              <a:t>Parks &amp; Rec (7 members</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457200" lvl="1" indent="0">
              <a:buNone/>
            </a:pP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a:t>
            </a:r>
            <a:r>
              <a:rPr lang="en-US" sz="1400" dirty="0" smtClean="0">
                <a:solidFill>
                  <a:schemeClr val="accent4">
                    <a:lumMod val="50000"/>
                  </a:schemeClr>
                </a:solidFill>
                <a:latin typeface="Arial" panose="020B0604020202020204" pitchFamily="34" charset="0"/>
                <a:cs typeface="Arial" panose="020B0604020202020204" pitchFamily="34" charset="0"/>
              </a:rPr>
              <a:t>Maresha </a:t>
            </a:r>
            <a:r>
              <a:rPr lang="en-US" sz="1400" dirty="0">
                <a:solidFill>
                  <a:schemeClr val="accent4">
                    <a:lumMod val="50000"/>
                  </a:schemeClr>
                </a:solidFill>
                <a:latin typeface="Arial" panose="020B0604020202020204" pitchFamily="34" charset="0"/>
                <a:cs typeface="Arial" panose="020B0604020202020204" pitchFamily="34" charset="0"/>
              </a:rPr>
              <a:t>Bosgieter, </a:t>
            </a:r>
            <a:r>
              <a:rPr lang="en-US" sz="1400" dirty="0" smtClean="0">
                <a:solidFill>
                  <a:schemeClr val="accent4">
                    <a:lumMod val="50000"/>
                  </a:schemeClr>
                </a:solidFill>
                <a:latin typeface="Arial" panose="020B0604020202020204" pitchFamily="34" charset="0"/>
                <a:cs typeface="Arial" panose="020B0604020202020204" pitchFamily="34" charset="0"/>
              </a:rPr>
              <a:t>Chair</a:t>
            </a:r>
          </a:p>
          <a:p>
            <a:pPr marL="457200" lvl="1" indent="0">
              <a:buNone/>
            </a:pPr>
            <a:r>
              <a:rPr lang="en-US" sz="1400" dirty="0">
                <a:solidFill>
                  <a:schemeClr val="accent4">
                    <a:lumMod val="50000"/>
                  </a:schemeClr>
                </a:solidFill>
                <a:latin typeface="Arial" panose="020B0604020202020204" pitchFamily="34" charset="0"/>
                <a:cs typeface="Arial" panose="020B0604020202020204" pitchFamily="34" charset="0"/>
              </a:rPr>
              <a:t>	</a:t>
            </a:r>
            <a:r>
              <a:rPr lang="en-US" sz="1400" dirty="0" smtClean="0">
                <a:solidFill>
                  <a:schemeClr val="accent4">
                    <a:lumMod val="50000"/>
                  </a:schemeClr>
                </a:solidFill>
                <a:latin typeface="Arial" panose="020B0604020202020204" pitchFamily="34" charset="0"/>
                <a:cs typeface="Arial" panose="020B0604020202020204" pitchFamily="34" charset="0"/>
              </a:rPr>
              <a:t>	</a:t>
            </a:r>
            <a:r>
              <a:rPr lang="en-US" sz="1400" dirty="0">
                <a:solidFill>
                  <a:schemeClr val="accent4">
                    <a:lumMod val="50000"/>
                  </a:schemeClr>
                </a:solidFill>
                <a:latin typeface="Arial" panose="020B0604020202020204" pitchFamily="34" charset="0"/>
                <a:cs typeface="Arial" panose="020B0604020202020204" pitchFamily="34" charset="0"/>
              </a:rPr>
              <a:t> </a:t>
            </a:r>
            <a:r>
              <a:rPr lang="en-US" sz="1400" dirty="0" smtClean="0">
                <a:solidFill>
                  <a:schemeClr val="accent4">
                    <a:lumMod val="50000"/>
                  </a:schemeClr>
                </a:solidFill>
                <a:latin typeface="Arial" panose="020B0604020202020204" pitchFamily="34" charset="0"/>
                <a:cs typeface="Arial" panose="020B0604020202020204" pitchFamily="34" charset="0"/>
              </a:rPr>
              <a:t>   Ryan Wilkinson	    Jeremy Dunn</a:t>
            </a:r>
          </a:p>
          <a:p>
            <a:pPr marL="457200" lvl="1" indent="0">
              <a:buNone/>
            </a:pPr>
            <a:r>
              <a:rPr lang="en-US" sz="1400" dirty="0">
                <a:solidFill>
                  <a:schemeClr val="accent4">
                    <a:lumMod val="50000"/>
                  </a:schemeClr>
                </a:solidFill>
                <a:latin typeface="Arial" panose="020B0604020202020204" pitchFamily="34" charset="0"/>
                <a:cs typeface="Arial" panose="020B0604020202020204" pitchFamily="34" charset="0"/>
              </a:rPr>
              <a:t>	</a:t>
            </a:r>
            <a:r>
              <a:rPr lang="en-US" sz="1400" dirty="0" smtClean="0">
                <a:solidFill>
                  <a:schemeClr val="accent4">
                    <a:lumMod val="50000"/>
                  </a:schemeClr>
                </a:solidFill>
                <a:latin typeface="Arial" panose="020B0604020202020204" pitchFamily="34" charset="0"/>
                <a:cs typeface="Arial" panose="020B0604020202020204" pitchFamily="34" charset="0"/>
              </a:rPr>
              <a:t>	    Tim Hutter	</a:t>
            </a:r>
            <a:r>
              <a:rPr lang="en-US" sz="1400" dirty="0">
                <a:solidFill>
                  <a:schemeClr val="accent4">
                    <a:lumMod val="50000"/>
                  </a:schemeClr>
                </a:solidFill>
                <a:latin typeface="Arial" panose="020B0604020202020204" pitchFamily="34" charset="0"/>
                <a:cs typeface="Arial" panose="020B0604020202020204" pitchFamily="34" charset="0"/>
              </a:rPr>
              <a:t> </a:t>
            </a:r>
            <a:r>
              <a:rPr lang="en-US" sz="1400" dirty="0" smtClean="0">
                <a:solidFill>
                  <a:schemeClr val="accent4">
                    <a:lumMod val="50000"/>
                  </a:schemeClr>
                </a:solidFill>
                <a:latin typeface="Arial" panose="020B0604020202020204" pitchFamily="34" charset="0"/>
                <a:cs typeface="Arial" panose="020B0604020202020204" pitchFamily="34" charset="0"/>
              </a:rPr>
              <a:t>   Colby Bockwoldt</a:t>
            </a:r>
          </a:p>
          <a:p>
            <a:pPr marL="457200" lvl="1" indent="0">
              <a:buNone/>
            </a:pPr>
            <a:r>
              <a:rPr lang="en-US" sz="1400" dirty="0">
                <a:solidFill>
                  <a:schemeClr val="accent4">
                    <a:lumMod val="50000"/>
                  </a:schemeClr>
                </a:solidFill>
                <a:latin typeface="Arial" panose="020B0604020202020204" pitchFamily="34" charset="0"/>
                <a:cs typeface="Arial" panose="020B0604020202020204" pitchFamily="34" charset="0"/>
              </a:rPr>
              <a:t>	</a:t>
            </a:r>
            <a:r>
              <a:rPr lang="en-US" sz="1400" dirty="0" smtClean="0">
                <a:solidFill>
                  <a:schemeClr val="accent4">
                    <a:lumMod val="50000"/>
                  </a:schemeClr>
                </a:solidFill>
                <a:latin typeface="Arial" panose="020B0604020202020204" pitchFamily="34" charset="0"/>
                <a:cs typeface="Arial" panose="020B0604020202020204" pitchFamily="34" charset="0"/>
              </a:rPr>
              <a:t>	    Steven </a:t>
            </a:r>
            <a:r>
              <a:rPr lang="en-US" sz="1400" dirty="0" err="1">
                <a:solidFill>
                  <a:schemeClr val="accent4">
                    <a:lumMod val="50000"/>
                  </a:schemeClr>
                </a:solidFill>
                <a:latin typeface="Arial" panose="020B0604020202020204" pitchFamily="34" charset="0"/>
                <a:cs typeface="Arial" panose="020B0604020202020204" pitchFamily="34" charset="0"/>
              </a:rPr>
              <a:t>S</a:t>
            </a:r>
            <a:r>
              <a:rPr lang="en-US" sz="1400" dirty="0" err="1" smtClean="0">
                <a:solidFill>
                  <a:schemeClr val="accent4">
                    <a:lumMod val="50000"/>
                  </a:schemeClr>
                </a:solidFill>
                <a:latin typeface="Arial" panose="020B0604020202020204" pitchFamily="34" charset="0"/>
                <a:cs typeface="Arial" panose="020B0604020202020204" pitchFamily="34" charset="0"/>
              </a:rPr>
              <a:t>choof</a:t>
            </a:r>
            <a:r>
              <a:rPr lang="en-US" sz="1400" dirty="0" smtClean="0">
                <a:solidFill>
                  <a:schemeClr val="accent4">
                    <a:lumMod val="50000"/>
                  </a:schemeClr>
                </a:solidFill>
                <a:latin typeface="Arial" panose="020B0604020202020204" pitchFamily="34" charset="0"/>
                <a:cs typeface="Arial" panose="020B0604020202020204" pitchFamily="34" charset="0"/>
              </a:rPr>
              <a:t>	    Karla Woodward</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3041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3048000" y="23622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7947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412" y="228600"/>
            <a:ext cx="6808787" cy="1252728"/>
          </a:xfrm>
        </p:spPr>
        <p:txBody>
          <a:bodyPr/>
          <a:lstStyle/>
          <a:p>
            <a:pPr algn="ctr"/>
            <a:r>
              <a:rPr lang="en-US" dirty="0" smtClean="0">
                <a:latin typeface="Arial" panose="020B0604020202020204" pitchFamily="34" charset="0"/>
                <a:cs typeface="Arial" panose="020B0604020202020204" pitchFamily="34" charset="0"/>
              </a:rPr>
              <a:t>2017 RAMP Funding</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304800" y="2008094"/>
            <a:ext cx="8754035" cy="2246769"/>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$3,474,355		Total Amount of RAMP Tax Collected</a:t>
            </a:r>
          </a:p>
          <a:p>
            <a:pPr marL="285750" indent="-285750">
              <a:buFontTx/>
              <a:buChar char="-"/>
            </a:pPr>
            <a:r>
              <a:rPr lang="en-US" sz="2800" u="sng" dirty="0" smtClean="0">
                <a:latin typeface="Arial" panose="020B0604020202020204" pitchFamily="34" charset="0"/>
                <a:cs typeface="Arial" panose="020B0604020202020204" pitchFamily="34" charset="0"/>
              </a:rPr>
              <a:t> $52,115</a:t>
            </a:r>
            <a:r>
              <a:rPr lang="en-US" sz="2800" dirty="0" smtClean="0">
                <a:latin typeface="Arial" panose="020B0604020202020204" pitchFamily="34" charset="0"/>
                <a:cs typeface="Arial" panose="020B0604020202020204" pitchFamily="34" charset="0"/>
              </a:rPr>
              <a:t>		</a:t>
            </a:r>
            <a:r>
              <a:rPr lang="en-US" sz="2800" u="sng" dirty="0" smtClean="0">
                <a:latin typeface="Arial" panose="020B0604020202020204" pitchFamily="34" charset="0"/>
                <a:cs typeface="Arial" panose="020B0604020202020204" pitchFamily="34" charset="0"/>
              </a:rPr>
              <a:t>Less Administrative Fees of 1.5%</a:t>
            </a:r>
          </a:p>
          <a:p>
            <a:r>
              <a:rPr lang="en-US" sz="2800" dirty="0" smtClean="0">
                <a:latin typeface="Arial" panose="020B0604020202020204" pitchFamily="34" charset="0"/>
                <a:cs typeface="Arial" panose="020B0604020202020204" pitchFamily="34" charset="0"/>
              </a:rPr>
              <a:t>$3,422,240	</a:t>
            </a:r>
          </a:p>
          <a:p>
            <a:pPr marL="285750" indent="-285750">
              <a:buFontTx/>
              <a:buChar char="-"/>
            </a:pPr>
            <a:r>
              <a:rPr lang="en-US" sz="2800" u="sng" dirty="0" smtClean="0">
                <a:latin typeface="Arial" panose="020B0604020202020204" pitchFamily="34" charset="0"/>
                <a:cs typeface="Arial" panose="020B0604020202020204" pitchFamily="34" charset="0"/>
              </a:rPr>
              <a:t>  $60,000	</a:t>
            </a:r>
            <a:r>
              <a:rPr lang="en-US" sz="2800" dirty="0" smtClean="0">
                <a:latin typeface="Arial" panose="020B0604020202020204" pitchFamily="34" charset="0"/>
                <a:cs typeface="Arial" panose="020B0604020202020204" pitchFamily="34" charset="0"/>
              </a:rPr>
              <a:t>	</a:t>
            </a:r>
            <a:r>
              <a:rPr lang="en-US" sz="2800" u="sng" dirty="0" smtClean="0">
                <a:latin typeface="Arial" panose="020B0604020202020204" pitchFamily="34" charset="0"/>
                <a:cs typeface="Arial" panose="020B0604020202020204" pitchFamily="34" charset="0"/>
              </a:rPr>
              <a:t>Less EZ Grants</a:t>
            </a:r>
          </a:p>
          <a:p>
            <a:r>
              <a:rPr lang="en-US" sz="2800" b="1" dirty="0" smtClean="0">
                <a:solidFill>
                  <a:srgbClr val="00B050"/>
                </a:solidFill>
                <a:latin typeface="Arial" panose="020B0604020202020204" pitchFamily="34" charset="0"/>
                <a:cs typeface="Arial" panose="020B0604020202020204" pitchFamily="34" charset="0"/>
              </a:rPr>
              <a:t>$3,362,240</a:t>
            </a:r>
            <a:endParaRPr lang="en-US" sz="2800" b="1" dirty="0">
              <a:solidFill>
                <a:srgbClr val="00B050"/>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3041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078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629400" cy="1251062"/>
          </a:xfrm>
        </p:spPr>
        <p:txBody>
          <a:bodyPr/>
          <a:lstStyle/>
          <a:p>
            <a:pPr algn="ctr"/>
            <a:r>
              <a:rPr lang="en-US" dirty="0" smtClean="0">
                <a:latin typeface="Arial" panose="020B0604020202020204" pitchFamily="34" charset="0"/>
                <a:cs typeface="Arial" panose="020B0604020202020204" pitchFamily="34" charset="0"/>
              </a:rPr>
              <a:t>2017 RAMP Funding</a:t>
            </a: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76200" y="2438400"/>
            <a:ext cx="4114800" cy="369332"/>
          </a:xfrm>
          <a:prstGeom prst="rect">
            <a:avLst/>
          </a:prstGeom>
          <a:solidFill>
            <a:schemeClr val="accent1"/>
          </a:solidFill>
          <a:ln>
            <a:solidFill>
              <a:schemeClr val="tx1">
                <a:lumMod val="85000"/>
                <a:lumOff val="15000"/>
              </a:schemeClr>
            </a:solidFill>
          </a:ln>
        </p:spPr>
        <p:txBody>
          <a:bodyPr wrap="square" rtlCol="0">
            <a:spAutoFit/>
          </a:bodyPr>
          <a:lstStyle/>
          <a:p>
            <a:pPr algn="ctr"/>
            <a:r>
              <a:rPr lang="en-US" dirty="0" smtClean="0">
                <a:latin typeface="Arial" panose="020B0604020202020204" pitchFamily="34" charset="0"/>
                <a:cs typeface="Arial" panose="020B0604020202020204" pitchFamily="34" charset="0"/>
              </a:rPr>
              <a:t>Major Grants (1/3)</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76200" y="2807732"/>
            <a:ext cx="4114800" cy="1015663"/>
          </a:xfrm>
          <a:prstGeom prst="rect">
            <a:avLst/>
          </a:prstGeom>
          <a:noFill/>
          <a:ln>
            <a:solidFill>
              <a:schemeClr val="tx1"/>
            </a:solidFill>
          </a:ln>
        </p:spPr>
        <p:txBody>
          <a:bodyPr wrap="square" rtlCol="0">
            <a:spAutoFit/>
          </a:bodyPr>
          <a:lstStyle/>
          <a:p>
            <a:r>
              <a:rPr lang="en-US" sz="2000" dirty="0" smtClean="0">
                <a:latin typeface="Arial" panose="020B0604020202020204" pitchFamily="34" charset="0"/>
                <a:cs typeface="Arial" panose="020B0604020202020204" pitchFamily="34" charset="0"/>
              </a:rPr>
              <a:t>1/3 = $1,120,746 Major Funds</a:t>
            </a:r>
          </a:p>
          <a:p>
            <a:r>
              <a:rPr lang="en-US" sz="2000" dirty="0" smtClean="0">
                <a:latin typeface="Arial" panose="020B0604020202020204" pitchFamily="34" charset="0"/>
                <a:cs typeface="Arial" panose="020B0604020202020204" pitchFamily="34" charset="0"/>
              </a:rPr>
              <a:t>         -  </a:t>
            </a:r>
            <a:r>
              <a:rPr lang="en-US" sz="2000" u="sng" dirty="0" smtClean="0">
                <a:latin typeface="Arial" panose="020B0604020202020204" pitchFamily="34" charset="0"/>
                <a:cs typeface="Arial" panose="020B0604020202020204" pitchFamily="34" charset="0"/>
              </a:rPr>
              <a:t>$200,000 Legacy Project</a:t>
            </a:r>
          </a:p>
          <a:p>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a:t>
            </a:r>
            <a:r>
              <a:rPr lang="en-US" sz="2000" b="1" dirty="0" smtClean="0">
                <a:solidFill>
                  <a:srgbClr val="00B050"/>
                </a:solidFill>
                <a:latin typeface="Arial" panose="020B0604020202020204" pitchFamily="34" charset="0"/>
                <a:cs typeface="Arial" panose="020B0604020202020204" pitchFamily="34" charset="0"/>
              </a:rPr>
              <a:t>$920,746 Total</a:t>
            </a:r>
            <a:endParaRPr lang="en-US" sz="2000" b="1" dirty="0">
              <a:solidFill>
                <a:srgbClr val="00B050"/>
              </a:solidFill>
              <a:latin typeface="Arial" panose="020B0604020202020204" pitchFamily="34" charset="0"/>
              <a:cs typeface="Arial" panose="020B0604020202020204" pitchFamily="34" charset="0"/>
            </a:endParaRPr>
          </a:p>
        </p:txBody>
      </p:sp>
      <p:sp>
        <p:nvSpPr>
          <p:cNvPr id="5" name="TextBox 4"/>
          <p:cNvSpPr txBox="1"/>
          <p:nvPr/>
        </p:nvSpPr>
        <p:spPr>
          <a:xfrm>
            <a:off x="4419600" y="2438400"/>
            <a:ext cx="4533900" cy="369332"/>
          </a:xfrm>
          <a:prstGeom prst="rect">
            <a:avLst/>
          </a:prstGeom>
          <a:solidFill>
            <a:schemeClr val="accent1"/>
          </a:solidFill>
          <a:ln>
            <a:solidFill>
              <a:schemeClr val="tx1">
                <a:lumMod val="85000"/>
                <a:lumOff val="15000"/>
              </a:schemeClr>
            </a:solidFill>
          </a:ln>
        </p:spPr>
        <p:txBody>
          <a:bodyPr wrap="square" rtlCol="0">
            <a:spAutoFit/>
          </a:bodyPr>
          <a:lstStyle/>
          <a:p>
            <a:pPr algn="ctr"/>
            <a:r>
              <a:rPr lang="en-US" dirty="0" smtClean="0">
                <a:latin typeface="Arial" panose="020B0604020202020204" pitchFamily="34" charset="0"/>
                <a:cs typeface="Arial" panose="020B0604020202020204" pitchFamily="34" charset="0"/>
              </a:rPr>
              <a:t>Arts &amp; Museums – Parks &amp; Rec (2/3)</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4424082" y="2807732"/>
            <a:ext cx="4533900" cy="1477328"/>
          </a:xfrm>
          <a:prstGeom prst="rect">
            <a:avLst/>
          </a:prstGeom>
          <a:noFill/>
          <a:ln>
            <a:solidFill>
              <a:schemeClr val="tx1"/>
            </a:solidFill>
          </a:ln>
        </p:spPr>
        <p:txBody>
          <a:bodyPr wrap="square" rtlCol="0">
            <a:spAutoFit/>
          </a:bodyPr>
          <a:lstStyle/>
          <a:p>
            <a:r>
              <a:rPr lang="en-US" dirty="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/3 = $2,241,492 </a:t>
            </a:r>
          </a:p>
          <a:p>
            <a:r>
              <a:rPr lang="en-US" dirty="0" smtClean="0">
                <a:latin typeface="Arial" panose="020B0604020202020204" pitchFamily="34" charset="0"/>
                <a:cs typeface="Arial" panose="020B0604020202020204" pitchFamily="34" charset="0"/>
              </a:rPr>
              <a:t>         -  </a:t>
            </a:r>
            <a:r>
              <a:rPr lang="en-US" u="sng" dirty="0" smtClean="0">
                <a:latin typeface="Arial" panose="020B0604020202020204" pitchFamily="34" charset="0"/>
                <a:cs typeface="Arial" panose="020B0604020202020204" pitchFamily="34" charset="0"/>
              </a:rPr>
              <a:t>$251,792 Municipal Grants</a:t>
            </a:r>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$1,989,700</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u="sng" dirty="0" smtClean="0">
                <a:latin typeface="Arial" panose="020B0604020202020204" pitchFamily="34" charset="0"/>
                <a:cs typeface="Arial" panose="020B0604020202020204" pitchFamily="34" charset="0"/>
              </a:rPr>
              <a:t>-    $70,000 Free Summer Saturdays</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$1,919,700 Divided by 2</a:t>
            </a:r>
            <a:endParaRPr lang="en-US" dirty="0">
              <a:latin typeface="Arial" panose="020B0604020202020204" pitchFamily="34" charset="0"/>
              <a:cs typeface="Arial" panose="020B0604020202020204" pitchFamily="34" charset="0"/>
            </a:endParaRPr>
          </a:p>
        </p:txBody>
      </p:sp>
      <p:cxnSp>
        <p:nvCxnSpPr>
          <p:cNvPr id="7" name="Straight Arrow Connector 6"/>
          <p:cNvCxnSpPr/>
          <p:nvPr/>
        </p:nvCxnSpPr>
        <p:spPr>
          <a:xfrm flipH="1">
            <a:off x="5562600" y="4285060"/>
            <a:ext cx="933450" cy="4393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514540" y="4285060"/>
            <a:ext cx="1029260" cy="4393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52900" y="4800600"/>
            <a:ext cx="2057400" cy="646331"/>
          </a:xfrm>
          <a:prstGeom prst="rect">
            <a:avLst/>
          </a:prstGeom>
          <a:noFill/>
          <a:ln>
            <a:solidFill>
              <a:schemeClr val="tx1"/>
            </a:solidFill>
          </a:ln>
        </p:spPr>
        <p:txBody>
          <a:bodyPr wrap="square" rtlCol="0">
            <a:spAutoFit/>
          </a:bodyPr>
          <a:lstStyle/>
          <a:p>
            <a:pPr algn="ctr"/>
            <a:r>
              <a:rPr lang="en-US" dirty="0" smtClean="0">
                <a:latin typeface="Arial" panose="020B0604020202020204" pitchFamily="34" charset="0"/>
                <a:cs typeface="Arial" panose="020B0604020202020204" pitchFamily="34" charset="0"/>
              </a:rPr>
              <a:t>Arts &amp; Museums</a:t>
            </a:r>
          </a:p>
          <a:p>
            <a:pPr algn="ctr"/>
            <a:r>
              <a:rPr lang="en-US" b="1" dirty="0" smtClean="0">
                <a:solidFill>
                  <a:srgbClr val="00B050"/>
                </a:solidFill>
                <a:latin typeface="Arial" panose="020B0604020202020204" pitchFamily="34" charset="0"/>
                <a:cs typeface="Arial" panose="020B0604020202020204" pitchFamily="34" charset="0"/>
              </a:rPr>
              <a:t>½ = $959,850</a:t>
            </a:r>
            <a:endParaRPr lang="en-US" b="1" dirty="0">
              <a:solidFill>
                <a:srgbClr val="00B050"/>
              </a:solidFill>
              <a:latin typeface="Arial" panose="020B0604020202020204" pitchFamily="34" charset="0"/>
              <a:cs typeface="Arial" panose="020B0604020202020204" pitchFamily="34" charset="0"/>
            </a:endParaRPr>
          </a:p>
        </p:txBody>
      </p:sp>
      <p:sp>
        <p:nvSpPr>
          <p:cNvPr id="12" name="TextBox 11"/>
          <p:cNvSpPr txBox="1"/>
          <p:nvPr/>
        </p:nvSpPr>
        <p:spPr>
          <a:xfrm>
            <a:off x="6629400" y="4800599"/>
            <a:ext cx="2057400" cy="646331"/>
          </a:xfrm>
          <a:prstGeom prst="rect">
            <a:avLst/>
          </a:prstGeom>
          <a:noFill/>
          <a:ln>
            <a:solidFill>
              <a:schemeClr val="tx1"/>
            </a:solidFill>
          </a:ln>
        </p:spPr>
        <p:txBody>
          <a:bodyPr wrap="square" rtlCol="0">
            <a:spAutoFit/>
          </a:bodyPr>
          <a:lstStyle/>
          <a:p>
            <a:pPr algn="ctr"/>
            <a:r>
              <a:rPr lang="en-US" dirty="0" smtClean="0">
                <a:latin typeface="Arial" panose="020B0604020202020204" pitchFamily="34" charset="0"/>
                <a:cs typeface="Arial" panose="020B0604020202020204" pitchFamily="34" charset="0"/>
              </a:rPr>
              <a:t>Parks &amp; Rec</a:t>
            </a:r>
          </a:p>
          <a:p>
            <a:pPr algn="ctr"/>
            <a:r>
              <a:rPr lang="en-US" b="1" dirty="0" smtClean="0">
                <a:solidFill>
                  <a:srgbClr val="00B050"/>
                </a:solidFill>
                <a:latin typeface="Arial" panose="020B0604020202020204" pitchFamily="34" charset="0"/>
                <a:cs typeface="Arial" panose="020B0604020202020204" pitchFamily="34" charset="0"/>
              </a:rPr>
              <a:t>½ = $959,850</a:t>
            </a:r>
            <a:endParaRPr lang="en-US" b="1" dirty="0">
              <a:solidFill>
                <a:srgbClr val="00B050"/>
              </a:solidFill>
              <a:latin typeface="Arial" panose="020B0604020202020204" pitchFamily="34" charset="0"/>
              <a:cs typeface="Arial" panose="020B0604020202020204" pitchFamily="34" charset="0"/>
            </a:endParaRPr>
          </a:p>
        </p:txBody>
      </p:sp>
      <p:sp>
        <p:nvSpPr>
          <p:cNvPr id="13" name="Down Arrow 12"/>
          <p:cNvSpPr/>
          <p:nvPr/>
        </p:nvSpPr>
        <p:spPr>
          <a:xfrm>
            <a:off x="1905000" y="39624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5033962" y="5562600"/>
            <a:ext cx="235324"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7692838" y="5571565"/>
            <a:ext cx="235324"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95325" y="4500143"/>
            <a:ext cx="2724150" cy="369332"/>
          </a:xfrm>
          <a:prstGeom prst="rect">
            <a:avLst/>
          </a:prstGeom>
          <a:solidFill>
            <a:schemeClr val="tx1"/>
          </a:solid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$1,433,140 in Requests</a:t>
            </a:r>
            <a:endParaRPr lang="en-US"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4267200" y="6006353"/>
            <a:ext cx="1676400" cy="646331"/>
          </a:xfrm>
          <a:prstGeom prst="rect">
            <a:avLst/>
          </a:prstGeom>
          <a:solidFill>
            <a:schemeClr val="tx1"/>
          </a:solidFill>
        </p:spPr>
        <p:txBody>
          <a:bodyPr wrap="square" rtlCol="0">
            <a:spAutoFit/>
          </a:bodyPr>
          <a:lstStyle/>
          <a:p>
            <a:pPr algn="ctr"/>
            <a:r>
              <a:rPr lang="en-US" dirty="0" smtClean="0">
                <a:solidFill>
                  <a:schemeClr val="bg1"/>
                </a:solidFill>
                <a:latin typeface="Arial" panose="020B0604020202020204" pitchFamily="34" charset="0"/>
                <a:cs typeface="Arial" panose="020B0604020202020204" pitchFamily="34" charset="0"/>
              </a:rPr>
              <a:t>$1,585,892 in Requests</a:t>
            </a:r>
            <a:endParaRPr lang="en-US"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6905484" y="6006353"/>
            <a:ext cx="1810031" cy="646331"/>
          </a:xfrm>
          <a:prstGeom prst="rect">
            <a:avLst/>
          </a:prstGeom>
          <a:solidFill>
            <a:schemeClr val="tx1"/>
          </a:solidFill>
        </p:spPr>
        <p:txBody>
          <a:bodyPr wrap="square" rtlCol="0">
            <a:spAutoFit/>
          </a:bodyPr>
          <a:lstStyle/>
          <a:p>
            <a:pPr algn="ctr"/>
            <a:r>
              <a:rPr lang="en-US" dirty="0" smtClean="0">
                <a:solidFill>
                  <a:schemeClr val="bg1"/>
                </a:solidFill>
                <a:latin typeface="Arial" panose="020B0604020202020204" pitchFamily="34" charset="0"/>
                <a:cs typeface="Arial" panose="020B0604020202020204" pitchFamily="34" charset="0"/>
              </a:rPr>
              <a:t>$1,741,832 in Requests</a:t>
            </a:r>
            <a:endParaRPr lang="en-US"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3517476" y="1600200"/>
            <a:ext cx="1787669" cy="477054"/>
          </a:xfrm>
          <a:prstGeom prst="rect">
            <a:avLst/>
          </a:prstGeom>
          <a:solidFill>
            <a:schemeClr val="tx1"/>
          </a:solidFill>
        </p:spPr>
        <p:txBody>
          <a:bodyPr wrap="none">
            <a:spAutoFit/>
          </a:bodyPr>
          <a:lstStyle/>
          <a:p>
            <a:r>
              <a:rPr lang="en-US" sz="2500" b="1" dirty="0" smtClean="0">
                <a:solidFill>
                  <a:srgbClr val="FFC000"/>
                </a:solidFill>
                <a:latin typeface="Arial" panose="020B0604020202020204" pitchFamily="34" charset="0"/>
                <a:cs typeface="Arial" panose="020B0604020202020204" pitchFamily="34" charset="0"/>
              </a:rPr>
              <a:t>$3,362,240</a:t>
            </a:r>
            <a:endParaRPr lang="en-US" sz="2500" b="1" dirty="0">
              <a:solidFill>
                <a:srgbClr val="FFC000"/>
              </a:solidFill>
              <a:latin typeface="Arial" panose="020B0604020202020204" pitchFamily="34" charset="0"/>
              <a:cs typeface="Arial" panose="020B0604020202020204" pitchFamily="34" charset="0"/>
            </a:endParaRPr>
          </a:p>
        </p:txBody>
      </p:sp>
      <p:cxnSp>
        <p:nvCxnSpPr>
          <p:cNvPr id="21" name="Straight Arrow Connector 20"/>
          <p:cNvCxnSpPr>
            <a:stCxn id="20" idx="2"/>
          </p:cNvCxnSpPr>
          <p:nvPr/>
        </p:nvCxnSpPr>
        <p:spPr>
          <a:xfrm flipH="1">
            <a:off x="2590806" y="2077254"/>
            <a:ext cx="1820505" cy="3611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0" idx="2"/>
          </p:cNvCxnSpPr>
          <p:nvPr/>
        </p:nvCxnSpPr>
        <p:spPr>
          <a:xfrm>
            <a:off x="4411311" y="2077254"/>
            <a:ext cx="1913289" cy="3611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3041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19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553199" cy="1251062"/>
          </a:xfrm>
        </p:spPr>
        <p:txBody>
          <a:bodyPr/>
          <a:lstStyle/>
          <a:p>
            <a:r>
              <a:rPr lang="en-US" dirty="0" smtClean="0"/>
              <a:t>Eligibility</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3041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643159"/>
            <a:ext cx="8153400" cy="410849"/>
          </a:xfrm>
          <a:prstGeom prst="rect">
            <a:avLst/>
          </a:prstGeom>
        </p:spPr>
        <p:txBody>
          <a:bodyPr wrap="square" lIns="91407" tIns="45704" rIns="91407" bIns="45704">
            <a:spAutoFit/>
          </a:bodyPr>
          <a:lstStyle/>
          <a:p>
            <a:pPr lvl="1">
              <a:lnSpc>
                <a:spcPct val="115000"/>
              </a:lnSpc>
            </a:pPr>
            <a:r>
              <a:rPr lang="en-US" b="1" dirty="0" smtClean="0">
                <a:latin typeface="Arial"/>
                <a:ea typeface="Times New Roman"/>
                <a:cs typeface="Times New Roman"/>
              </a:rPr>
              <a:t>In </a:t>
            </a:r>
            <a:r>
              <a:rPr lang="en-US" b="1" dirty="0">
                <a:latin typeface="Arial"/>
                <a:ea typeface="Times New Roman"/>
                <a:cs typeface="Times New Roman"/>
              </a:rPr>
              <a:t>order to qualify for </a:t>
            </a:r>
            <a:r>
              <a:rPr lang="en-US" b="1" dirty="0" smtClean="0">
                <a:latin typeface="Arial"/>
                <a:ea typeface="Times New Roman"/>
                <a:cs typeface="Times New Roman"/>
              </a:rPr>
              <a:t>funding:</a:t>
            </a:r>
            <a:endParaRPr lang="en-US" b="1" dirty="0">
              <a:ea typeface="Calibri"/>
              <a:cs typeface="Times New Roman"/>
            </a:endParaRPr>
          </a:p>
        </p:txBody>
      </p:sp>
      <p:sp>
        <p:nvSpPr>
          <p:cNvPr id="6" name="Rectangle 5"/>
          <p:cNvSpPr/>
          <p:nvPr/>
        </p:nvSpPr>
        <p:spPr>
          <a:xfrm>
            <a:off x="542924" y="2663518"/>
            <a:ext cx="7696201" cy="1777890"/>
          </a:xfrm>
          <a:prstGeom prst="rect">
            <a:avLst/>
          </a:prstGeom>
        </p:spPr>
        <p:txBody>
          <a:bodyPr wrap="square" lIns="91407" tIns="45704" rIns="91407" bIns="45704">
            <a:spAutoFit/>
          </a:bodyPr>
          <a:lstStyle/>
          <a:p>
            <a:pPr>
              <a:lnSpc>
                <a:spcPct val="115000"/>
              </a:lnSpc>
            </a:pPr>
            <a:endParaRPr lang="en-US" sz="1600" dirty="0">
              <a:ea typeface="Calibri"/>
              <a:cs typeface="Times New Roman"/>
            </a:endParaRPr>
          </a:p>
          <a:p>
            <a:pPr marL="285750" indent="-285750">
              <a:lnSpc>
                <a:spcPct val="115000"/>
              </a:lnSpc>
              <a:spcAft>
                <a:spcPts val="1000"/>
              </a:spcAft>
              <a:buFont typeface="Arial" panose="020B0604020202020204" pitchFamily="34" charset="0"/>
              <a:buChar char="•"/>
            </a:pPr>
            <a:r>
              <a:rPr lang="en-US" dirty="0" smtClean="0">
                <a:latin typeface="Arial"/>
                <a:ea typeface="Times New Roman"/>
                <a:cs typeface="Times New Roman"/>
              </a:rPr>
              <a:t>The non-profit </a:t>
            </a:r>
            <a:r>
              <a:rPr lang="en-US" dirty="0">
                <a:latin typeface="Arial"/>
                <a:ea typeface="Times New Roman"/>
                <a:cs typeface="Times New Roman"/>
              </a:rPr>
              <a:t>organization must be a “resident” of Weber County and have met all eligibility requirements throughout the preceding three years. </a:t>
            </a:r>
            <a:endParaRPr lang="en-US" dirty="0" smtClean="0">
              <a:latin typeface="Arial"/>
              <a:ea typeface="Times New Roman"/>
              <a:cs typeface="Times New Roman"/>
            </a:endParaRPr>
          </a:p>
          <a:p>
            <a:pPr marL="285750" indent="-285750">
              <a:lnSpc>
                <a:spcPct val="115000"/>
              </a:lnSpc>
              <a:spcAft>
                <a:spcPts val="1000"/>
              </a:spcAft>
              <a:buFont typeface="Arial" panose="020B0604020202020204" pitchFamily="34" charset="0"/>
              <a:buChar char="•"/>
            </a:pPr>
            <a:endParaRPr lang="en-US" dirty="0">
              <a:ea typeface="Calibri"/>
              <a:cs typeface="Times New Roman"/>
            </a:endParaRPr>
          </a:p>
        </p:txBody>
      </p:sp>
      <p:sp>
        <p:nvSpPr>
          <p:cNvPr id="7" name="Rectangle 6"/>
          <p:cNvSpPr/>
          <p:nvPr/>
        </p:nvSpPr>
        <p:spPr>
          <a:xfrm>
            <a:off x="542924" y="4191000"/>
            <a:ext cx="7686675" cy="3118257"/>
          </a:xfrm>
          <a:prstGeom prst="rect">
            <a:avLst/>
          </a:prstGeom>
        </p:spPr>
        <p:txBody>
          <a:bodyPr wrap="square" lIns="91407" tIns="45704" rIns="91407" bIns="45704">
            <a:spAutoFit/>
          </a:bodyPr>
          <a:lstStyle/>
          <a:p>
            <a:pPr marL="285750" indent="-285750">
              <a:lnSpc>
                <a:spcPct val="115000"/>
              </a:lnSpc>
              <a:spcAft>
                <a:spcPts val="1000"/>
              </a:spcAft>
              <a:buFont typeface="Arial" panose="020B0604020202020204" pitchFamily="34" charset="0"/>
              <a:buChar char="•"/>
            </a:pPr>
            <a:r>
              <a:rPr lang="en-US" dirty="0" smtClean="0">
                <a:latin typeface="Arial"/>
                <a:ea typeface="Times New Roman"/>
                <a:cs typeface="Times New Roman"/>
              </a:rPr>
              <a:t>If </a:t>
            </a:r>
            <a:r>
              <a:rPr lang="en-US" dirty="0">
                <a:latin typeface="Arial"/>
                <a:ea typeface="Times New Roman"/>
                <a:cs typeface="Times New Roman"/>
              </a:rPr>
              <a:t>it is an organization or program affiliated with a university, college, or educational </a:t>
            </a:r>
            <a:r>
              <a:rPr lang="en-US" dirty="0" smtClean="0">
                <a:latin typeface="Arial"/>
                <a:ea typeface="Times New Roman"/>
                <a:cs typeface="Times New Roman"/>
              </a:rPr>
              <a:t>institution:</a:t>
            </a:r>
          </a:p>
          <a:p>
            <a:pPr marL="800100" lvl="1" indent="-342900">
              <a:lnSpc>
                <a:spcPct val="115000"/>
              </a:lnSpc>
              <a:spcAft>
                <a:spcPts val="1000"/>
              </a:spcAft>
              <a:buFont typeface="Arial" panose="020B0604020202020204" pitchFamily="34" charset="0"/>
              <a:buChar char="•"/>
            </a:pPr>
            <a:r>
              <a:rPr lang="en-US" dirty="0" smtClean="0">
                <a:latin typeface="Arial"/>
                <a:ea typeface="Times New Roman"/>
                <a:cs typeface="Times New Roman"/>
              </a:rPr>
              <a:t>It </a:t>
            </a:r>
            <a:r>
              <a:rPr lang="en-US" dirty="0">
                <a:latin typeface="Arial"/>
                <a:ea typeface="Times New Roman"/>
                <a:cs typeface="Times New Roman"/>
              </a:rPr>
              <a:t>must serve predominantly the community as opposed to students and </a:t>
            </a:r>
            <a:r>
              <a:rPr lang="en-US" dirty="0" smtClean="0">
                <a:latin typeface="Arial"/>
                <a:ea typeface="Times New Roman"/>
                <a:cs typeface="Times New Roman"/>
              </a:rPr>
              <a:t>faculty</a:t>
            </a:r>
            <a:r>
              <a:rPr lang="en-US" dirty="0">
                <a:latin typeface="Arial"/>
                <a:ea typeface="Times New Roman"/>
                <a:cs typeface="Times New Roman"/>
              </a:rPr>
              <a:t>.</a:t>
            </a:r>
            <a:endParaRPr lang="en-US" dirty="0" smtClean="0">
              <a:latin typeface="Arial"/>
              <a:ea typeface="Times New Roman"/>
              <a:cs typeface="Times New Roman"/>
            </a:endParaRPr>
          </a:p>
          <a:p>
            <a:pPr marL="800100" lvl="1" indent="-342900">
              <a:lnSpc>
                <a:spcPct val="115000"/>
              </a:lnSpc>
              <a:spcAft>
                <a:spcPts val="1000"/>
              </a:spcAft>
              <a:buFont typeface="Arial" panose="020B0604020202020204" pitchFamily="34" charset="0"/>
              <a:buChar char="•"/>
            </a:pPr>
            <a:r>
              <a:rPr lang="en-US" dirty="0" smtClean="0">
                <a:latin typeface="Arial"/>
                <a:ea typeface="Times New Roman"/>
                <a:cs typeface="Times New Roman"/>
              </a:rPr>
              <a:t>It </a:t>
            </a:r>
            <a:r>
              <a:rPr lang="en-US" dirty="0">
                <a:latin typeface="Arial"/>
                <a:ea typeface="Times New Roman"/>
                <a:cs typeface="Times New Roman"/>
              </a:rPr>
              <a:t>must receive less than fifty percent of its support from the university, college or educational institution. </a:t>
            </a:r>
            <a:endParaRPr lang="en-US" dirty="0" smtClean="0">
              <a:latin typeface="Arial"/>
              <a:ea typeface="Times New Roman"/>
              <a:cs typeface="Times New Roman"/>
            </a:endParaRPr>
          </a:p>
          <a:p>
            <a:pPr marL="285750" indent="-285750">
              <a:lnSpc>
                <a:spcPct val="115000"/>
              </a:lnSpc>
              <a:spcAft>
                <a:spcPts val="1000"/>
              </a:spcAft>
              <a:buFont typeface="Arial" panose="020B0604020202020204" pitchFamily="34" charset="0"/>
              <a:buChar char="•"/>
            </a:pPr>
            <a:endParaRPr lang="en-US" dirty="0">
              <a:ea typeface="Calibri"/>
              <a:cs typeface="Times New Roman"/>
            </a:endParaRPr>
          </a:p>
          <a:p>
            <a:pPr>
              <a:lnSpc>
                <a:spcPct val="115000"/>
              </a:lnSpc>
              <a:spcAft>
                <a:spcPts val="1000"/>
              </a:spcAft>
            </a:pPr>
            <a:endParaRPr lang="en-US" sz="1600" dirty="0">
              <a:ea typeface="Calibri"/>
              <a:cs typeface="Times New Roman"/>
            </a:endParaRPr>
          </a:p>
        </p:txBody>
      </p:sp>
      <p:sp>
        <p:nvSpPr>
          <p:cNvPr id="8" name="Rectangle 7"/>
          <p:cNvSpPr/>
          <p:nvPr/>
        </p:nvSpPr>
        <p:spPr>
          <a:xfrm>
            <a:off x="542924" y="2033490"/>
            <a:ext cx="7686675" cy="1295707"/>
          </a:xfrm>
          <a:prstGeom prst="rect">
            <a:avLst/>
          </a:prstGeom>
        </p:spPr>
        <p:txBody>
          <a:bodyPr wrap="square" lIns="91407" tIns="45704" rIns="91407" bIns="45704">
            <a:spAutoFit/>
          </a:bodyPr>
          <a:lstStyle/>
          <a:p>
            <a:pPr marL="285750" indent="-285750">
              <a:lnSpc>
                <a:spcPct val="115000"/>
              </a:lnSpc>
              <a:spcAft>
                <a:spcPts val="1000"/>
              </a:spcAft>
              <a:buFont typeface="Arial" panose="020B0604020202020204" pitchFamily="34" charset="0"/>
              <a:buChar char="•"/>
            </a:pPr>
            <a:r>
              <a:rPr lang="en-US" dirty="0" smtClean="0">
                <a:latin typeface="Arial"/>
                <a:ea typeface="Times New Roman"/>
                <a:cs typeface="Times New Roman"/>
              </a:rPr>
              <a:t>An </a:t>
            </a:r>
            <a:r>
              <a:rPr lang="en-US" dirty="0">
                <a:latin typeface="Arial"/>
                <a:ea typeface="Times New Roman"/>
                <a:cs typeface="Times New Roman"/>
              </a:rPr>
              <a:t>applicant must be a Weber County </a:t>
            </a:r>
            <a:r>
              <a:rPr lang="en-US" dirty="0" smtClean="0">
                <a:latin typeface="Arial"/>
                <a:ea typeface="Times New Roman"/>
                <a:cs typeface="Times New Roman"/>
              </a:rPr>
              <a:t>city, </a:t>
            </a:r>
            <a:r>
              <a:rPr lang="en-US" dirty="0">
                <a:latin typeface="Arial"/>
                <a:ea typeface="Times New Roman"/>
                <a:cs typeface="Times New Roman"/>
              </a:rPr>
              <a:t>entity or a </a:t>
            </a:r>
            <a:r>
              <a:rPr lang="en-US" dirty="0" smtClean="0">
                <a:latin typeface="Arial"/>
                <a:ea typeface="Times New Roman"/>
                <a:cs typeface="Times New Roman"/>
              </a:rPr>
              <a:t>non-profit </a:t>
            </a:r>
            <a:r>
              <a:rPr lang="en-US" dirty="0">
                <a:latin typeface="Arial"/>
                <a:ea typeface="Times New Roman"/>
                <a:cs typeface="Times New Roman"/>
              </a:rPr>
              <a:t>organization operating a publicly owned facility within Weber </a:t>
            </a:r>
            <a:r>
              <a:rPr lang="en-US" dirty="0" smtClean="0">
                <a:latin typeface="Arial"/>
                <a:ea typeface="Times New Roman"/>
                <a:cs typeface="Times New Roman"/>
              </a:rPr>
              <a:t>County.</a:t>
            </a:r>
            <a:r>
              <a:rPr lang="en-US" sz="1600" dirty="0">
                <a:latin typeface="Arial"/>
                <a:ea typeface="Times New Roman"/>
                <a:cs typeface="Times New Roman"/>
              </a:rPr>
              <a:t/>
            </a:r>
            <a:br>
              <a:rPr lang="en-US" sz="1600" dirty="0">
                <a:latin typeface="Arial"/>
                <a:ea typeface="Times New Roman"/>
                <a:cs typeface="Times New Roman"/>
              </a:rPr>
            </a:br>
            <a:r>
              <a:rPr lang="en-US" sz="1600" dirty="0">
                <a:latin typeface="Arial"/>
                <a:ea typeface="Times New Roman"/>
                <a:cs typeface="Times New Roman"/>
              </a:rPr>
              <a:t/>
            </a:r>
            <a:br>
              <a:rPr lang="en-US" sz="1600" dirty="0">
                <a:latin typeface="Arial"/>
                <a:ea typeface="Times New Roman"/>
                <a:cs typeface="Times New Roman"/>
              </a:rPr>
            </a:br>
            <a:endParaRPr lang="en-US" sz="1600" dirty="0">
              <a:ea typeface="Calibri"/>
              <a:cs typeface="Times New Roman"/>
            </a:endParaRPr>
          </a:p>
        </p:txBody>
      </p:sp>
    </p:spTree>
    <p:extLst>
      <p:ext uri="{BB962C8B-B14F-4D97-AF65-F5344CB8AC3E}">
        <p14:creationId xmlns:p14="http://schemas.microsoft.com/office/powerpoint/2010/main" val="107470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additive="base">
                                        <p:cTn id="1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down)">
                                      <p:cBhvr>
                                        <p:cTn id="3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553200" cy="1251062"/>
          </a:xfrm>
        </p:spPr>
        <p:txBody>
          <a:bodyPr>
            <a:normAutofit fontScale="90000"/>
          </a:bodyPr>
          <a:lstStyle/>
          <a:p>
            <a:r>
              <a:rPr lang="en-US" dirty="0" smtClean="0"/>
              <a:t>Completing your Grant </a:t>
            </a:r>
            <a:r>
              <a:rPr lang="en-US" dirty="0"/>
              <a:t>A</a:t>
            </a:r>
            <a:r>
              <a:rPr lang="en-US" dirty="0" smtClean="0"/>
              <a:t>pplications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3041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4800" y="1524000"/>
            <a:ext cx="8610600" cy="2998770"/>
          </a:xfrm>
          <a:prstGeom prst="rect">
            <a:avLst/>
          </a:prstGeom>
        </p:spPr>
        <p:txBody>
          <a:bodyPr wrap="square">
            <a:spAutoFit/>
          </a:bodyPr>
          <a:lstStyle/>
          <a:p>
            <a:pPr>
              <a:lnSpc>
                <a:spcPct val="115000"/>
              </a:lnSpc>
              <a:spcAft>
                <a:spcPts val="1000"/>
              </a:spcAft>
            </a:pPr>
            <a:r>
              <a:rPr lang="en-US" sz="2000" b="1" u="sng" dirty="0">
                <a:latin typeface="Arial"/>
                <a:ea typeface="Calibri"/>
                <a:cs typeface="Times New Roman"/>
              </a:rPr>
              <a:t>Type of Grant</a:t>
            </a:r>
            <a:endParaRPr lang="en-US" sz="2000" u="sng" dirty="0">
              <a:ea typeface="Calibri"/>
              <a:cs typeface="Times New Roman"/>
            </a:endParaRPr>
          </a:p>
          <a:p>
            <a:pPr>
              <a:lnSpc>
                <a:spcPct val="115000"/>
              </a:lnSpc>
              <a:spcAft>
                <a:spcPts val="1000"/>
              </a:spcAft>
            </a:pPr>
            <a:r>
              <a:rPr lang="en-US" dirty="0">
                <a:latin typeface="Arial"/>
                <a:ea typeface="Calibri"/>
                <a:cs typeface="Times New Roman"/>
              </a:rPr>
              <a:t>Indicate which type of RAMP grant you are requesting for this project</a:t>
            </a:r>
            <a:r>
              <a:rPr lang="en-US" dirty="0" smtClean="0">
                <a:latin typeface="Arial"/>
                <a:ea typeface="Calibri"/>
                <a:cs typeface="Times New Roman"/>
              </a:rPr>
              <a:t>. </a:t>
            </a:r>
            <a:r>
              <a:rPr lang="en-US" b="1" i="1" dirty="0" smtClean="0">
                <a:latin typeface="Arial"/>
                <a:ea typeface="Calibri"/>
                <a:cs typeface="Times New Roman"/>
              </a:rPr>
              <a:t>(Check correct square on top right of application).</a:t>
            </a:r>
            <a:endParaRPr lang="en-US" b="1" i="1" dirty="0">
              <a:ea typeface="Calibri"/>
              <a:cs typeface="Times New Roman"/>
            </a:endParaRPr>
          </a:p>
          <a:p>
            <a:pPr>
              <a:lnSpc>
                <a:spcPct val="115000"/>
              </a:lnSpc>
              <a:spcAft>
                <a:spcPts val="1000"/>
              </a:spcAft>
            </a:pPr>
            <a:r>
              <a:rPr lang="en-US" dirty="0">
                <a:latin typeface="Arial"/>
                <a:ea typeface="Calibri"/>
                <a:cs typeface="Times New Roman"/>
              </a:rPr>
              <a:t>1 – Major: Requests for $200,000 or greater.</a:t>
            </a:r>
            <a:endParaRPr lang="en-US" dirty="0">
              <a:ea typeface="Calibri"/>
              <a:cs typeface="Times New Roman"/>
            </a:endParaRPr>
          </a:p>
          <a:p>
            <a:pPr>
              <a:lnSpc>
                <a:spcPct val="115000"/>
              </a:lnSpc>
              <a:spcAft>
                <a:spcPts val="1000"/>
              </a:spcAft>
            </a:pPr>
            <a:r>
              <a:rPr lang="en-US" dirty="0">
                <a:latin typeface="Arial"/>
                <a:ea typeface="Calibri"/>
                <a:cs typeface="Times New Roman"/>
              </a:rPr>
              <a:t>2 – Regular: </a:t>
            </a:r>
            <a:r>
              <a:rPr lang="en-US" dirty="0" smtClean="0">
                <a:latin typeface="Arial"/>
                <a:ea typeface="Calibri"/>
                <a:cs typeface="Times New Roman"/>
              </a:rPr>
              <a:t>Requests </a:t>
            </a:r>
            <a:r>
              <a:rPr lang="en-US" dirty="0">
                <a:latin typeface="Arial"/>
                <a:ea typeface="Calibri"/>
                <a:cs typeface="Times New Roman"/>
              </a:rPr>
              <a:t>for $2,001.00 to $199,999.</a:t>
            </a:r>
            <a:endParaRPr lang="en-US" dirty="0">
              <a:ea typeface="Calibri"/>
              <a:cs typeface="Times New Roman"/>
            </a:endParaRPr>
          </a:p>
          <a:p>
            <a:pPr>
              <a:lnSpc>
                <a:spcPct val="115000"/>
              </a:lnSpc>
              <a:spcAft>
                <a:spcPts val="1000"/>
              </a:spcAft>
            </a:pPr>
            <a:r>
              <a:rPr lang="en-US" dirty="0">
                <a:latin typeface="Arial"/>
                <a:ea typeface="Calibri"/>
                <a:cs typeface="Times New Roman"/>
              </a:rPr>
              <a:t>3 – EZ: Requests for $2,000 or less</a:t>
            </a:r>
            <a:r>
              <a:rPr lang="en-US" dirty="0" smtClean="0">
                <a:latin typeface="Arial"/>
                <a:ea typeface="Calibri"/>
                <a:cs typeface="Times New Roman"/>
              </a:rPr>
              <a:t>.</a:t>
            </a:r>
          </a:p>
          <a:p>
            <a:pPr>
              <a:lnSpc>
                <a:spcPct val="115000"/>
              </a:lnSpc>
              <a:spcAft>
                <a:spcPts val="1000"/>
              </a:spcAft>
            </a:pPr>
            <a:endParaRPr lang="en-US" dirty="0">
              <a:ea typeface="Calibri"/>
              <a:cs typeface="Times New Roman"/>
            </a:endParaRPr>
          </a:p>
        </p:txBody>
      </p:sp>
      <p:sp>
        <p:nvSpPr>
          <p:cNvPr id="6" name="Rectangle 5"/>
          <p:cNvSpPr/>
          <p:nvPr/>
        </p:nvSpPr>
        <p:spPr>
          <a:xfrm>
            <a:off x="228600" y="4114800"/>
            <a:ext cx="8305800" cy="1658403"/>
          </a:xfrm>
          <a:prstGeom prst="rect">
            <a:avLst/>
          </a:prstGeom>
        </p:spPr>
        <p:txBody>
          <a:bodyPr wrap="square">
            <a:spAutoFit/>
          </a:bodyPr>
          <a:lstStyle/>
          <a:p>
            <a:pPr>
              <a:lnSpc>
                <a:spcPct val="115000"/>
              </a:lnSpc>
              <a:spcAft>
                <a:spcPts val="1000"/>
              </a:spcAft>
            </a:pPr>
            <a:r>
              <a:rPr lang="en-US" sz="2000" b="1" u="sng" dirty="0" smtClean="0">
                <a:latin typeface="Arial"/>
                <a:ea typeface="Calibri"/>
                <a:cs typeface="Times New Roman"/>
              </a:rPr>
              <a:t>Grant </a:t>
            </a:r>
            <a:r>
              <a:rPr lang="en-US" sz="2000" b="1" u="sng" dirty="0">
                <a:latin typeface="Arial"/>
                <a:ea typeface="Calibri"/>
                <a:cs typeface="Times New Roman"/>
              </a:rPr>
              <a:t>Category &amp; Classification</a:t>
            </a:r>
            <a:endParaRPr lang="en-US" sz="2000" u="sng" dirty="0">
              <a:ea typeface="Calibri"/>
              <a:cs typeface="Times New Roman"/>
            </a:endParaRPr>
          </a:p>
          <a:p>
            <a:pPr>
              <a:lnSpc>
                <a:spcPct val="115000"/>
              </a:lnSpc>
              <a:spcAft>
                <a:spcPts val="1000"/>
              </a:spcAft>
            </a:pPr>
            <a:r>
              <a:rPr lang="en-US" dirty="0" smtClean="0">
                <a:latin typeface="Arial"/>
                <a:ea typeface="Calibri"/>
                <a:cs typeface="Times New Roman"/>
              </a:rPr>
              <a:t>1 </a:t>
            </a:r>
            <a:r>
              <a:rPr lang="en-US" dirty="0">
                <a:latin typeface="Arial"/>
                <a:ea typeface="Calibri"/>
                <a:cs typeface="Times New Roman"/>
              </a:rPr>
              <a:t>– Parks &amp; Recreation (Your classification must be for a Recreational Facility)</a:t>
            </a:r>
            <a:endParaRPr lang="en-US" dirty="0">
              <a:ea typeface="Calibri"/>
              <a:cs typeface="Times New Roman"/>
            </a:endParaRPr>
          </a:p>
          <a:p>
            <a:pPr>
              <a:lnSpc>
                <a:spcPct val="115000"/>
              </a:lnSpc>
              <a:spcAft>
                <a:spcPts val="1000"/>
              </a:spcAft>
            </a:pPr>
            <a:r>
              <a:rPr lang="en-US" dirty="0">
                <a:latin typeface="Arial"/>
                <a:ea typeface="Calibri"/>
                <a:cs typeface="Times New Roman"/>
              </a:rPr>
              <a:t>2 – Arts &amp; Museums (Your classification will be for either a Cultural Facility or </a:t>
            </a:r>
            <a:r>
              <a:rPr lang="en-US" dirty="0" smtClean="0">
                <a:latin typeface="Arial"/>
                <a:ea typeface="Calibri"/>
                <a:cs typeface="Times New Roman"/>
              </a:rPr>
              <a:t>         		     Organization</a:t>
            </a:r>
            <a:r>
              <a:rPr lang="en-US" dirty="0">
                <a:latin typeface="Arial"/>
                <a:ea typeface="Calibri"/>
                <a:cs typeface="Times New Roman"/>
              </a:rPr>
              <a:t>)</a:t>
            </a:r>
            <a:endParaRPr lang="en-US" dirty="0">
              <a:ea typeface="Calibri"/>
              <a:cs typeface="Times New Roman"/>
            </a:endParaRPr>
          </a:p>
        </p:txBody>
      </p:sp>
    </p:spTree>
    <p:extLst>
      <p:ext uri="{BB962C8B-B14F-4D97-AF65-F5344CB8AC3E}">
        <p14:creationId xmlns:p14="http://schemas.microsoft.com/office/powerpoint/2010/main" val="952805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2484</TotalTime>
  <Words>1210</Words>
  <Application>Microsoft Office PowerPoint</Application>
  <PresentationFormat>On-screen Show (4:3)</PresentationFormat>
  <Paragraphs>311</Paragraphs>
  <Slides>20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Corbel</vt:lpstr>
      <vt:lpstr>Symbol</vt:lpstr>
      <vt:lpstr>Times New Roman</vt:lpstr>
      <vt:lpstr>Wingdings</vt:lpstr>
      <vt:lpstr>Wingdings 2</vt:lpstr>
      <vt:lpstr>Wingdings 3</vt:lpstr>
      <vt:lpstr>Module</vt:lpstr>
      <vt:lpstr>Your Quality of Life</vt:lpstr>
      <vt:lpstr>PowerPoint Presentation</vt:lpstr>
      <vt:lpstr>RAMP in Your Community</vt:lpstr>
      <vt:lpstr>RAMP Works</vt:lpstr>
      <vt:lpstr>RAMP Board</vt:lpstr>
      <vt:lpstr>2017 RAMP Funding</vt:lpstr>
      <vt:lpstr>2017 RAMP Funding</vt:lpstr>
      <vt:lpstr>Eligibility</vt:lpstr>
      <vt:lpstr>Completing your Grant Applications</vt:lpstr>
      <vt:lpstr>               Include on Grant Application</vt:lpstr>
      <vt:lpstr>Request Amount &amp; Budget</vt:lpstr>
      <vt:lpstr>Submittal</vt:lpstr>
      <vt:lpstr>Applications Deadlines</vt:lpstr>
      <vt:lpstr>Recreational Facility</vt:lpstr>
      <vt:lpstr>Cultural Facility</vt:lpstr>
      <vt:lpstr> Cultural Organization</vt:lpstr>
      <vt:lpstr>Criteria for Funding</vt:lpstr>
      <vt:lpstr>Application Review Process</vt:lpstr>
      <vt:lpstr>                Reporting and Audits Changes</vt:lpstr>
      <vt:lpstr>                       Key Changes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Wilbanks,Holin</dc:creator>
  <cp:lastModifiedBy>Halacy, Shelly</cp:lastModifiedBy>
  <cp:revision>76</cp:revision>
  <cp:lastPrinted>2017-10-05T20:27:48Z</cp:lastPrinted>
  <dcterms:created xsi:type="dcterms:W3CDTF">2015-03-02T19:54:24Z</dcterms:created>
  <dcterms:modified xsi:type="dcterms:W3CDTF">2017-10-16T15:53:19Z</dcterms:modified>
</cp:coreProperties>
</file>