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80" r:id="rId1"/>
  </p:sldMasterIdLst>
  <p:sldIdLst>
    <p:sldId id="256" r:id="rId2"/>
    <p:sldId id="257" r:id="rId3"/>
    <p:sldId id="259" r:id="rId4"/>
    <p:sldId id="260" r:id="rId5"/>
    <p:sldId id="261" r:id="rId6"/>
    <p:sldId id="262" r:id="rId7"/>
    <p:sldId id="264" r:id="rId8"/>
    <p:sldId id="277" r:id="rId9"/>
    <p:sldId id="265" r:id="rId10"/>
    <p:sldId id="266" r:id="rId11"/>
    <p:sldId id="267" r:id="rId12"/>
    <p:sldId id="268" r:id="rId13"/>
    <p:sldId id="269" r:id="rId14"/>
    <p:sldId id="270" r:id="rId15"/>
    <p:sldId id="271" r:id="rId16"/>
    <p:sldId id="272" r:id="rId17"/>
    <p:sldId id="273" r:id="rId18"/>
    <p:sldId id="274" r:id="rId19"/>
    <p:sldId id="275" r:id="rId2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2AB3F5A-7B49-4CFF-8005-4DD88842E3E5}">
          <p14:sldIdLst>
            <p14:sldId id="256"/>
            <p14:sldId id="257"/>
            <p14:sldId id="259"/>
            <p14:sldId id="260"/>
            <p14:sldId id="261"/>
            <p14:sldId id="262"/>
            <p14:sldId id="264"/>
            <p14:sldId id="277"/>
            <p14:sldId id="265"/>
            <p14:sldId id="266"/>
            <p14:sldId id="267"/>
            <p14:sldId id="268"/>
            <p14:sldId id="269"/>
            <p14:sldId id="270"/>
            <p14:sldId id="271"/>
            <p14:sldId id="272"/>
            <p14:sldId id="273"/>
            <p14:sldId id="274"/>
            <p14:sldId id="27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66"/>
    <a:srgbClr val="900E52"/>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67" d="100"/>
          <a:sy n="67" d="100"/>
        </p:scale>
        <p:origin x="96" y="3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1160EA64-D806-43AC-9DF2-F8C432F32B4C}" type="datetimeFigureOut">
              <a:rPr lang="en-US" smtClean="0"/>
              <a:t>10/16/2023</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8A7A6979-0714-4377-B894-6BE4C2D6E202}" type="slidenum">
              <a:rPr lang="en-US" smtClean="0"/>
              <a:pPr/>
              <a:t>‹#›</a:t>
            </a:fld>
            <a:endParaRPr lang="en-US" dirty="0"/>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09385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smtClean="0"/>
              <a:t>10/16/2023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4229094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smtClean="0"/>
              <a:t>10/16/2023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14799902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7" name="Date Placeholder 3"/>
          <p:cNvSpPr>
            <a:spLocks noGrp="1"/>
          </p:cNvSpPr>
          <p:nvPr>
            <p:ph type="dt" sz="half" idx="10"/>
          </p:nvPr>
        </p:nvSpPr>
        <p:spPr/>
        <p:txBody>
          <a:bodyPr/>
          <a:lstStyle/>
          <a:p>
            <a:fld id="{1160EA64-D806-43AC-9DF2-F8C432F32B4C}" type="datetimeFigureOut">
              <a:rPr lang="en-US" smtClean="0"/>
              <a:t>10/16/2023</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3275406488"/>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1160EA64-D806-43AC-9DF2-F8C432F32B4C}" type="datetimeFigureOut">
              <a:rPr lang="en-US" smtClean="0"/>
              <a:t>10/16/2023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23964484"/>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7" name="Date Placeholder 3"/>
          <p:cNvSpPr>
            <a:spLocks noGrp="1"/>
          </p:cNvSpPr>
          <p:nvPr>
            <p:ph type="dt" sz="half" idx="10"/>
          </p:nvPr>
        </p:nvSpPr>
        <p:spPr/>
        <p:txBody>
          <a:bodyPr/>
          <a:lstStyle/>
          <a:p>
            <a:fld id="{1160EA64-D806-43AC-9DF2-F8C432F32B4C}" type="datetimeFigureOut">
              <a:rPr lang="en-US" smtClean="0"/>
              <a:t>10/16/2023</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3755291054"/>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070A7B3-6521-4DCA-87E5-044747A908C1}" type="datetimeFigureOut">
              <a:rPr lang="en-US" smtClean="0"/>
              <a:t>10/16/2023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3702364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160EA64-D806-43AC-9DF2-F8C432F32B4C}" type="datetimeFigureOut">
              <a:rPr lang="en-US" smtClean="0"/>
              <a:t>10/16/2023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71060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B134690-1557-4C89-A502-4959FE7FAD70}" type="datetimeFigureOut">
              <a:rPr lang="en-US" smtClean="0"/>
              <a:t>10/16/2023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18150909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smtClean="0"/>
              <a:t>10/16/2023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2997415056"/>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smtClean="0"/>
              <a:t>10/16/2023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34764681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smtClean="0"/>
              <a:t>10/16/2023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3746563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smtClean="0"/>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D1BE4249-C0D0-4B06-8692-E8BB871AF643}" type="datetimeFigureOut">
              <a:rPr lang="en-US" smtClean="0"/>
              <a:t>10/16/2023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447954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042B0DB6-F5C7-45FB-8CF3-31B45F9C2DAC}" type="datetimeFigureOut">
              <a:rPr lang="en-US" smtClean="0"/>
              <a:t>10/16/2023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2863529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1160EA64-D806-43AC-9DF2-F8C432F32B4C}" type="datetimeFigureOut">
              <a:rPr lang="en-US" smtClean="0"/>
              <a:t>10/16/2023</a:t>
            </a:fld>
            <a:endParaRPr lang="en-US"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3907086991"/>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Lst>
  <p:hf sldNum="0" hdr="0" ft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Layout" Target="../slideLayouts/slideLayout14.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a:xfrm>
            <a:off x="604007" y="1333850"/>
            <a:ext cx="10972800" cy="1845577"/>
          </a:xfrm>
        </p:spPr>
        <p:txBody>
          <a:bodyPr>
            <a:normAutofit/>
          </a:bodyPr>
          <a:lstStyle/>
          <a:p>
            <a:pPr algn="ctr"/>
            <a:r>
              <a:rPr lang="en-US" sz="5200" dirty="0" smtClean="0">
                <a:latin typeface="Century Gothic" panose="020B0502020202020204" pitchFamily="34" charset="0"/>
              </a:rPr>
              <a:t>RAMP Grant Application </a:t>
            </a:r>
            <a:r>
              <a:rPr lang="en-US" sz="5200" dirty="0">
                <a:latin typeface="Century Gothic" panose="020B0502020202020204" pitchFamily="34" charset="0"/>
              </a:rPr>
              <a:t>T</a:t>
            </a:r>
            <a:r>
              <a:rPr lang="en-US" sz="5200" dirty="0" smtClean="0">
                <a:latin typeface="Century Gothic" panose="020B0502020202020204" pitchFamily="34" charset="0"/>
              </a:rPr>
              <a:t>raining</a:t>
            </a:r>
            <a:endParaRPr lang="en-US" sz="5200" dirty="0">
              <a:latin typeface="Century Gothic" panose="020B0502020202020204" pitchFamily="34" charset="0"/>
            </a:endParaRPr>
          </a:p>
        </p:txBody>
      </p:sp>
      <p:sp>
        <p:nvSpPr>
          <p:cNvPr id="11" name="Subtitle 10"/>
          <p:cNvSpPr>
            <a:spLocks noGrp="1"/>
          </p:cNvSpPr>
          <p:nvPr>
            <p:ph type="subTitle" idx="1"/>
          </p:nvPr>
        </p:nvSpPr>
        <p:spPr/>
        <p:txBody>
          <a:bodyPr>
            <a:normAutofit/>
          </a:bodyPr>
          <a:lstStyle/>
          <a:p>
            <a:endParaRPr lang="en-US" dirty="0" smtClean="0">
              <a:latin typeface="Century Gothic" panose="020B0502020202020204" pitchFamily="34" charset="0"/>
            </a:endParaRPr>
          </a:p>
          <a:p>
            <a:r>
              <a:rPr lang="en-US" dirty="0">
                <a:latin typeface="Century Gothic" panose="020B0502020202020204" pitchFamily="34" charset="0"/>
              </a:rPr>
              <a:t>	</a:t>
            </a:r>
            <a:r>
              <a:rPr lang="en-US" dirty="0" smtClean="0">
                <a:latin typeface="Century Gothic" panose="020B0502020202020204" pitchFamily="34" charset="0"/>
              </a:rPr>
              <a:t>											</a:t>
            </a:r>
            <a:r>
              <a:rPr lang="en-US" sz="3400" b="1" dirty="0" smtClean="0">
                <a:latin typeface="Century Gothic" panose="020B0502020202020204" pitchFamily="34" charset="0"/>
              </a:rPr>
              <a:t>2024 RAMP Grant Year</a:t>
            </a:r>
            <a:endParaRPr lang="en-US" sz="3400" b="1" dirty="0">
              <a:latin typeface="Century Gothic" panose="020B0502020202020204" pitchFamily="34" charset="0"/>
            </a:endParaRPr>
          </a:p>
        </p:txBody>
      </p:sp>
      <p:pic>
        <p:nvPicPr>
          <p:cNvPr id="18" name="Picture 17"/>
          <p:cNvPicPr>
            <a:picLocks noChangeAspect="1"/>
          </p:cNvPicPr>
          <p:nvPr/>
        </p:nvPicPr>
        <p:blipFill>
          <a:blip r:embed="rId2"/>
          <a:stretch>
            <a:fillRect/>
          </a:stretch>
        </p:blipFill>
        <p:spPr>
          <a:xfrm>
            <a:off x="1288305" y="3405505"/>
            <a:ext cx="9384281" cy="1145796"/>
          </a:xfrm>
          <a:prstGeom prst="rect">
            <a:avLst/>
          </a:prstGeom>
        </p:spPr>
      </p:pic>
    </p:spTree>
    <p:extLst>
      <p:ext uri="{BB962C8B-B14F-4D97-AF65-F5344CB8AC3E}">
        <p14:creationId xmlns:p14="http://schemas.microsoft.com/office/powerpoint/2010/main" val="39759449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smtClean="0">
                <a:latin typeface="Century Gothic" panose="020B0502020202020204" pitchFamily="34" charset="0"/>
              </a:rPr>
              <a:t>Recreational Facility</a:t>
            </a:r>
            <a:br>
              <a:rPr lang="en-US" dirty="0" smtClean="0">
                <a:latin typeface="Century Gothic" panose="020B0502020202020204" pitchFamily="34" charset="0"/>
              </a:rPr>
            </a:br>
            <a:r>
              <a:rPr lang="en-US" sz="1900" dirty="0" smtClean="0">
                <a:solidFill>
                  <a:schemeClr val="tx1"/>
                </a:solidFill>
              </a:rPr>
              <a:t>For Recreational and Parks purposes, RAMP Tax may be used to fund recreational facilities.</a:t>
            </a:r>
            <a:br>
              <a:rPr lang="en-US" sz="1900" dirty="0" smtClean="0">
                <a:solidFill>
                  <a:schemeClr val="tx1"/>
                </a:solidFill>
              </a:rPr>
            </a:br>
            <a:r>
              <a:rPr lang="en-US" sz="1900" i="1" dirty="0" smtClean="0">
                <a:solidFill>
                  <a:schemeClr val="tx1"/>
                </a:solidFill>
              </a:rPr>
              <a:t>RAMP Ordinance 24-7-1; 24-7-3; 24-7-4</a:t>
            </a:r>
            <a:endParaRPr lang="en-US" sz="1900" i="1" dirty="0">
              <a:solidFill>
                <a:schemeClr val="tx1"/>
              </a:solidFill>
            </a:endParaRPr>
          </a:p>
        </p:txBody>
      </p:sp>
      <p:sp>
        <p:nvSpPr>
          <p:cNvPr id="4" name="Text Placeholder 3"/>
          <p:cNvSpPr>
            <a:spLocks noGrp="1"/>
          </p:cNvSpPr>
          <p:nvPr>
            <p:ph idx="1"/>
          </p:nvPr>
        </p:nvSpPr>
        <p:spPr>
          <a:xfrm>
            <a:off x="1154954" y="2273417"/>
            <a:ext cx="8825659" cy="3746383"/>
          </a:xfrm>
        </p:spPr>
        <p:txBody>
          <a:bodyPr/>
          <a:lstStyle/>
          <a:p>
            <a:pPr marL="0" indent="0" algn="ctr">
              <a:buNone/>
            </a:pPr>
            <a:r>
              <a:rPr lang="en-US" sz="3600" dirty="0">
                <a:latin typeface="Century Gothic" panose="020B0502020202020204" pitchFamily="34" charset="0"/>
              </a:rPr>
              <a:t> </a:t>
            </a:r>
            <a:r>
              <a:rPr lang="en-US" sz="3600" dirty="0" smtClean="0">
                <a:latin typeface="Century Gothic" panose="020B0502020202020204" pitchFamily="34" charset="0"/>
              </a:rPr>
              <a:t>  </a:t>
            </a:r>
            <a:r>
              <a:rPr lang="en-US" sz="3600" b="1" dirty="0" smtClean="0">
                <a:solidFill>
                  <a:schemeClr val="accent1"/>
                </a:solidFill>
                <a:latin typeface="Century Gothic" panose="020B0502020202020204" pitchFamily="34" charset="0"/>
              </a:rPr>
              <a:t>Recreational Facility </a:t>
            </a:r>
          </a:p>
          <a:p>
            <a:pPr marL="0" indent="0">
              <a:buNone/>
            </a:pPr>
            <a:r>
              <a:rPr lang="en-US" dirty="0"/>
              <a:t>	</a:t>
            </a:r>
            <a:r>
              <a:rPr lang="en-US" dirty="0" smtClean="0"/>
              <a:t>								</a:t>
            </a:r>
            <a:endParaRPr lang="en-US" dirty="0"/>
          </a:p>
        </p:txBody>
      </p:sp>
      <p:cxnSp>
        <p:nvCxnSpPr>
          <p:cNvPr id="10" name="Straight Arrow Connector 9"/>
          <p:cNvCxnSpPr/>
          <p:nvPr/>
        </p:nvCxnSpPr>
        <p:spPr>
          <a:xfrm>
            <a:off x="5588048" y="2692866"/>
            <a:ext cx="869902" cy="64088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4695825" y="2692866"/>
            <a:ext cx="735059" cy="64088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rot="10800000" flipV="1">
            <a:off x="1173162" y="3530785"/>
            <a:ext cx="3827463" cy="2010807"/>
          </a:xfrm>
          <a:prstGeom prst="rect">
            <a:avLst/>
          </a:prstGeom>
        </p:spPr>
        <p:txBody>
          <a:bodyPr wrap="square">
            <a:spAutoFit/>
          </a:bodyPr>
          <a:lstStyle/>
          <a:p>
            <a:pPr algn="ctr" fontAlgn="base">
              <a:spcAft>
                <a:spcPts val="1000"/>
              </a:spcAft>
            </a:pPr>
            <a:r>
              <a:rPr lang="en-US" sz="3600" b="1" dirty="0">
                <a:solidFill>
                  <a:schemeClr val="accent1"/>
                </a:solidFill>
                <a:latin typeface="Century Gothic" panose="020B0502020202020204" pitchFamily="34" charset="0"/>
                <a:ea typeface="Times New Roman" panose="02020603050405020304" pitchFamily="18" charset="0"/>
                <a:cs typeface="Arial" panose="020B0604020202020204" pitchFamily="34" charset="0"/>
              </a:rPr>
              <a:t>Publicly Owned</a:t>
            </a:r>
            <a:endParaRPr lang="en-US" sz="3600" b="1" dirty="0">
              <a:solidFill>
                <a:schemeClr val="accent1"/>
              </a:solidFill>
              <a:latin typeface="Century Gothic" panose="020B0502020202020204" pitchFamily="34" charset="0"/>
              <a:ea typeface="Times New Roman" panose="02020603050405020304" pitchFamily="18" charset="0"/>
            </a:endParaRPr>
          </a:p>
          <a:p>
            <a:pPr algn="ctr" fontAlgn="base">
              <a:spcAft>
                <a:spcPts val="1000"/>
              </a:spcAft>
            </a:pPr>
            <a:r>
              <a:rPr lang="en-US" sz="3600" b="1" dirty="0">
                <a:solidFill>
                  <a:schemeClr val="accent1"/>
                </a:solidFill>
                <a:latin typeface="Century Gothic" panose="020B0502020202020204" pitchFamily="34" charset="0"/>
                <a:ea typeface="Times New Roman" panose="02020603050405020304" pitchFamily="18" charset="0"/>
                <a:cs typeface="Arial" panose="020B0604020202020204" pitchFamily="34" charset="0"/>
              </a:rPr>
              <a:t> Or </a:t>
            </a:r>
            <a:endParaRPr lang="en-US" sz="3600" b="1" dirty="0">
              <a:solidFill>
                <a:schemeClr val="accent1"/>
              </a:solidFill>
              <a:latin typeface="Century Gothic" panose="020B0502020202020204" pitchFamily="34" charset="0"/>
              <a:ea typeface="Times New Roman" panose="02020603050405020304" pitchFamily="18" charset="0"/>
            </a:endParaRPr>
          </a:p>
          <a:p>
            <a:pPr algn="ctr" fontAlgn="base">
              <a:spcAft>
                <a:spcPts val="1000"/>
              </a:spcAft>
            </a:pPr>
            <a:r>
              <a:rPr lang="en-US" sz="3600" b="1" dirty="0">
                <a:solidFill>
                  <a:schemeClr val="accent1"/>
                </a:solidFill>
                <a:latin typeface="Century Gothic" panose="020B0502020202020204" pitchFamily="34" charset="0"/>
                <a:ea typeface="Times New Roman" panose="02020603050405020304" pitchFamily="18" charset="0"/>
                <a:cs typeface="Arial" panose="020B0604020202020204" pitchFamily="34" charset="0"/>
              </a:rPr>
              <a:t>Operated</a:t>
            </a:r>
            <a:endParaRPr lang="en-US" sz="3600" b="1" dirty="0">
              <a:solidFill>
                <a:schemeClr val="accent1"/>
              </a:solidFill>
              <a:effectLst/>
              <a:latin typeface="Century Gothic" panose="020B0502020202020204" pitchFamily="34" charset="0"/>
              <a:ea typeface="Times New Roman" panose="02020603050405020304" pitchFamily="18" charset="0"/>
            </a:endParaRPr>
          </a:p>
        </p:txBody>
      </p:sp>
      <p:sp>
        <p:nvSpPr>
          <p:cNvPr id="17" name="Rectangle 16"/>
          <p:cNvSpPr/>
          <p:nvPr/>
        </p:nvSpPr>
        <p:spPr>
          <a:xfrm>
            <a:off x="6753226" y="3133726"/>
            <a:ext cx="4899082" cy="3416320"/>
          </a:xfrm>
          <a:prstGeom prst="rect">
            <a:avLst/>
          </a:prstGeom>
        </p:spPr>
        <p:txBody>
          <a:bodyPr wrap="square">
            <a:spAutoFit/>
          </a:bodyPr>
          <a:lstStyle/>
          <a:p>
            <a:pPr marL="342900" marR="0" lvl="0" indent="-342900" fontAlgn="base">
              <a:spcBef>
                <a:spcPts val="0"/>
              </a:spcBef>
              <a:spcAft>
                <a:spcPts val="0"/>
              </a:spcAft>
              <a:buFont typeface="Symbol" panose="05050102010706020507" pitchFamily="18" charset="2"/>
              <a:buChar char=""/>
              <a:tabLst>
                <a:tab pos="457200" algn="l"/>
              </a:tabLst>
            </a:pPr>
            <a:r>
              <a:rPr lang="en-US" dirty="0">
                <a:solidFill>
                  <a:schemeClr val="accent1"/>
                </a:solidFill>
                <a:latin typeface="Century Gothic" panose="020B0502020202020204" pitchFamily="34" charset="0"/>
                <a:ea typeface="Times New Roman" panose="02020603050405020304" pitchFamily="18" charset="0"/>
                <a:cs typeface="Arial" panose="020B0604020202020204" pitchFamily="34" charset="0"/>
              </a:rPr>
              <a:t>Campground</a:t>
            </a:r>
            <a:endParaRPr lang="en-US" dirty="0">
              <a:solidFill>
                <a:schemeClr val="accent1"/>
              </a:solidFill>
              <a:latin typeface="Century Gothic" panose="020B0502020202020204" pitchFamily="34" charset="0"/>
              <a:ea typeface="Times New Roman" panose="02020603050405020304" pitchFamily="18" charset="0"/>
            </a:endParaRPr>
          </a:p>
          <a:p>
            <a:pPr marL="342900" marR="0" lvl="0" indent="-342900" fontAlgn="base">
              <a:spcBef>
                <a:spcPts val="0"/>
              </a:spcBef>
              <a:spcAft>
                <a:spcPts val="0"/>
              </a:spcAft>
              <a:buFont typeface="Symbol" panose="05050102010706020507" pitchFamily="18" charset="2"/>
              <a:buChar char=""/>
              <a:tabLst>
                <a:tab pos="457200" algn="l"/>
              </a:tabLst>
            </a:pPr>
            <a:r>
              <a:rPr lang="en-US" dirty="0">
                <a:solidFill>
                  <a:schemeClr val="accent1"/>
                </a:solidFill>
                <a:latin typeface="Century Gothic" panose="020B0502020202020204" pitchFamily="34" charset="0"/>
                <a:ea typeface="Times New Roman" panose="02020603050405020304" pitchFamily="18" charset="0"/>
                <a:cs typeface="Arial" panose="020B0604020202020204" pitchFamily="34" charset="0"/>
              </a:rPr>
              <a:t>Dock</a:t>
            </a:r>
            <a:endParaRPr lang="en-US" dirty="0">
              <a:solidFill>
                <a:schemeClr val="accent1"/>
              </a:solidFill>
              <a:latin typeface="Century Gothic" panose="020B0502020202020204" pitchFamily="34" charset="0"/>
              <a:ea typeface="Times New Roman" panose="02020603050405020304" pitchFamily="18" charset="0"/>
            </a:endParaRPr>
          </a:p>
          <a:p>
            <a:pPr marL="342900" marR="0" lvl="0" indent="-342900" fontAlgn="base">
              <a:spcBef>
                <a:spcPts val="0"/>
              </a:spcBef>
              <a:spcAft>
                <a:spcPts val="0"/>
              </a:spcAft>
              <a:buFont typeface="Symbol" panose="05050102010706020507" pitchFamily="18" charset="2"/>
              <a:buChar char=""/>
              <a:tabLst>
                <a:tab pos="457200" algn="l"/>
              </a:tabLst>
            </a:pPr>
            <a:r>
              <a:rPr lang="en-US" dirty="0">
                <a:solidFill>
                  <a:schemeClr val="accent1"/>
                </a:solidFill>
                <a:latin typeface="Century Gothic" panose="020B0502020202020204" pitchFamily="34" charset="0"/>
                <a:ea typeface="Times New Roman" panose="02020603050405020304" pitchFamily="18" charset="0"/>
                <a:cs typeface="Arial" panose="020B0604020202020204" pitchFamily="34" charset="0"/>
              </a:rPr>
              <a:t>Marina</a:t>
            </a:r>
            <a:endParaRPr lang="en-US" dirty="0">
              <a:solidFill>
                <a:schemeClr val="accent1"/>
              </a:solidFill>
              <a:latin typeface="Century Gothic" panose="020B0502020202020204" pitchFamily="34" charset="0"/>
              <a:ea typeface="Times New Roman" panose="02020603050405020304" pitchFamily="18" charset="0"/>
            </a:endParaRPr>
          </a:p>
          <a:p>
            <a:pPr marL="342900" marR="0" lvl="0" indent="-342900" fontAlgn="base">
              <a:spcBef>
                <a:spcPts val="0"/>
              </a:spcBef>
              <a:spcAft>
                <a:spcPts val="0"/>
              </a:spcAft>
              <a:buFont typeface="Symbol" panose="05050102010706020507" pitchFamily="18" charset="2"/>
              <a:buChar char=""/>
              <a:tabLst>
                <a:tab pos="457200" algn="l"/>
              </a:tabLst>
            </a:pPr>
            <a:r>
              <a:rPr lang="en-US" dirty="0">
                <a:solidFill>
                  <a:schemeClr val="accent1"/>
                </a:solidFill>
                <a:latin typeface="Century Gothic" panose="020B0502020202020204" pitchFamily="34" charset="0"/>
                <a:ea typeface="Times New Roman" panose="02020603050405020304" pitchFamily="18" charset="0"/>
                <a:cs typeface="Arial" panose="020B0604020202020204" pitchFamily="34" charset="0"/>
              </a:rPr>
              <a:t>Golf course</a:t>
            </a:r>
            <a:endParaRPr lang="en-US" dirty="0">
              <a:solidFill>
                <a:schemeClr val="accent1"/>
              </a:solidFill>
              <a:latin typeface="Century Gothic" panose="020B0502020202020204" pitchFamily="34" charset="0"/>
              <a:ea typeface="Times New Roman" panose="02020603050405020304" pitchFamily="18" charset="0"/>
            </a:endParaRPr>
          </a:p>
          <a:p>
            <a:pPr marL="342900" marR="0" lvl="0" indent="-342900" fontAlgn="base">
              <a:spcBef>
                <a:spcPts val="0"/>
              </a:spcBef>
              <a:spcAft>
                <a:spcPts val="0"/>
              </a:spcAft>
              <a:buFont typeface="Symbol" panose="05050102010706020507" pitchFamily="18" charset="2"/>
              <a:buChar char=""/>
              <a:tabLst>
                <a:tab pos="457200" algn="l"/>
              </a:tabLst>
            </a:pPr>
            <a:r>
              <a:rPr lang="en-US" dirty="0">
                <a:solidFill>
                  <a:schemeClr val="accent1"/>
                </a:solidFill>
                <a:latin typeface="Century Gothic" panose="020B0502020202020204" pitchFamily="34" charset="0"/>
                <a:ea typeface="Times New Roman" panose="02020603050405020304" pitchFamily="18" charset="0"/>
                <a:cs typeface="Arial" panose="020B0604020202020204" pitchFamily="34" charset="0"/>
              </a:rPr>
              <a:t>Playground</a:t>
            </a:r>
            <a:endParaRPr lang="en-US" dirty="0">
              <a:solidFill>
                <a:schemeClr val="accent1"/>
              </a:solidFill>
              <a:latin typeface="Century Gothic" panose="020B0502020202020204" pitchFamily="34" charset="0"/>
              <a:ea typeface="Times New Roman" panose="02020603050405020304" pitchFamily="18" charset="0"/>
            </a:endParaRPr>
          </a:p>
          <a:p>
            <a:pPr marL="342900" marR="0" lvl="0" indent="-342900" fontAlgn="base">
              <a:spcBef>
                <a:spcPts val="0"/>
              </a:spcBef>
              <a:spcAft>
                <a:spcPts val="0"/>
              </a:spcAft>
              <a:buFont typeface="Symbol" panose="05050102010706020507" pitchFamily="18" charset="2"/>
              <a:buChar char=""/>
              <a:tabLst>
                <a:tab pos="457200" algn="l"/>
              </a:tabLst>
            </a:pPr>
            <a:r>
              <a:rPr lang="en-US" dirty="0">
                <a:solidFill>
                  <a:schemeClr val="accent1"/>
                </a:solidFill>
                <a:latin typeface="Century Gothic" panose="020B0502020202020204" pitchFamily="34" charset="0"/>
                <a:ea typeface="Times New Roman" panose="02020603050405020304" pitchFamily="18" charset="0"/>
                <a:cs typeface="Arial" panose="020B0604020202020204" pitchFamily="34" charset="0"/>
              </a:rPr>
              <a:t>Athletic field</a:t>
            </a:r>
            <a:endParaRPr lang="en-US" dirty="0">
              <a:solidFill>
                <a:schemeClr val="accent1"/>
              </a:solidFill>
              <a:latin typeface="Century Gothic" panose="020B0502020202020204" pitchFamily="34" charset="0"/>
              <a:ea typeface="Times New Roman" panose="02020603050405020304" pitchFamily="18" charset="0"/>
            </a:endParaRPr>
          </a:p>
          <a:p>
            <a:pPr marL="342900" marR="0" lvl="0" indent="-342900" fontAlgn="base">
              <a:spcBef>
                <a:spcPts val="0"/>
              </a:spcBef>
              <a:spcAft>
                <a:spcPts val="0"/>
              </a:spcAft>
              <a:buFont typeface="Symbol" panose="05050102010706020507" pitchFamily="18" charset="2"/>
              <a:buChar char=""/>
              <a:tabLst>
                <a:tab pos="457200" algn="l"/>
              </a:tabLst>
            </a:pPr>
            <a:r>
              <a:rPr lang="en-US" dirty="0">
                <a:solidFill>
                  <a:schemeClr val="accent1"/>
                </a:solidFill>
                <a:latin typeface="Century Gothic" panose="020B0502020202020204" pitchFamily="34" charset="0"/>
                <a:ea typeface="Times New Roman" panose="02020603050405020304" pitchFamily="18" charset="0"/>
                <a:cs typeface="Arial" panose="020B0604020202020204" pitchFamily="34" charset="0"/>
              </a:rPr>
              <a:t>Gymnasium</a:t>
            </a:r>
            <a:endParaRPr lang="en-US" dirty="0">
              <a:solidFill>
                <a:schemeClr val="accent1"/>
              </a:solidFill>
              <a:latin typeface="Century Gothic" panose="020B0502020202020204" pitchFamily="34" charset="0"/>
              <a:ea typeface="Times New Roman" panose="02020603050405020304" pitchFamily="18" charset="0"/>
            </a:endParaRPr>
          </a:p>
          <a:p>
            <a:pPr marL="342900" marR="0" lvl="0" indent="-342900" fontAlgn="base">
              <a:spcBef>
                <a:spcPts val="0"/>
              </a:spcBef>
              <a:spcAft>
                <a:spcPts val="0"/>
              </a:spcAft>
              <a:buFont typeface="Symbol" panose="05050102010706020507" pitchFamily="18" charset="2"/>
              <a:buChar char=""/>
              <a:tabLst>
                <a:tab pos="457200" algn="l"/>
              </a:tabLst>
            </a:pPr>
            <a:r>
              <a:rPr lang="en-US" dirty="0">
                <a:solidFill>
                  <a:schemeClr val="accent1"/>
                </a:solidFill>
                <a:latin typeface="Century Gothic" panose="020B0502020202020204" pitchFamily="34" charset="0"/>
                <a:ea typeface="Times New Roman" panose="02020603050405020304" pitchFamily="18" charset="0"/>
                <a:cs typeface="Arial" panose="020B0604020202020204" pitchFamily="34" charset="0"/>
              </a:rPr>
              <a:t>Swimming pool</a:t>
            </a:r>
            <a:endParaRPr lang="en-US" dirty="0">
              <a:solidFill>
                <a:schemeClr val="accent1"/>
              </a:solidFill>
              <a:latin typeface="Century Gothic" panose="020B0502020202020204" pitchFamily="34" charset="0"/>
              <a:ea typeface="Times New Roman" panose="02020603050405020304" pitchFamily="18" charset="0"/>
            </a:endParaRPr>
          </a:p>
          <a:p>
            <a:pPr marL="342900" marR="0" lvl="0" indent="-342900" fontAlgn="base">
              <a:spcBef>
                <a:spcPts val="0"/>
              </a:spcBef>
              <a:spcAft>
                <a:spcPts val="0"/>
              </a:spcAft>
              <a:buFont typeface="Symbol" panose="05050102010706020507" pitchFamily="18" charset="2"/>
              <a:buChar char=""/>
              <a:tabLst>
                <a:tab pos="457200" algn="l"/>
              </a:tabLst>
            </a:pPr>
            <a:r>
              <a:rPr lang="en-US" dirty="0">
                <a:solidFill>
                  <a:schemeClr val="accent1"/>
                </a:solidFill>
                <a:latin typeface="Century Gothic" panose="020B0502020202020204" pitchFamily="34" charset="0"/>
                <a:ea typeface="Times New Roman" panose="02020603050405020304" pitchFamily="18" charset="0"/>
                <a:cs typeface="Arial" panose="020B0604020202020204" pitchFamily="34" charset="0"/>
              </a:rPr>
              <a:t>Trail system</a:t>
            </a:r>
            <a:endParaRPr lang="en-US" dirty="0">
              <a:solidFill>
                <a:schemeClr val="accent1"/>
              </a:solidFill>
              <a:latin typeface="Century Gothic" panose="020B0502020202020204" pitchFamily="34" charset="0"/>
              <a:ea typeface="Times New Roman" panose="02020603050405020304" pitchFamily="18" charset="0"/>
            </a:endParaRPr>
          </a:p>
          <a:p>
            <a:pPr marL="342900" marR="0" lvl="0" indent="-342900" fontAlgn="base">
              <a:spcBef>
                <a:spcPts val="0"/>
              </a:spcBef>
              <a:spcAft>
                <a:spcPts val="0"/>
              </a:spcAft>
              <a:buFont typeface="Symbol" panose="05050102010706020507" pitchFamily="18" charset="2"/>
              <a:buChar char=""/>
              <a:tabLst>
                <a:tab pos="457200" algn="l"/>
              </a:tabLst>
            </a:pPr>
            <a:r>
              <a:rPr lang="en-US" dirty="0">
                <a:solidFill>
                  <a:schemeClr val="accent1"/>
                </a:solidFill>
                <a:latin typeface="Century Gothic" panose="020B0502020202020204" pitchFamily="34" charset="0"/>
                <a:ea typeface="Times New Roman" panose="02020603050405020304" pitchFamily="18" charset="0"/>
                <a:cs typeface="Arial" panose="020B0604020202020204" pitchFamily="34" charset="0"/>
              </a:rPr>
              <a:t>Park </a:t>
            </a:r>
            <a:endParaRPr lang="en-US" dirty="0">
              <a:solidFill>
                <a:schemeClr val="accent1"/>
              </a:solidFill>
              <a:latin typeface="Century Gothic" panose="020B0502020202020204" pitchFamily="34" charset="0"/>
              <a:ea typeface="Times New Roman" panose="02020603050405020304" pitchFamily="18" charset="0"/>
            </a:endParaRPr>
          </a:p>
          <a:p>
            <a:pPr marL="342900" marR="0" lvl="0" indent="-342900" fontAlgn="base">
              <a:spcBef>
                <a:spcPts val="0"/>
              </a:spcBef>
              <a:spcAft>
                <a:spcPts val="0"/>
              </a:spcAft>
              <a:buFont typeface="Symbol" panose="05050102010706020507" pitchFamily="18" charset="2"/>
              <a:buChar char=""/>
              <a:tabLst>
                <a:tab pos="457200" algn="l"/>
              </a:tabLst>
            </a:pPr>
            <a:r>
              <a:rPr lang="en-US" dirty="0">
                <a:solidFill>
                  <a:schemeClr val="accent1"/>
                </a:solidFill>
                <a:latin typeface="Century Gothic" panose="020B0502020202020204" pitchFamily="34" charset="0"/>
                <a:ea typeface="Times New Roman" panose="02020603050405020304" pitchFamily="18" charset="0"/>
                <a:cs typeface="Arial" panose="020B0604020202020204" pitchFamily="34" charset="0"/>
              </a:rPr>
              <a:t>Other facility used for recreational purposes</a:t>
            </a:r>
            <a:endParaRPr lang="en-US" dirty="0">
              <a:solidFill>
                <a:schemeClr val="accent1"/>
              </a:solidFill>
              <a:effectLst/>
              <a:latin typeface="Century Gothic" panose="020B0502020202020204" pitchFamily="34" charset="0"/>
              <a:ea typeface="Times New Roman" panose="02020603050405020304" pitchFamily="18" charset="0"/>
            </a:endParaRPr>
          </a:p>
        </p:txBody>
      </p:sp>
    </p:spTree>
    <p:extLst>
      <p:ext uri="{BB962C8B-B14F-4D97-AF65-F5344CB8AC3E}">
        <p14:creationId xmlns:p14="http://schemas.microsoft.com/office/powerpoint/2010/main" val="15623110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895" y="578840"/>
            <a:ext cx="10796631" cy="1101792"/>
          </a:xfrm>
        </p:spPr>
        <p:txBody>
          <a:bodyPr>
            <a:normAutofit fontScale="90000"/>
          </a:bodyPr>
          <a:lstStyle/>
          <a:p>
            <a:pPr algn="ctr"/>
            <a:r>
              <a:rPr lang="en-US" sz="4900" dirty="0" smtClean="0">
                <a:latin typeface="Century Gothic" panose="020B0502020202020204" pitchFamily="34" charset="0"/>
              </a:rPr>
              <a:t>Cultural Facility</a:t>
            </a:r>
            <a:br>
              <a:rPr lang="en-US" sz="4900" dirty="0" smtClean="0">
                <a:latin typeface="Century Gothic" panose="020B0502020202020204" pitchFamily="34" charset="0"/>
              </a:rPr>
            </a:br>
            <a:r>
              <a:rPr lang="en-US" sz="1600" dirty="0" smtClean="0">
                <a:solidFill>
                  <a:schemeClr val="tx1"/>
                </a:solidFill>
              </a:rPr>
              <a:t>For Arts and Museums purposes, RAMP Tax may be use to fund Cultural Organizations or Cultural Facilities.</a:t>
            </a:r>
            <a:br>
              <a:rPr lang="en-US" sz="1600" dirty="0" smtClean="0">
                <a:solidFill>
                  <a:schemeClr val="tx1"/>
                </a:solidFill>
              </a:rPr>
            </a:br>
            <a:r>
              <a:rPr lang="en-US" sz="1400" i="1" dirty="0" smtClean="0">
                <a:solidFill>
                  <a:schemeClr val="tx1"/>
                </a:solidFill>
              </a:rPr>
              <a:t>RAMP Ordinance 24-7-1; 24-7-3; 24-7-7</a:t>
            </a:r>
            <a:endParaRPr lang="en-US" sz="1400" i="1" dirty="0">
              <a:solidFill>
                <a:schemeClr val="tx1"/>
              </a:solidFill>
            </a:endParaRPr>
          </a:p>
        </p:txBody>
      </p:sp>
      <p:sp>
        <p:nvSpPr>
          <p:cNvPr id="3" name="Text Placeholder 2"/>
          <p:cNvSpPr>
            <a:spLocks noGrp="1"/>
          </p:cNvSpPr>
          <p:nvPr>
            <p:ph type="body" idx="1"/>
          </p:nvPr>
        </p:nvSpPr>
        <p:spPr>
          <a:xfrm>
            <a:off x="3619500" y="1790700"/>
            <a:ext cx="4844993" cy="933450"/>
          </a:xfrm>
        </p:spPr>
        <p:txBody>
          <a:bodyPr>
            <a:normAutofit/>
          </a:bodyPr>
          <a:lstStyle/>
          <a:p>
            <a:pPr algn="ctr"/>
            <a:r>
              <a:rPr lang="en-US" sz="3600" b="1" dirty="0" smtClean="0"/>
              <a:t>Cultural Facility</a:t>
            </a:r>
            <a:endParaRPr lang="en-US" sz="3600" b="1" dirty="0"/>
          </a:p>
        </p:txBody>
      </p:sp>
      <p:sp>
        <p:nvSpPr>
          <p:cNvPr id="4" name="Content Placeholder 3"/>
          <p:cNvSpPr>
            <a:spLocks noGrp="1"/>
          </p:cNvSpPr>
          <p:nvPr>
            <p:ph sz="half" idx="2"/>
          </p:nvPr>
        </p:nvSpPr>
        <p:spPr>
          <a:xfrm>
            <a:off x="1015068" y="3686176"/>
            <a:ext cx="4009938" cy="2333626"/>
          </a:xfrm>
        </p:spPr>
        <p:txBody>
          <a:bodyPr/>
          <a:lstStyle/>
          <a:p>
            <a:pPr marL="0" indent="0" algn="ctr" fontAlgn="base">
              <a:spcBef>
                <a:spcPct val="0"/>
              </a:spcBef>
              <a:spcAft>
                <a:spcPts val="1000"/>
              </a:spcAft>
              <a:buNone/>
            </a:pPr>
            <a:r>
              <a:rPr lang="en-US" altLang="en-US" sz="3600" b="1" dirty="0">
                <a:solidFill>
                  <a:schemeClr val="accent1"/>
                </a:solidFill>
                <a:latin typeface="Century Gothic" panose="020B0502020202020204" pitchFamily="34" charset="0"/>
                <a:cs typeface="Arial" pitchFamily="34" charset="0"/>
              </a:rPr>
              <a:t>Publicly Owned</a:t>
            </a:r>
          </a:p>
          <a:p>
            <a:pPr marL="0" indent="0" algn="ctr" fontAlgn="base">
              <a:spcBef>
                <a:spcPct val="0"/>
              </a:spcBef>
              <a:spcAft>
                <a:spcPts val="1000"/>
              </a:spcAft>
              <a:buNone/>
            </a:pPr>
            <a:r>
              <a:rPr lang="en-US" altLang="en-US" sz="3600" b="1" dirty="0">
                <a:solidFill>
                  <a:schemeClr val="accent1"/>
                </a:solidFill>
                <a:latin typeface="Century Gothic" panose="020B0502020202020204" pitchFamily="34" charset="0"/>
                <a:cs typeface="Arial" pitchFamily="34" charset="0"/>
              </a:rPr>
              <a:t> Or </a:t>
            </a:r>
          </a:p>
          <a:p>
            <a:pPr marL="0" indent="0" algn="ctr" fontAlgn="base">
              <a:spcBef>
                <a:spcPct val="0"/>
              </a:spcBef>
              <a:spcAft>
                <a:spcPts val="1000"/>
              </a:spcAft>
              <a:buNone/>
            </a:pPr>
            <a:r>
              <a:rPr lang="en-US" altLang="en-US" sz="3600" b="1" dirty="0">
                <a:solidFill>
                  <a:schemeClr val="accent1"/>
                </a:solidFill>
                <a:latin typeface="Century Gothic" panose="020B0502020202020204" pitchFamily="34" charset="0"/>
                <a:cs typeface="Arial" pitchFamily="34" charset="0"/>
              </a:rPr>
              <a:t>Operated</a:t>
            </a:r>
          </a:p>
          <a:p>
            <a:endParaRPr lang="en-US" dirty="0">
              <a:latin typeface="Century Gothic" panose="020B0502020202020204" pitchFamily="34" charset="0"/>
            </a:endParaRPr>
          </a:p>
        </p:txBody>
      </p:sp>
      <p:sp>
        <p:nvSpPr>
          <p:cNvPr id="6" name="Content Placeholder 5"/>
          <p:cNvSpPr>
            <a:spLocks noGrp="1"/>
          </p:cNvSpPr>
          <p:nvPr>
            <p:ph sz="quarter" idx="4"/>
          </p:nvPr>
        </p:nvSpPr>
        <p:spPr>
          <a:xfrm>
            <a:off x="6644080" y="3686177"/>
            <a:ext cx="5159229" cy="2316852"/>
          </a:xfrm>
        </p:spPr>
        <p:txBody>
          <a:bodyPr>
            <a:normAutofit/>
          </a:bodyPr>
          <a:lstStyle/>
          <a:p>
            <a:pPr fontAlgn="base">
              <a:spcBef>
                <a:spcPct val="0"/>
              </a:spcBef>
              <a:spcAft>
                <a:spcPct val="0"/>
              </a:spcAft>
              <a:buFont typeface="Symbol" pitchFamily="18" charset="2"/>
              <a:buChar char="·"/>
            </a:pPr>
            <a:r>
              <a:rPr lang="en-US" altLang="en-US" sz="2800" dirty="0">
                <a:solidFill>
                  <a:schemeClr val="accent1"/>
                </a:solidFill>
                <a:latin typeface="Century Gothic" panose="020B0502020202020204" pitchFamily="34" charset="0"/>
                <a:cs typeface="Arial" pitchFamily="34" charset="0"/>
              </a:rPr>
              <a:t>Theater</a:t>
            </a:r>
          </a:p>
          <a:p>
            <a:pPr fontAlgn="base">
              <a:spcBef>
                <a:spcPct val="0"/>
              </a:spcBef>
              <a:spcAft>
                <a:spcPct val="0"/>
              </a:spcAft>
              <a:buFont typeface="Symbol" pitchFamily="18" charset="2"/>
              <a:buChar char="·"/>
            </a:pPr>
            <a:r>
              <a:rPr lang="en-US" altLang="en-US" sz="2800" dirty="0">
                <a:solidFill>
                  <a:schemeClr val="accent1"/>
                </a:solidFill>
                <a:latin typeface="Century Gothic" panose="020B0502020202020204" pitchFamily="34" charset="0"/>
                <a:cs typeface="Arial" pitchFamily="34" charset="0"/>
              </a:rPr>
              <a:t>Museum</a:t>
            </a:r>
          </a:p>
          <a:p>
            <a:pPr fontAlgn="base">
              <a:spcBef>
                <a:spcPct val="0"/>
              </a:spcBef>
              <a:spcAft>
                <a:spcPct val="0"/>
              </a:spcAft>
              <a:buFont typeface="Symbol" pitchFamily="18" charset="2"/>
              <a:buChar char="·"/>
            </a:pPr>
            <a:r>
              <a:rPr lang="en-US" altLang="en-US" sz="2800" dirty="0">
                <a:solidFill>
                  <a:schemeClr val="accent1"/>
                </a:solidFill>
                <a:latin typeface="Century Gothic" panose="020B0502020202020204" pitchFamily="34" charset="0"/>
                <a:cs typeface="Arial" pitchFamily="34" charset="0"/>
              </a:rPr>
              <a:t>Art center</a:t>
            </a:r>
          </a:p>
          <a:p>
            <a:pPr fontAlgn="base">
              <a:spcBef>
                <a:spcPct val="0"/>
              </a:spcBef>
              <a:spcAft>
                <a:spcPct val="0"/>
              </a:spcAft>
              <a:buFont typeface="Symbol" pitchFamily="18" charset="2"/>
              <a:buChar char="·"/>
            </a:pPr>
            <a:r>
              <a:rPr lang="en-US" altLang="en-US" sz="2800" dirty="0">
                <a:solidFill>
                  <a:schemeClr val="accent1"/>
                </a:solidFill>
                <a:latin typeface="Century Gothic" panose="020B0502020202020204" pitchFamily="34" charset="0"/>
                <a:cs typeface="Arial" pitchFamily="34" charset="0"/>
              </a:rPr>
              <a:t>Music hall</a:t>
            </a:r>
          </a:p>
          <a:p>
            <a:pPr fontAlgn="base">
              <a:spcBef>
                <a:spcPct val="0"/>
              </a:spcBef>
              <a:spcAft>
                <a:spcPct val="0"/>
              </a:spcAft>
              <a:buFont typeface="Symbol" pitchFamily="18" charset="2"/>
              <a:buChar char="·"/>
            </a:pPr>
            <a:r>
              <a:rPr lang="en-US" altLang="en-US" sz="2800" dirty="0">
                <a:solidFill>
                  <a:schemeClr val="accent1"/>
                </a:solidFill>
                <a:latin typeface="Century Gothic" panose="020B0502020202020204" pitchFamily="34" charset="0"/>
                <a:cs typeface="Arial" pitchFamily="34" charset="0"/>
              </a:rPr>
              <a:t>Other cultural or arts facility</a:t>
            </a:r>
          </a:p>
          <a:p>
            <a:endParaRPr lang="en-US" dirty="0"/>
          </a:p>
        </p:txBody>
      </p:sp>
      <p:cxnSp>
        <p:nvCxnSpPr>
          <p:cNvPr id="13" name="Straight Arrow Connector 12"/>
          <p:cNvCxnSpPr/>
          <p:nvPr/>
        </p:nvCxnSpPr>
        <p:spPr>
          <a:xfrm>
            <a:off x="5935210" y="2598310"/>
            <a:ext cx="903740" cy="86879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4943475" y="2598310"/>
            <a:ext cx="871670" cy="86879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26898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84150"/>
            <a:ext cx="9756775" cy="1266825"/>
          </a:xfrm>
        </p:spPr>
        <p:txBody>
          <a:bodyPr>
            <a:normAutofit/>
          </a:bodyPr>
          <a:lstStyle/>
          <a:p>
            <a:pPr algn="ctr"/>
            <a:r>
              <a:rPr lang="en-US" sz="5400" b="1" dirty="0" smtClean="0">
                <a:solidFill>
                  <a:schemeClr val="accent1"/>
                </a:solidFill>
              </a:rPr>
              <a:t>			Cultural Organization</a:t>
            </a:r>
            <a:endParaRPr lang="en-US" sz="5400" b="1" dirty="0">
              <a:solidFill>
                <a:schemeClr val="accent1"/>
              </a:solidFill>
            </a:endParaRPr>
          </a:p>
        </p:txBody>
      </p:sp>
      <p:grpSp>
        <p:nvGrpSpPr>
          <p:cNvPr id="118" name="Group 4"/>
          <p:cNvGrpSpPr>
            <a:grpSpLocks noChangeAspect="1"/>
          </p:cNvGrpSpPr>
          <p:nvPr/>
        </p:nvGrpSpPr>
        <p:grpSpPr bwMode="auto">
          <a:xfrm>
            <a:off x="720940" y="1174737"/>
            <a:ext cx="10855407" cy="3352800"/>
            <a:chOff x="-56" y="1008"/>
            <a:chExt cx="5548" cy="1846"/>
          </a:xfrm>
        </p:grpSpPr>
        <p:sp>
          <p:nvSpPr>
            <p:cNvPr id="119" name="AutoShape 3"/>
            <p:cNvSpPr>
              <a:spLocks noChangeAspect="1" noChangeArrowheads="1" noTextEdit="1"/>
            </p:cNvSpPr>
            <p:nvPr/>
          </p:nvSpPr>
          <p:spPr bwMode="auto">
            <a:xfrm>
              <a:off x="96" y="1008"/>
              <a:ext cx="5396" cy="1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0" name="Rectangle 6"/>
            <p:cNvSpPr>
              <a:spLocks noChangeArrowheads="1"/>
            </p:cNvSpPr>
            <p:nvPr/>
          </p:nvSpPr>
          <p:spPr bwMode="auto">
            <a:xfrm>
              <a:off x="24" y="1008"/>
              <a:ext cx="65"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21" name="Rectangle 7"/>
            <p:cNvSpPr>
              <a:spLocks noChangeArrowheads="1"/>
            </p:cNvSpPr>
            <p:nvPr/>
          </p:nvSpPr>
          <p:spPr bwMode="auto">
            <a:xfrm>
              <a:off x="2904" y="1119"/>
              <a:ext cx="65"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22" name="Rectangle 8"/>
            <p:cNvSpPr>
              <a:spLocks noChangeArrowheads="1"/>
            </p:cNvSpPr>
            <p:nvPr/>
          </p:nvSpPr>
          <p:spPr bwMode="auto">
            <a:xfrm>
              <a:off x="2386" y="1229"/>
              <a:ext cx="37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23" name="Rectangle 9"/>
            <p:cNvSpPr>
              <a:spLocks noChangeArrowheads="1"/>
            </p:cNvSpPr>
            <p:nvPr/>
          </p:nvSpPr>
          <p:spPr bwMode="auto">
            <a:xfrm>
              <a:off x="2722" y="1229"/>
              <a:ext cx="11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24" name="Rectangle 10"/>
            <p:cNvSpPr>
              <a:spLocks noChangeArrowheads="1"/>
            </p:cNvSpPr>
            <p:nvPr/>
          </p:nvSpPr>
          <p:spPr bwMode="auto">
            <a:xfrm>
              <a:off x="2794" y="1229"/>
              <a:ext cx="6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25" name="Rectangle 11"/>
            <p:cNvSpPr>
              <a:spLocks noChangeArrowheads="1"/>
            </p:cNvSpPr>
            <p:nvPr/>
          </p:nvSpPr>
          <p:spPr bwMode="auto">
            <a:xfrm>
              <a:off x="2386" y="1447"/>
              <a:ext cx="398"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26" name="Rectangle 12"/>
            <p:cNvSpPr>
              <a:spLocks noChangeArrowheads="1"/>
            </p:cNvSpPr>
            <p:nvPr/>
          </p:nvSpPr>
          <p:spPr bwMode="auto">
            <a:xfrm>
              <a:off x="2746" y="1447"/>
              <a:ext cx="23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27" name="Rectangle 13"/>
            <p:cNvSpPr>
              <a:spLocks noChangeArrowheads="1"/>
            </p:cNvSpPr>
            <p:nvPr/>
          </p:nvSpPr>
          <p:spPr bwMode="auto">
            <a:xfrm>
              <a:off x="2938" y="1447"/>
              <a:ext cx="6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28" name="Rectangle 14"/>
            <p:cNvSpPr>
              <a:spLocks noChangeArrowheads="1"/>
            </p:cNvSpPr>
            <p:nvPr/>
          </p:nvSpPr>
          <p:spPr bwMode="auto">
            <a:xfrm>
              <a:off x="2962" y="1343"/>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29" name="Rectangle 16"/>
            <p:cNvSpPr>
              <a:spLocks noChangeArrowheads="1"/>
            </p:cNvSpPr>
            <p:nvPr/>
          </p:nvSpPr>
          <p:spPr bwMode="auto">
            <a:xfrm>
              <a:off x="2386" y="1582"/>
              <a:ext cx="140"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600" b="1" i="0" u="none" strike="noStrike" cap="none" normalizeH="0" baseline="0" dirty="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30" name="Rectangle 17"/>
            <p:cNvSpPr>
              <a:spLocks noChangeArrowheads="1"/>
            </p:cNvSpPr>
            <p:nvPr/>
          </p:nvSpPr>
          <p:spPr bwMode="auto">
            <a:xfrm>
              <a:off x="2386" y="1821"/>
              <a:ext cx="140"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600" b="1" i="0" u="none" strike="noStrike" cap="none" normalizeH="0" baseline="0" dirty="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29" name="Rectangle 18"/>
            <p:cNvSpPr>
              <a:spLocks noChangeArrowheads="1"/>
            </p:cNvSpPr>
            <p:nvPr/>
          </p:nvSpPr>
          <p:spPr bwMode="auto">
            <a:xfrm>
              <a:off x="-56" y="1243"/>
              <a:ext cx="2876" cy="1478"/>
            </a:xfrm>
            <a:prstGeom prst="rect">
              <a:avLst/>
            </a:prstGeom>
            <a:solidFill>
              <a:schemeClr val="accent1"/>
            </a:solidFill>
            <a:ln w="9525">
              <a:solidFill>
                <a:schemeClr val="tx1"/>
              </a:solidFill>
              <a:miter lim="800000"/>
              <a:headEnd/>
              <a:tailEnd/>
            </a:ln>
            <a:extLst/>
          </p:spPr>
          <p:txBody>
            <a:bodyPr vert="horz" wrap="square" lIns="91440" tIns="45720" rIns="91440" bIns="45720" numCol="1" anchor="t" anchorCtr="0" compatLnSpc="1">
              <a:prstTxWarp prst="textNoShape">
                <a:avLst/>
              </a:prstTxWarp>
            </a:bodyPr>
            <a:lstStyle/>
            <a:p>
              <a:endParaRPr lang="en-US" dirty="0" smtClean="0">
                <a:solidFill>
                  <a:schemeClr val="accent1"/>
                </a:solidFill>
              </a:endParaRPr>
            </a:p>
            <a:p>
              <a:endParaRPr lang="en-US" dirty="0">
                <a:solidFill>
                  <a:schemeClr val="accent1"/>
                </a:solidFill>
              </a:endParaRPr>
            </a:p>
          </p:txBody>
        </p:sp>
        <p:sp>
          <p:nvSpPr>
            <p:cNvPr id="132" name="Rectangle 21"/>
            <p:cNvSpPr>
              <a:spLocks noChangeArrowheads="1"/>
            </p:cNvSpPr>
            <p:nvPr/>
          </p:nvSpPr>
          <p:spPr bwMode="auto">
            <a:xfrm>
              <a:off x="1320" y="1213"/>
              <a:ext cx="65"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33" name="Rectangle 22"/>
            <p:cNvSpPr>
              <a:spLocks noChangeArrowheads="1"/>
            </p:cNvSpPr>
            <p:nvPr/>
          </p:nvSpPr>
          <p:spPr bwMode="auto">
            <a:xfrm>
              <a:off x="157" y="1323"/>
              <a:ext cx="76"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34" name="Rectangle 23"/>
            <p:cNvSpPr>
              <a:spLocks noChangeArrowheads="1"/>
            </p:cNvSpPr>
            <p:nvPr/>
          </p:nvSpPr>
          <p:spPr bwMode="auto">
            <a:xfrm>
              <a:off x="445" y="1323"/>
              <a:ext cx="76"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35" name="Rectangle 24"/>
            <p:cNvSpPr>
              <a:spLocks noChangeArrowheads="1"/>
            </p:cNvSpPr>
            <p:nvPr/>
          </p:nvSpPr>
          <p:spPr bwMode="auto">
            <a:xfrm>
              <a:off x="733" y="1323"/>
              <a:ext cx="76"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36" name="Rectangle 25"/>
            <p:cNvSpPr>
              <a:spLocks noChangeArrowheads="1"/>
            </p:cNvSpPr>
            <p:nvPr/>
          </p:nvSpPr>
          <p:spPr bwMode="auto">
            <a:xfrm>
              <a:off x="1020" y="1323"/>
              <a:ext cx="356"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37" name="Rectangle 26"/>
            <p:cNvSpPr>
              <a:spLocks noChangeArrowheads="1"/>
            </p:cNvSpPr>
            <p:nvPr/>
          </p:nvSpPr>
          <p:spPr bwMode="auto">
            <a:xfrm>
              <a:off x="1810" y="1323"/>
              <a:ext cx="664"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bg1"/>
                  </a:solidFill>
                  <a:effectLst/>
                  <a:latin typeface="Century Gothic" panose="020B0502020202020204" pitchFamily="34" charset="0"/>
                </a:rPr>
                <a:t>Organization</a:t>
              </a:r>
              <a:endParaRPr kumimoji="0" lang="en-US" altLang="en-US" sz="1800" b="0" i="0" u="none" strike="noStrike" cap="none" normalizeH="0" baseline="0" dirty="0" smtClean="0">
                <a:ln>
                  <a:noFill/>
                </a:ln>
                <a:solidFill>
                  <a:schemeClr val="bg1"/>
                </a:solidFill>
                <a:effectLst/>
                <a:latin typeface="Century Gothic" panose="020B0502020202020204" pitchFamily="34" charset="0"/>
              </a:endParaRPr>
            </a:p>
          </p:txBody>
        </p:sp>
        <p:sp>
          <p:nvSpPr>
            <p:cNvPr id="138" name="Rectangle 27"/>
            <p:cNvSpPr>
              <a:spLocks noChangeArrowheads="1"/>
            </p:cNvSpPr>
            <p:nvPr/>
          </p:nvSpPr>
          <p:spPr bwMode="auto">
            <a:xfrm>
              <a:off x="1963" y="1323"/>
              <a:ext cx="76"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39" name="Rectangle 28"/>
            <p:cNvSpPr>
              <a:spLocks noChangeArrowheads="1"/>
            </p:cNvSpPr>
            <p:nvPr/>
          </p:nvSpPr>
          <p:spPr bwMode="auto">
            <a:xfrm>
              <a:off x="157" y="1452"/>
              <a:ext cx="76"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40" name="Rectangle 29"/>
            <p:cNvSpPr>
              <a:spLocks noChangeArrowheads="1"/>
            </p:cNvSpPr>
            <p:nvPr/>
          </p:nvSpPr>
          <p:spPr bwMode="auto">
            <a:xfrm>
              <a:off x="24" y="1581"/>
              <a:ext cx="1221" cy="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1" i="0" u="none" strike="noStrike" cap="none" normalizeH="0" baseline="0" dirty="0" smtClean="0">
                  <a:ln>
                    <a:noFill/>
                  </a:ln>
                  <a:solidFill>
                    <a:schemeClr val="bg1"/>
                  </a:solidFill>
                  <a:effectLst/>
                  <a:latin typeface="Century Gothic" panose="020B0502020202020204" pitchFamily="34" charset="0"/>
                </a:rPr>
                <a:t>Private</a:t>
              </a:r>
              <a:r>
                <a:rPr kumimoji="0" lang="en-US" altLang="en-US" sz="2200" b="1" i="0" u="none" strike="noStrike" cap="none" normalizeH="0" baseline="0" dirty="0" smtClean="0">
                  <a:ln>
                    <a:noFill/>
                  </a:ln>
                  <a:solidFill>
                    <a:schemeClr val="bg1"/>
                  </a:solidFill>
                  <a:effectLst/>
                  <a:latin typeface="+mj-lt"/>
                </a:rPr>
                <a:t> non-profit</a:t>
              </a:r>
              <a:r>
                <a:rPr kumimoji="0" lang="en-US" altLang="en-US" sz="2200" b="1" i="0" u="none" strike="noStrike" cap="none" normalizeH="0" baseline="0" dirty="0" smtClean="0">
                  <a:ln>
                    <a:noFill/>
                  </a:ln>
                  <a:solidFill>
                    <a:srgbClr val="000000"/>
                  </a:solidFill>
                  <a:effectLst/>
                  <a:latin typeface="+mj-lt"/>
                </a:rPr>
                <a:t> </a:t>
              </a:r>
              <a:endParaRPr kumimoji="0" lang="en-US" altLang="en-US" sz="2200" b="0" i="0" u="none" strike="noStrike" cap="none" normalizeH="0" baseline="0" dirty="0" smtClean="0">
                <a:ln>
                  <a:noFill/>
                </a:ln>
                <a:solidFill>
                  <a:schemeClr val="tx1"/>
                </a:solidFill>
                <a:effectLst/>
                <a:latin typeface="+mj-lt"/>
              </a:endParaRPr>
            </a:p>
          </p:txBody>
        </p:sp>
        <p:sp>
          <p:nvSpPr>
            <p:cNvPr id="141" name="Rectangle 30"/>
            <p:cNvSpPr>
              <a:spLocks noChangeArrowheads="1"/>
            </p:cNvSpPr>
            <p:nvPr/>
          </p:nvSpPr>
          <p:spPr bwMode="auto">
            <a:xfrm>
              <a:off x="1015" y="1581"/>
              <a:ext cx="76"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42" name="Rectangle 31"/>
            <p:cNvSpPr>
              <a:spLocks noChangeArrowheads="1"/>
            </p:cNvSpPr>
            <p:nvPr/>
          </p:nvSpPr>
          <p:spPr bwMode="auto">
            <a:xfrm>
              <a:off x="1020" y="1581"/>
              <a:ext cx="76"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43" name="Rectangle 32"/>
            <p:cNvSpPr>
              <a:spLocks noChangeArrowheads="1"/>
            </p:cNvSpPr>
            <p:nvPr/>
          </p:nvSpPr>
          <p:spPr bwMode="auto">
            <a:xfrm>
              <a:off x="1308" y="1581"/>
              <a:ext cx="76"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44" name="Rectangle 33"/>
            <p:cNvSpPr>
              <a:spLocks noChangeArrowheads="1"/>
            </p:cNvSpPr>
            <p:nvPr/>
          </p:nvSpPr>
          <p:spPr bwMode="auto">
            <a:xfrm>
              <a:off x="1911" y="1581"/>
              <a:ext cx="604"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bg1"/>
                  </a:solidFill>
                  <a:effectLst/>
                  <a:latin typeface="Century Gothic" panose="020B0502020202020204" pitchFamily="34" charset="0"/>
                </a:rPr>
                <a:t>Institution</a:t>
              </a:r>
              <a:endParaRPr kumimoji="0" lang="en-US" altLang="en-US" sz="1800" b="0" i="0" u="none" strike="noStrike" cap="none" normalizeH="0" baseline="0" dirty="0" smtClean="0">
                <a:ln>
                  <a:noFill/>
                </a:ln>
                <a:solidFill>
                  <a:schemeClr val="bg1"/>
                </a:solidFill>
                <a:effectLst/>
                <a:latin typeface="Century Gothic" panose="020B0502020202020204" pitchFamily="34" charset="0"/>
              </a:endParaRPr>
            </a:p>
          </p:txBody>
        </p:sp>
        <p:sp>
          <p:nvSpPr>
            <p:cNvPr id="145" name="Rectangle 34"/>
            <p:cNvSpPr>
              <a:spLocks noChangeArrowheads="1"/>
            </p:cNvSpPr>
            <p:nvPr/>
          </p:nvSpPr>
          <p:spPr bwMode="auto">
            <a:xfrm>
              <a:off x="1840" y="1581"/>
              <a:ext cx="76"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46" name="Rectangle 35"/>
            <p:cNvSpPr>
              <a:spLocks noChangeArrowheads="1"/>
            </p:cNvSpPr>
            <p:nvPr/>
          </p:nvSpPr>
          <p:spPr bwMode="auto">
            <a:xfrm>
              <a:off x="157" y="1710"/>
              <a:ext cx="76"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47" name="Rectangle 36"/>
            <p:cNvSpPr>
              <a:spLocks noChangeArrowheads="1"/>
            </p:cNvSpPr>
            <p:nvPr/>
          </p:nvSpPr>
          <p:spPr bwMode="auto">
            <a:xfrm>
              <a:off x="157" y="1838"/>
              <a:ext cx="76"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48" name="Rectangle 37"/>
            <p:cNvSpPr>
              <a:spLocks noChangeArrowheads="1"/>
            </p:cNvSpPr>
            <p:nvPr/>
          </p:nvSpPr>
          <p:spPr bwMode="auto">
            <a:xfrm>
              <a:off x="445" y="1838"/>
              <a:ext cx="76"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49" name="Rectangle 38"/>
            <p:cNvSpPr>
              <a:spLocks noChangeArrowheads="1"/>
            </p:cNvSpPr>
            <p:nvPr/>
          </p:nvSpPr>
          <p:spPr bwMode="auto">
            <a:xfrm>
              <a:off x="733" y="1838"/>
              <a:ext cx="76"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50" name="Rectangle 39"/>
            <p:cNvSpPr>
              <a:spLocks noChangeArrowheads="1"/>
            </p:cNvSpPr>
            <p:nvPr/>
          </p:nvSpPr>
          <p:spPr bwMode="auto">
            <a:xfrm>
              <a:off x="1020" y="1838"/>
              <a:ext cx="76"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51" name="Rectangle 40"/>
            <p:cNvSpPr>
              <a:spLocks noChangeArrowheads="1"/>
            </p:cNvSpPr>
            <p:nvPr/>
          </p:nvSpPr>
          <p:spPr bwMode="auto">
            <a:xfrm>
              <a:off x="1801" y="1838"/>
              <a:ext cx="885"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bg1"/>
                  </a:solidFill>
                  <a:effectLst/>
                  <a:latin typeface="Century Gothic" panose="020B0502020202020204" pitchFamily="34" charset="0"/>
                </a:rPr>
                <a:t>Administrative</a:t>
              </a:r>
              <a:r>
                <a:rPr kumimoji="0" lang="en-US" altLang="en-US" sz="1400" b="1" i="0" u="none" strike="noStrike" cap="none" normalizeH="0" baseline="0" dirty="0" smtClean="0">
                  <a:ln>
                    <a:noFill/>
                  </a:ln>
                  <a:solidFill>
                    <a:srgbClr val="000000"/>
                  </a:solidFill>
                  <a:effectLst/>
                  <a:latin typeface="Times New Roman" panose="02020603050405020304" pitchFamily="18" charset="0"/>
                </a:rPr>
                <a:t> </a:t>
              </a:r>
              <a:r>
                <a:rPr kumimoji="0" lang="en-US" altLang="en-US" sz="1400" b="1" i="0" u="none" strike="noStrike" cap="none" normalizeH="0" baseline="0" dirty="0" smtClean="0">
                  <a:ln>
                    <a:noFill/>
                  </a:ln>
                  <a:solidFill>
                    <a:schemeClr val="bg1"/>
                  </a:solidFill>
                  <a:effectLst/>
                  <a:latin typeface="Century Gothic" panose="020B0502020202020204" pitchFamily="34" charset="0"/>
                </a:rPr>
                <a:t>Unit</a:t>
              </a:r>
              <a:endParaRPr kumimoji="0" lang="en-US" altLang="en-US" sz="1800" b="0" i="0" u="none" strike="noStrike" cap="none" normalizeH="0" baseline="0" dirty="0" smtClean="0">
                <a:ln>
                  <a:noFill/>
                </a:ln>
                <a:solidFill>
                  <a:schemeClr val="bg1"/>
                </a:solidFill>
                <a:effectLst/>
                <a:latin typeface="Century Gothic" panose="020B0502020202020204" pitchFamily="34" charset="0"/>
              </a:endParaRPr>
            </a:p>
          </p:txBody>
        </p:sp>
        <p:sp>
          <p:nvSpPr>
            <p:cNvPr id="152" name="Rectangle 41"/>
            <p:cNvSpPr>
              <a:spLocks noChangeArrowheads="1"/>
            </p:cNvSpPr>
            <p:nvPr/>
          </p:nvSpPr>
          <p:spPr bwMode="auto">
            <a:xfrm>
              <a:off x="2269" y="1838"/>
              <a:ext cx="76"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53" name="Rectangle 42"/>
            <p:cNvSpPr>
              <a:spLocks noChangeArrowheads="1"/>
            </p:cNvSpPr>
            <p:nvPr/>
          </p:nvSpPr>
          <p:spPr bwMode="auto">
            <a:xfrm>
              <a:off x="157" y="1968"/>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54" name="Rectangle 43"/>
            <p:cNvSpPr>
              <a:spLocks noChangeArrowheads="1"/>
            </p:cNvSpPr>
            <p:nvPr/>
          </p:nvSpPr>
          <p:spPr bwMode="auto">
            <a:xfrm flipH="1">
              <a:off x="194" y="1997"/>
              <a:ext cx="2139"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55" name="Rectangle 44"/>
            <p:cNvSpPr>
              <a:spLocks noChangeArrowheads="1"/>
            </p:cNvSpPr>
            <p:nvPr/>
          </p:nvSpPr>
          <p:spPr bwMode="auto">
            <a:xfrm>
              <a:off x="161" y="1997"/>
              <a:ext cx="2371"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56" name="Rectangle 45"/>
            <p:cNvSpPr>
              <a:spLocks noChangeArrowheads="1"/>
            </p:cNvSpPr>
            <p:nvPr/>
          </p:nvSpPr>
          <p:spPr bwMode="auto">
            <a:xfrm>
              <a:off x="214" y="2082"/>
              <a:ext cx="652"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57" name="Rectangle 46"/>
            <p:cNvSpPr>
              <a:spLocks noChangeArrowheads="1"/>
            </p:cNvSpPr>
            <p:nvPr/>
          </p:nvSpPr>
          <p:spPr bwMode="auto">
            <a:xfrm>
              <a:off x="226" y="2089"/>
              <a:ext cx="285"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58" name="Rectangle 47"/>
            <p:cNvSpPr>
              <a:spLocks noChangeArrowheads="1"/>
            </p:cNvSpPr>
            <p:nvPr/>
          </p:nvSpPr>
          <p:spPr bwMode="auto">
            <a:xfrm>
              <a:off x="480" y="2096"/>
              <a:ext cx="52"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59" name="Rectangle 48"/>
            <p:cNvSpPr>
              <a:spLocks noChangeArrowheads="1"/>
            </p:cNvSpPr>
            <p:nvPr/>
          </p:nvSpPr>
          <p:spPr bwMode="auto">
            <a:xfrm>
              <a:off x="563" y="2082"/>
              <a:ext cx="246"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60" name="Rectangle 49"/>
            <p:cNvSpPr>
              <a:spLocks noChangeArrowheads="1"/>
            </p:cNvSpPr>
            <p:nvPr/>
          </p:nvSpPr>
          <p:spPr bwMode="auto">
            <a:xfrm>
              <a:off x="663" y="2096"/>
              <a:ext cx="52"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61" name="Rectangle 50"/>
            <p:cNvSpPr>
              <a:spLocks noChangeArrowheads="1"/>
            </p:cNvSpPr>
            <p:nvPr/>
          </p:nvSpPr>
          <p:spPr bwMode="auto">
            <a:xfrm>
              <a:off x="157" y="2188"/>
              <a:ext cx="52"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62" name="Rectangle 51"/>
            <p:cNvSpPr>
              <a:spLocks noChangeArrowheads="1"/>
            </p:cNvSpPr>
            <p:nvPr/>
          </p:nvSpPr>
          <p:spPr bwMode="auto">
            <a:xfrm>
              <a:off x="206" y="2014"/>
              <a:ext cx="2137"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bg1"/>
                </a:solidFill>
                <a:effectLst/>
                <a:latin typeface="Century Gothic" panose="020B0502020202020204" pitchFamily="34" charset="0"/>
              </a:endParaRPr>
            </a:p>
          </p:txBody>
        </p:sp>
        <p:sp>
          <p:nvSpPr>
            <p:cNvPr id="163" name="Rectangle 52"/>
            <p:cNvSpPr>
              <a:spLocks noChangeArrowheads="1"/>
            </p:cNvSpPr>
            <p:nvPr/>
          </p:nvSpPr>
          <p:spPr bwMode="auto">
            <a:xfrm>
              <a:off x="2431" y="2188"/>
              <a:ext cx="52"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64" name="Rectangle 53"/>
            <p:cNvSpPr>
              <a:spLocks noChangeArrowheads="1"/>
            </p:cNvSpPr>
            <p:nvPr/>
          </p:nvSpPr>
          <p:spPr bwMode="auto">
            <a:xfrm>
              <a:off x="157" y="2280"/>
              <a:ext cx="132"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65" name="Rectangle 54"/>
            <p:cNvSpPr>
              <a:spLocks noChangeArrowheads="1"/>
            </p:cNvSpPr>
            <p:nvPr/>
          </p:nvSpPr>
          <p:spPr bwMode="auto">
            <a:xfrm>
              <a:off x="257" y="2278"/>
              <a:ext cx="0"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bg1"/>
                </a:solidFill>
                <a:effectLst/>
              </a:endParaRPr>
            </a:p>
          </p:txBody>
        </p:sp>
        <p:sp>
          <p:nvSpPr>
            <p:cNvPr id="166" name="Rectangle 55"/>
            <p:cNvSpPr>
              <a:spLocks noChangeArrowheads="1"/>
            </p:cNvSpPr>
            <p:nvPr/>
          </p:nvSpPr>
          <p:spPr bwMode="auto">
            <a:xfrm>
              <a:off x="386" y="2280"/>
              <a:ext cx="92"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67" name="Rectangle 56"/>
            <p:cNvSpPr>
              <a:spLocks noChangeArrowheads="1"/>
            </p:cNvSpPr>
            <p:nvPr/>
          </p:nvSpPr>
          <p:spPr bwMode="auto">
            <a:xfrm>
              <a:off x="528" y="2167"/>
              <a:ext cx="2010"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bg1"/>
                </a:solidFill>
                <a:effectLst/>
                <a:latin typeface="Century Gothic" panose="020B0502020202020204" pitchFamily="34" charset="0"/>
              </a:endParaRPr>
            </a:p>
          </p:txBody>
        </p:sp>
        <p:sp>
          <p:nvSpPr>
            <p:cNvPr id="168" name="Rectangle 57"/>
            <p:cNvSpPr>
              <a:spLocks noChangeArrowheads="1"/>
            </p:cNvSpPr>
            <p:nvPr/>
          </p:nvSpPr>
          <p:spPr bwMode="auto">
            <a:xfrm>
              <a:off x="2463" y="2280"/>
              <a:ext cx="52"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69" name="Rectangle 58"/>
            <p:cNvSpPr>
              <a:spLocks noChangeArrowheads="1"/>
            </p:cNvSpPr>
            <p:nvPr/>
          </p:nvSpPr>
          <p:spPr bwMode="auto">
            <a:xfrm>
              <a:off x="157" y="2372"/>
              <a:ext cx="412"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70" name="Rectangle 59"/>
            <p:cNvSpPr>
              <a:spLocks noChangeArrowheads="1"/>
            </p:cNvSpPr>
            <p:nvPr/>
          </p:nvSpPr>
          <p:spPr bwMode="auto">
            <a:xfrm rot="10800000" flipV="1">
              <a:off x="563" y="2465"/>
              <a:ext cx="1031"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bg1"/>
                </a:solidFill>
                <a:effectLst/>
              </a:endParaRPr>
            </a:p>
          </p:txBody>
        </p:sp>
        <p:sp>
          <p:nvSpPr>
            <p:cNvPr id="171" name="Rectangle 60"/>
            <p:cNvSpPr>
              <a:spLocks noChangeArrowheads="1"/>
            </p:cNvSpPr>
            <p:nvPr/>
          </p:nvSpPr>
          <p:spPr bwMode="auto">
            <a:xfrm>
              <a:off x="1415" y="2348"/>
              <a:ext cx="58"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rgbClr val="000000"/>
                  </a:solidFill>
                  <a:effectLst/>
                  <a:latin typeface="Times New Roman" panose="02020603050405020304" pitchFamily="18" charset="0"/>
                </a:rPr>
                <a:t>-</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72" name="Rectangle 61"/>
            <p:cNvSpPr>
              <a:spLocks noChangeArrowheads="1"/>
            </p:cNvSpPr>
            <p:nvPr/>
          </p:nvSpPr>
          <p:spPr bwMode="auto">
            <a:xfrm>
              <a:off x="1448" y="2372"/>
              <a:ext cx="98"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bg1"/>
                </a:solidFill>
                <a:effectLst/>
                <a:latin typeface="Century Gothic" panose="020B0502020202020204" pitchFamily="34" charset="0"/>
              </a:endParaRPr>
            </a:p>
          </p:txBody>
        </p:sp>
        <p:sp>
          <p:nvSpPr>
            <p:cNvPr id="173" name="Rectangle 62"/>
            <p:cNvSpPr>
              <a:spLocks noChangeArrowheads="1"/>
            </p:cNvSpPr>
            <p:nvPr/>
          </p:nvSpPr>
          <p:spPr bwMode="auto">
            <a:xfrm>
              <a:off x="1801" y="2372"/>
              <a:ext cx="58"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rgbClr val="000000"/>
                  </a:solidFill>
                  <a:effectLst/>
                  <a:latin typeface="Times New Roman" panose="02020603050405020304" pitchFamily="18" charset="0"/>
                </a:rPr>
                <a:t>-</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74" name="Rectangle 63"/>
            <p:cNvSpPr>
              <a:spLocks noChangeArrowheads="1"/>
            </p:cNvSpPr>
            <p:nvPr/>
          </p:nvSpPr>
          <p:spPr bwMode="auto">
            <a:xfrm>
              <a:off x="1536" y="2372"/>
              <a:ext cx="17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bg1"/>
                </a:solidFill>
                <a:effectLst/>
              </a:endParaRPr>
            </a:p>
          </p:txBody>
        </p:sp>
        <p:sp>
          <p:nvSpPr>
            <p:cNvPr id="175" name="Rectangle 64"/>
            <p:cNvSpPr>
              <a:spLocks noChangeArrowheads="1"/>
            </p:cNvSpPr>
            <p:nvPr/>
          </p:nvSpPr>
          <p:spPr bwMode="auto">
            <a:xfrm>
              <a:off x="2042" y="2372"/>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76" name="Rectangle 66"/>
            <p:cNvSpPr>
              <a:spLocks noChangeArrowheads="1"/>
            </p:cNvSpPr>
            <p:nvPr/>
          </p:nvSpPr>
          <p:spPr bwMode="auto">
            <a:xfrm>
              <a:off x="2108" y="2343"/>
              <a:ext cx="7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77" name="Rectangle 67"/>
            <p:cNvSpPr>
              <a:spLocks noChangeArrowheads="1"/>
            </p:cNvSpPr>
            <p:nvPr/>
          </p:nvSpPr>
          <p:spPr bwMode="auto">
            <a:xfrm>
              <a:off x="1320" y="2464"/>
              <a:ext cx="76"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78" name="Rectangle 68"/>
            <p:cNvSpPr>
              <a:spLocks noChangeArrowheads="1"/>
            </p:cNvSpPr>
            <p:nvPr/>
          </p:nvSpPr>
          <p:spPr bwMode="auto">
            <a:xfrm>
              <a:off x="1320" y="2593"/>
              <a:ext cx="76"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79" name="Rectangle 69"/>
            <p:cNvSpPr>
              <a:spLocks noChangeArrowheads="1"/>
            </p:cNvSpPr>
            <p:nvPr/>
          </p:nvSpPr>
          <p:spPr bwMode="auto">
            <a:xfrm>
              <a:off x="1348" y="2593"/>
              <a:ext cx="76"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80" name="Rectangle 70"/>
            <p:cNvSpPr>
              <a:spLocks noChangeArrowheads="1"/>
            </p:cNvSpPr>
            <p:nvPr/>
          </p:nvSpPr>
          <p:spPr bwMode="auto">
            <a:xfrm>
              <a:off x="157" y="2721"/>
              <a:ext cx="6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grpSp>
          <p:nvGrpSpPr>
            <p:cNvPr id="181" name="Group 73"/>
            <p:cNvGrpSpPr>
              <a:grpSpLocks/>
            </p:cNvGrpSpPr>
            <p:nvPr/>
          </p:nvGrpSpPr>
          <p:grpSpPr bwMode="auto">
            <a:xfrm>
              <a:off x="3094" y="1164"/>
              <a:ext cx="1819" cy="1522"/>
              <a:chOff x="3094" y="1164"/>
              <a:chExt cx="1819" cy="1522"/>
            </a:xfrm>
          </p:grpSpPr>
          <p:sp>
            <p:nvSpPr>
              <p:cNvPr id="227" name="Rectangle 71"/>
              <p:cNvSpPr>
                <a:spLocks noChangeArrowheads="1"/>
              </p:cNvSpPr>
              <p:nvPr/>
            </p:nvSpPr>
            <p:spPr bwMode="auto">
              <a:xfrm>
                <a:off x="3094" y="1164"/>
                <a:ext cx="1819" cy="1517"/>
              </a:xfrm>
              <a:prstGeom prst="rect">
                <a:avLst/>
              </a:prstGeom>
              <a:solidFill>
                <a:schemeClr val="accent1"/>
              </a:solidFill>
              <a:ln w="9525">
                <a:solidFill>
                  <a:schemeClr val="tx1"/>
                </a:solidFill>
                <a:miter lim="800000"/>
                <a:headEnd/>
                <a:tailEnd/>
              </a:ln>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228" name="Rectangle 72"/>
              <p:cNvSpPr>
                <a:spLocks noChangeArrowheads="1"/>
              </p:cNvSpPr>
              <p:nvPr/>
            </p:nvSpPr>
            <p:spPr bwMode="auto">
              <a:xfrm>
                <a:off x="3096" y="1169"/>
                <a:ext cx="1817" cy="1517"/>
              </a:xfrm>
              <a:prstGeom prst="rect">
                <a:avLst/>
              </a:prstGeom>
              <a:noFill/>
              <a:ln w="952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sp>
          <p:nvSpPr>
            <p:cNvPr id="182" name="Rectangle 74"/>
            <p:cNvSpPr>
              <a:spLocks noChangeArrowheads="1"/>
            </p:cNvSpPr>
            <p:nvPr/>
          </p:nvSpPr>
          <p:spPr bwMode="auto">
            <a:xfrm>
              <a:off x="3205" y="1169"/>
              <a:ext cx="224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bg1"/>
                  </a:solidFill>
                  <a:effectLst/>
                  <a:latin typeface="Century Gothic" panose="020B0502020202020204" pitchFamily="34" charset="0"/>
                </a:rPr>
                <a:t>Primary purpose is the advancement </a:t>
              </a:r>
              <a:endParaRPr kumimoji="0" lang="en-US" altLang="en-US" sz="1800" b="0" i="0" u="none" strike="noStrike" cap="none" normalizeH="0" baseline="0" dirty="0" smtClean="0">
                <a:ln>
                  <a:noFill/>
                </a:ln>
                <a:solidFill>
                  <a:schemeClr val="bg1"/>
                </a:solidFill>
                <a:effectLst/>
                <a:latin typeface="Century Gothic" panose="020B0502020202020204" pitchFamily="34" charset="0"/>
              </a:endParaRPr>
            </a:p>
          </p:txBody>
        </p:sp>
        <p:sp>
          <p:nvSpPr>
            <p:cNvPr id="183" name="Rectangle 75"/>
            <p:cNvSpPr>
              <a:spLocks noChangeArrowheads="1"/>
            </p:cNvSpPr>
            <p:nvPr/>
          </p:nvSpPr>
          <p:spPr bwMode="auto">
            <a:xfrm>
              <a:off x="3205" y="1273"/>
              <a:ext cx="84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bg1"/>
                  </a:solidFill>
                  <a:effectLst/>
                  <a:latin typeface="Century Gothic" panose="020B0502020202020204" pitchFamily="34" charset="0"/>
                </a:rPr>
                <a:t>and preservation</a:t>
              </a:r>
              <a:endParaRPr kumimoji="0" lang="en-US" altLang="en-US" sz="1800" b="0" i="0" u="none" strike="noStrike" cap="none" normalizeH="0" baseline="0" dirty="0" smtClean="0">
                <a:ln>
                  <a:noFill/>
                </a:ln>
                <a:solidFill>
                  <a:schemeClr val="bg1"/>
                </a:solidFill>
                <a:effectLst/>
                <a:latin typeface="Century Gothic" panose="020B0502020202020204" pitchFamily="34" charset="0"/>
              </a:endParaRPr>
            </a:p>
          </p:txBody>
        </p:sp>
        <p:sp>
          <p:nvSpPr>
            <p:cNvPr id="184" name="Rectangle 76"/>
            <p:cNvSpPr>
              <a:spLocks noChangeArrowheads="1"/>
            </p:cNvSpPr>
            <p:nvPr/>
          </p:nvSpPr>
          <p:spPr bwMode="auto">
            <a:xfrm>
              <a:off x="4426" y="1273"/>
              <a:ext cx="76"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85" name="Rectangle 77"/>
            <p:cNvSpPr>
              <a:spLocks noChangeArrowheads="1"/>
            </p:cNvSpPr>
            <p:nvPr/>
          </p:nvSpPr>
          <p:spPr bwMode="auto">
            <a:xfrm>
              <a:off x="3946" y="1273"/>
              <a:ext cx="29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bg1"/>
                  </a:solidFill>
                  <a:effectLst/>
                  <a:latin typeface="Times New Roman" panose="02020603050405020304" pitchFamily="18" charset="0"/>
                </a:rPr>
                <a:t>of -</a:t>
              </a:r>
              <a:endParaRPr kumimoji="0" lang="en-US" altLang="en-US" sz="1800" b="0" i="0" u="none" strike="noStrike" cap="none" normalizeH="0" baseline="0" dirty="0" smtClean="0">
                <a:ln>
                  <a:noFill/>
                </a:ln>
                <a:solidFill>
                  <a:schemeClr val="bg1"/>
                </a:solidFill>
                <a:effectLst/>
              </a:endParaRPr>
            </a:p>
          </p:txBody>
        </p:sp>
        <p:sp>
          <p:nvSpPr>
            <p:cNvPr id="186" name="Rectangle 78"/>
            <p:cNvSpPr>
              <a:spLocks noChangeArrowheads="1"/>
            </p:cNvSpPr>
            <p:nvPr/>
          </p:nvSpPr>
          <p:spPr bwMode="auto">
            <a:xfrm>
              <a:off x="4546" y="1273"/>
              <a:ext cx="76"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88" name="Rectangle 80"/>
            <p:cNvSpPr>
              <a:spLocks noChangeArrowheads="1"/>
            </p:cNvSpPr>
            <p:nvPr/>
          </p:nvSpPr>
          <p:spPr bwMode="auto">
            <a:xfrm>
              <a:off x="3952" y="1412"/>
              <a:ext cx="80"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0000"/>
                  </a:solidFill>
                  <a:effectLst/>
                  <a:latin typeface="Arial" panose="020B0604020202020204" pitchFamily="34" charset="0"/>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89" name="Rectangle 81"/>
            <p:cNvSpPr>
              <a:spLocks noChangeArrowheads="1"/>
            </p:cNvSpPr>
            <p:nvPr/>
          </p:nvSpPr>
          <p:spPr bwMode="auto">
            <a:xfrm>
              <a:off x="3603" y="1409"/>
              <a:ext cx="1141"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1400" b="1" i="0" u="none" strike="noStrike" cap="none" normalizeH="0" baseline="0" dirty="0" smtClean="0">
                  <a:ln>
                    <a:noFill/>
                  </a:ln>
                  <a:solidFill>
                    <a:schemeClr val="bg1"/>
                  </a:solidFill>
                  <a:effectLst/>
                  <a:latin typeface="Century Gothic" panose="020B0502020202020204" pitchFamily="34" charset="0"/>
                </a:rPr>
                <a:t>   Natural History</a:t>
              </a:r>
              <a:endParaRPr kumimoji="0" lang="en-US" altLang="en-US" sz="1800" b="0" i="0" u="none" strike="noStrike" cap="none" normalizeH="0" baseline="0" dirty="0" smtClean="0">
                <a:ln>
                  <a:noFill/>
                </a:ln>
                <a:solidFill>
                  <a:schemeClr val="bg1"/>
                </a:solidFill>
                <a:effectLst/>
                <a:latin typeface="Century Gothic" panose="020B0502020202020204" pitchFamily="34" charset="0"/>
              </a:endParaRPr>
            </a:p>
          </p:txBody>
        </p:sp>
        <p:sp>
          <p:nvSpPr>
            <p:cNvPr id="190" name="Rectangle 82"/>
            <p:cNvSpPr>
              <a:spLocks noChangeArrowheads="1"/>
            </p:cNvSpPr>
            <p:nvPr/>
          </p:nvSpPr>
          <p:spPr bwMode="auto">
            <a:xfrm>
              <a:off x="4695" y="1409"/>
              <a:ext cx="76"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92" name="Rectangle 84"/>
            <p:cNvSpPr>
              <a:spLocks noChangeArrowheads="1"/>
            </p:cNvSpPr>
            <p:nvPr/>
          </p:nvSpPr>
          <p:spPr bwMode="auto">
            <a:xfrm>
              <a:off x="3952" y="1549"/>
              <a:ext cx="80"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0000"/>
                  </a:solidFill>
                  <a:effectLst/>
                  <a:latin typeface="Arial" panose="020B0604020202020204" pitchFamily="34" charset="0"/>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93" name="Rectangle 85"/>
            <p:cNvSpPr>
              <a:spLocks noChangeArrowheads="1"/>
            </p:cNvSpPr>
            <p:nvPr/>
          </p:nvSpPr>
          <p:spPr bwMode="auto">
            <a:xfrm>
              <a:off x="3603" y="1546"/>
              <a:ext cx="641"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1400" b="1" i="0" u="none" strike="noStrike" cap="none" normalizeH="0" baseline="0" dirty="0" smtClean="0">
                  <a:ln>
                    <a:noFill/>
                  </a:ln>
                  <a:solidFill>
                    <a:schemeClr val="bg1"/>
                  </a:solidFill>
                  <a:effectLst/>
                  <a:latin typeface="Times New Roman" panose="02020603050405020304" pitchFamily="18" charset="0"/>
                </a:rPr>
                <a:t>   </a:t>
              </a:r>
              <a:r>
                <a:rPr kumimoji="0" lang="en-US" altLang="en-US" sz="1400" b="1" i="0" u="none" strike="noStrike" cap="none" normalizeH="0" baseline="0" dirty="0" smtClean="0">
                  <a:ln>
                    <a:noFill/>
                  </a:ln>
                  <a:solidFill>
                    <a:schemeClr val="bg1"/>
                  </a:solidFill>
                  <a:effectLst/>
                  <a:latin typeface="Century Gothic" panose="020B0502020202020204" pitchFamily="34" charset="0"/>
                </a:rPr>
                <a:t>History</a:t>
              </a:r>
              <a:endParaRPr kumimoji="0" lang="en-US" altLang="en-US" sz="1800" b="0" i="0" u="none" strike="noStrike" cap="none" normalizeH="0" baseline="0" dirty="0" smtClean="0">
                <a:ln>
                  <a:noFill/>
                </a:ln>
                <a:solidFill>
                  <a:schemeClr val="bg1"/>
                </a:solidFill>
                <a:effectLst/>
                <a:latin typeface="Century Gothic" panose="020B0502020202020204" pitchFamily="34" charset="0"/>
              </a:endParaRPr>
            </a:p>
          </p:txBody>
        </p:sp>
        <p:sp>
          <p:nvSpPr>
            <p:cNvPr id="194" name="Rectangle 86"/>
            <p:cNvSpPr>
              <a:spLocks noChangeArrowheads="1"/>
            </p:cNvSpPr>
            <p:nvPr/>
          </p:nvSpPr>
          <p:spPr bwMode="auto">
            <a:xfrm>
              <a:off x="4319" y="1546"/>
              <a:ext cx="76"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96" name="Rectangle 88"/>
            <p:cNvSpPr>
              <a:spLocks noChangeArrowheads="1"/>
            </p:cNvSpPr>
            <p:nvPr/>
          </p:nvSpPr>
          <p:spPr bwMode="auto">
            <a:xfrm>
              <a:off x="3952" y="1686"/>
              <a:ext cx="80"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0000"/>
                  </a:solidFill>
                  <a:effectLst/>
                  <a:latin typeface="Arial" panose="020B0604020202020204" pitchFamily="34" charset="0"/>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97" name="Rectangle 89"/>
            <p:cNvSpPr>
              <a:spLocks noChangeArrowheads="1"/>
            </p:cNvSpPr>
            <p:nvPr/>
          </p:nvSpPr>
          <p:spPr bwMode="auto">
            <a:xfrm>
              <a:off x="3603" y="1683"/>
              <a:ext cx="488"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1400" b="1" i="0" u="none" strike="noStrike" cap="none" normalizeH="0" baseline="0" dirty="0" smtClean="0">
                  <a:ln>
                    <a:noFill/>
                  </a:ln>
                  <a:solidFill>
                    <a:schemeClr val="bg1"/>
                  </a:solidFill>
                  <a:effectLst/>
                  <a:latin typeface="Century Gothic" panose="020B0502020202020204" pitchFamily="34" charset="0"/>
                </a:rPr>
                <a:t>   Art</a:t>
              </a:r>
              <a:endParaRPr kumimoji="0" lang="en-US" altLang="en-US" sz="1800" b="0" i="0" u="none" strike="noStrike" cap="none" normalizeH="0" baseline="0" dirty="0" smtClean="0">
                <a:ln>
                  <a:noFill/>
                </a:ln>
                <a:solidFill>
                  <a:schemeClr val="bg1"/>
                </a:solidFill>
                <a:effectLst/>
                <a:latin typeface="Century Gothic" panose="020B0502020202020204" pitchFamily="34" charset="0"/>
              </a:endParaRPr>
            </a:p>
          </p:txBody>
        </p:sp>
        <p:sp>
          <p:nvSpPr>
            <p:cNvPr id="198" name="Rectangle 90"/>
            <p:cNvSpPr>
              <a:spLocks noChangeArrowheads="1"/>
            </p:cNvSpPr>
            <p:nvPr/>
          </p:nvSpPr>
          <p:spPr bwMode="auto">
            <a:xfrm>
              <a:off x="4126" y="1683"/>
              <a:ext cx="76"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00" name="Rectangle 92"/>
            <p:cNvSpPr>
              <a:spLocks noChangeArrowheads="1"/>
            </p:cNvSpPr>
            <p:nvPr/>
          </p:nvSpPr>
          <p:spPr bwMode="auto">
            <a:xfrm>
              <a:off x="3952" y="1823"/>
              <a:ext cx="80"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0000"/>
                  </a:solidFill>
                  <a:effectLst/>
                  <a:latin typeface="Arial" panose="020B0604020202020204" pitchFamily="34" charset="0"/>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01" name="Rectangle 93"/>
            <p:cNvSpPr>
              <a:spLocks noChangeArrowheads="1"/>
            </p:cNvSpPr>
            <p:nvPr/>
          </p:nvSpPr>
          <p:spPr bwMode="auto">
            <a:xfrm>
              <a:off x="3603" y="1820"/>
              <a:ext cx="58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1400" b="1" i="0" u="none" strike="noStrike" cap="none" normalizeH="0" baseline="0" dirty="0" smtClean="0">
                  <a:ln>
                    <a:noFill/>
                  </a:ln>
                  <a:solidFill>
                    <a:schemeClr val="bg1"/>
                  </a:solidFill>
                  <a:effectLst/>
                  <a:latin typeface="Times New Roman" panose="02020603050405020304" pitchFamily="18" charset="0"/>
                </a:rPr>
                <a:t>   </a:t>
              </a:r>
              <a:r>
                <a:rPr kumimoji="0" lang="en-US" altLang="en-US" sz="1400" b="1" i="0" u="none" strike="noStrike" cap="none" normalizeH="0" baseline="0" dirty="0" smtClean="0">
                  <a:ln>
                    <a:noFill/>
                  </a:ln>
                  <a:solidFill>
                    <a:schemeClr val="bg1"/>
                  </a:solidFill>
                  <a:effectLst/>
                  <a:latin typeface="Century Gothic" panose="020B0502020202020204" pitchFamily="34" charset="0"/>
                </a:rPr>
                <a:t>Music</a:t>
              </a:r>
              <a:endParaRPr kumimoji="0" lang="en-US" altLang="en-US" sz="1800" b="0" i="0" u="none" strike="noStrike" cap="none" normalizeH="0" baseline="0" dirty="0" smtClean="0">
                <a:ln>
                  <a:noFill/>
                </a:ln>
                <a:solidFill>
                  <a:schemeClr val="bg1"/>
                </a:solidFill>
                <a:effectLst/>
                <a:latin typeface="Century Gothic" panose="020B0502020202020204" pitchFamily="34" charset="0"/>
              </a:endParaRPr>
            </a:p>
          </p:txBody>
        </p:sp>
        <p:sp>
          <p:nvSpPr>
            <p:cNvPr id="202" name="Rectangle 94"/>
            <p:cNvSpPr>
              <a:spLocks noChangeArrowheads="1"/>
            </p:cNvSpPr>
            <p:nvPr/>
          </p:nvSpPr>
          <p:spPr bwMode="auto">
            <a:xfrm>
              <a:off x="4251" y="1820"/>
              <a:ext cx="76"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04" name="Rectangle 96"/>
            <p:cNvSpPr>
              <a:spLocks noChangeArrowheads="1"/>
            </p:cNvSpPr>
            <p:nvPr/>
          </p:nvSpPr>
          <p:spPr bwMode="auto">
            <a:xfrm>
              <a:off x="3952" y="1959"/>
              <a:ext cx="80"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0000"/>
                  </a:solidFill>
                  <a:effectLst/>
                  <a:latin typeface="Arial" panose="020B0604020202020204" pitchFamily="34" charset="0"/>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05" name="Rectangle 97"/>
            <p:cNvSpPr>
              <a:spLocks noChangeArrowheads="1"/>
            </p:cNvSpPr>
            <p:nvPr/>
          </p:nvSpPr>
          <p:spPr bwMode="auto">
            <a:xfrm>
              <a:off x="3603" y="1956"/>
              <a:ext cx="65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1400" b="1" i="0" u="none" strike="noStrike" cap="none" normalizeH="0" baseline="0" dirty="0" smtClean="0">
                  <a:ln>
                    <a:noFill/>
                  </a:ln>
                  <a:solidFill>
                    <a:schemeClr val="bg1"/>
                  </a:solidFill>
                  <a:effectLst/>
                  <a:latin typeface="Times New Roman" panose="02020603050405020304" pitchFamily="18" charset="0"/>
                </a:rPr>
                <a:t>   </a:t>
              </a:r>
              <a:r>
                <a:rPr kumimoji="0" lang="en-US" altLang="en-US" sz="1400" b="1" i="0" u="none" strike="noStrike" cap="none" normalizeH="0" baseline="0" dirty="0" smtClean="0">
                  <a:ln>
                    <a:noFill/>
                  </a:ln>
                  <a:solidFill>
                    <a:schemeClr val="bg1"/>
                  </a:solidFill>
                  <a:effectLst/>
                  <a:latin typeface="Century Gothic" panose="020B0502020202020204" pitchFamily="34" charset="0"/>
                </a:rPr>
                <a:t>Theater</a:t>
              </a:r>
              <a:endParaRPr kumimoji="0" lang="en-US" altLang="en-US" sz="1800" b="0" i="0" u="none" strike="noStrike" cap="none" normalizeH="0" baseline="0" dirty="0" smtClean="0">
                <a:ln>
                  <a:noFill/>
                </a:ln>
                <a:solidFill>
                  <a:schemeClr val="bg1"/>
                </a:solidFill>
                <a:effectLst/>
                <a:latin typeface="Century Gothic" panose="020B0502020202020204" pitchFamily="34" charset="0"/>
              </a:endParaRPr>
            </a:p>
          </p:txBody>
        </p:sp>
        <p:sp>
          <p:nvSpPr>
            <p:cNvPr id="206" name="Rectangle 98"/>
            <p:cNvSpPr>
              <a:spLocks noChangeArrowheads="1"/>
            </p:cNvSpPr>
            <p:nvPr/>
          </p:nvSpPr>
          <p:spPr bwMode="auto">
            <a:xfrm>
              <a:off x="4337" y="1956"/>
              <a:ext cx="76"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08" name="Rectangle 100"/>
            <p:cNvSpPr>
              <a:spLocks noChangeArrowheads="1"/>
            </p:cNvSpPr>
            <p:nvPr/>
          </p:nvSpPr>
          <p:spPr bwMode="auto">
            <a:xfrm>
              <a:off x="3952" y="2097"/>
              <a:ext cx="80"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0000"/>
                  </a:solidFill>
                  <a:effectLst/>
                  <a:latin typeface="Arial" panose="020B0604020202020204" pitchFamily="34" charset="0"/>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09" name="Rectangle 101"/>
            <p:cNvSpPr>
              <a:spLocks noChangeArrowheads="1"/>
            </p:cNvSpPr>
            <p:nvPr/>
          </p:nvSpPr>
          <p:spPr bwMode="auto">
            <a:xfrm>
              <a:off x="3603" y="2094"/>
              <a:ext cx="59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1400" b="1" i="0" u="none" strike="noStrike" cap="none" normalizeH="0" baseline="0" dirty="0" smtClean="0">
                  <a:ln>
                    <a:noFill/>
                  </a:ln>
                  <a:solidFill>
                    <a:schemeClr val="bg1"/>
                  </a:solidFill>
                  <a:effectLst/>
                  <a:latin typeface="Times New Roman" panose="02020603050405020304" pitchFamily="18" charset="0"/>
                </a:rPr>
                <a:t>   </a:t>
              </a:r>
              <a:r>
                <a:rPr kumimoji="0" lang="en-US" altLang="en-US" sz="1400" b="1" i="0" u="none" strike="noStrike" cap="none" normalizeH="0" baseline="0" dirty="0" smtClean="0">
                  <a:ln>
                    <a:noFill/>
                  </a:ln>
                  <a:solidFill>
                    <a:schemeClr val="bg1"/>
                  </a:solidFill>
                  <a:effectLst/>
                  <a:latin typeface="Century Gothic" panose="020B0502020202020204" pitchFamily="34" charset="0"/>
                </a:rPr>
                <a:t>Dance</a:t>
              </a:r>
              <a:endParaRPr kumimoji="0" lang="en-US" altLang="en-US" sz="1800" b="0" i="0" u="none" strike="noStrike" cap="none" normalizeH="0" baseline="0" dirty="0" smtClean="0">
                <a:ln>
                  <a:noFill/>
                </a:ln>
                <a:solidFill>
                  <a:schemeClr val="bg1"/>
                </a:solidFill>
                <a:effectLst/>
                <a:latin typeface="Century Gothic" panose="020B0502020202020204" pitchFamily="34" charset="0"/>
              </a:endParaRPr>
            </a:p>
          </p:txBody>
        </p:sp>
        <p:sp>
          <p:nvSpPr>
            <p:cNvPr id="210" name="Rectangle 102"/>
            <p:cNvSpPr>
              <a:spLocks noChangeArrowheads="1"/>
            </p:cNvSpPr>
            <p:nvPr/>
          </p:nvSpPr>
          <p:spPr bwMode="auto">
            <a:xfrm>
              <a:off x="4257" y="2094"/>
              <a:ext cx="76"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12" name="Rectangle 104"/>
            <p:cNvSpPr>
              <a:spLocks noChangeArrowheads="1"/>
            </p:cNvSpPr>
            <p:nvPr/>
          </p:nvSpPr>
          <p:spPr bwMode="auto">
            <a:xfrm>
              <a:off x="3952" y="2233"/>
              <a:ext cx="80"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0000"/>
                  </a:solidFill>
                  <a:effectLst/>
                  <a:latin typeface="Arial" panose="020B0604020202020204" pitchFamily="34" charset="0"/>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13" name="Rectangle 105"/>
            <p:cNvSpPr>
              <a:spLocks noChangeArrowheads="1"/>
            </p:cNvSpPr>
            <p:nvPr/>
          </p:nvSpPr>
          <p:spPr bwMode="auto">
            <a:xfrm>
              <a:off x="3603" y="2230"/>
              <a:ext cx="748"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1400" b="1" i="0" u="none" strike="noStrike" cap="none" normalizeH="0" baseline="0" dirty="0" smtClean="0">
                  <a:ln>
                    <a:noFill/>
                  </a:ln>
                  <a:solidFill>
                    <a:schemeClr val="bg1"/>
                  </a:solidFill>
                  <a:effectLst/>
                  <a:latin typeface="Times New Roman" panose="02020603050405020304" pitchFamily="18" charset="0"/>
                </a:rPr>
                <a:t>   </a:t>
              </a:r>
              <a:r>
                <a:rPr kumimoji="0" lang="en-US" altLang="en-US" sz="1400" b="1" i="0" u="none" strike="noStrike" cap="none" normalizeH="0" baseline="0" dirty="0" smtClean="0">
                  <a:ln>
                    <a:noFill/>
                  </a:ln>
                  <a:solidFill>
                    <a:schemeClr val="bg1"/>
                  </a:solidFill>
                  <a:effectLst/>
                  <a:latin typeface="Century Gothic" panose="020B0502020202020204" pitchFamily="34" charset="0"/>
                </a:rPr>
                <a:t>Literature</a:t>
              </a:r>
              <a:endParaRPr kumimoji="0" lang="en-US" altLang="en-US" sz="1800" b="0" i="0" u="none" strike="noStrike" cap="none" normalizeH="0" baseline="0" dirty="0" smtClean="0">
                <a:ln>
                  <a:noFill/>
                </a:ln>
                <a:solidFill>
                  <a:schemeClr val="bg1"/>
                </a:solidFill>
                <a:effectLst/>
                <a:latin typeface="Century Gothic" panose="020B0502020202020204" pitchFamily="34" charset="0"/>
              </a:endParaRPr>
            </a:p>
          </p:txBody>
        </p:sp>
        <p:sp>
          <p:nvSpPr>
            <p:cNvPr id="214" name="Rectangle 106"/>
            <p:cNvSpPr>
              <a:spLocks noChangeArrowheads="1"/>
            </p:cNvSpPr>
            <p:nvPr/>
          </p:nvSpPr>
          <p:spPr bwMode="auto">
            <a:xfrm>
              <a:off x="4455" y="2230"/>
              <a:ext cx="76"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16" name="Rectangle 108"/>
            <p:cNvSpPr>
              <a:spLocks noChangeArrowheads="1"/>
            </p:cNvSpPr>
            <p:nvPr/>
          </p:nvSpPr>
          <p:spPr bwMode="auto">
            <a:xfrm>
              <a:off x="3952" y="2370"/>
              <a:ext cx="80"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0000"/>
                  </a:solidFill>
                  <a:effectLst/>
                  <a:latin typeface="Arial" panose="020B0604020202020204" pitchFamily="34" charset="0"/>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17" name="Rectangle 109"/>
            <p:cNvSpPr>
              <a:spLocks noChangeArrowheads="1"/>
            </p:cNvSpPr>
            <p:nvPr/>
          </p:nvSpPr>
          <p:spPr bwMode="auto">
            <a:xfrm>
              <a:off x="3603" y="2367"/>
              <a:ext cx="95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1400" b="1" i="0" u="none" strike="noStrike" cap="none" normalizeH="0" baseline="0" dirty="0" smtClean="0">
                  <a:ln>
                    <a:noFill/>
                  </a:ln>
                  <a:solidFill>
                    <a:schemeClr val="bg1"/>
                  </a:solidFill>
                  <a:effectLst/>
                  <a:latin typeface="Times New Roman" panose="02020603050405020304" pitchFamily="18" charset="0"/>
                </a:rPr>
                <a:t>   </a:t>
              </a:r>
              <a:r>
                <a:rPr kumimoji="0" lang="en-US" altLang="en-US" sz="1400" b="1" i="0" u="none" strike="noStrike" cap="none" normalizeH="0" baseline="0" dirty="0" smtClean="0">
                  <a:ln>
                    <a:noFill/>
                  </a:ln>
                  <a:solidFill>
                    <a:schemeClr val="bg1"/>
                  </a:solidFill>
                  <a:effectLst/>
                  <a:latin typeface="Century Gothic" panose="020B0502020202020204" pitchFamily="34" charset="0"/>
                </a:rPr>
                <a:t>Motion</a:t>
              </a:r>
              <a:r>
                <a:rPr kumimoji="0" lang="en-US" altLang="en-US" sz="1400" b="1" i="0" u="none" strike="noStrike" cap="none" normalizeH="0" baseline="0" dirty="0" smtClean="0">
                  <a:ln>
                    <a:noFill/>
                  </a:ln>
                  <a:solidFill>
                    <a:srgbClr val="000000"/>
                  </a:solidFill>
                  <a:effectLst/>
                  <a:latin typeface="Times New Roman" panose="02020603050405020304" pitchFamily="18" charset="0"/>
                </a:rPr>
                <a:t> </a:t>
              </a:r>
              <a:r>
                <a:rPr kumimoji="0" lang="en-US" altLang="en-US" sz="1400" b="1" i="0" u="none" strike="noStrike" cap="none" normalizeH="0" baseline="0" dirty="0" smtClean="0">
                  <a:ln>
                    <a:noFill/>
                  </a:ln>
                  <a:solidFill>
                    <a:schemeClr val="bg1"/>
                  </a:solidFill>
                  <a:effectLst/>
                  <a:latin typeface="Times New Roman" panose="02020603050405020304" pitchFamily="18" charset="0"/>
                </a:rPr>
                <a:t>pictures</a:t>
              </a:r>
              <a:endParaRPr kumimoji="0" lang="en-US" altLang="en-US" sz="1800" b="0" i="0" u="none" strike="noStrike" cap="none" normalizeH="0" baseline="0" dirty="0" smtClean="0">
                <a:ln>
                  <a:noFill/>
                </a:ln>
                <a:solidFill>
                  <a:schemeClr val="bg1"/>
                </a:solidFill>
                <a:effectLst/>
              </a:endParaRPr>
            </a:p>
          </p:txBody>
        </p:sp>
        <p:sp>
          <p:nvSpPr>
            <p:cNvPr id="218" name="Rectangle 110"/>
            <p:cNvSpPr>
              <a:spLocks noChangeArrowheads="1"/>
            </p:cNvSpPr>
            <p:nvPr/>
          </p:nvSpPr>
          <p:spPr bwMode="auto">
            <a:xfrm>
              <a:off x="4720" y="2367"/>
              <a:ext cx="76"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20" name="Rectangle 112"/>
            <p:cNvSpPr>
              <a:spLocks noChangeArrowheads="1"/>
            </p:cNvSpPr>
            <p:nvPr/>
          </p:nvSpPr>
          <p:spPr bwMode="auto">
            <a:xfrm>
              <a:off x="3952" y="2507"/>
              <a:ext cx="80"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0000"/>
                  </a:solidFill>
                  <a:effectLst/>
                  <a:latin typeface="Arial" panose="020B0604020202020204" pitchFamily="34" charset="0"/>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21" name="Rectangle 113"/>
            <p:cNvSpPr>
              <a:spLocks noChangeArrowheads="1"/>
            </p:cNvSpPr>
            <p:nvPr/>
          </p:nvSpPr>
          <p:spPr bwMode="auto">
            <a:xfrm>
              <a:off x="3372" y="2504"/>
              <a:ext cx="1051"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742950" lvl="1" indent="-285750" defTabSz="914400">
                <a:buFont typeface="Wingdings" panose="05000000000000000000" pitchFamily="2" charset="2"/>
                <a:buChar char="Ø"/>
              </a:pPr>
              <a:r>
                <a:rPr kumimoji="0" lang="en-US" altLang="en-US" sz="1400" b="1" i="0" u="none" strike="noStrike" cap="none" normalizeH="0" baseline="0" dirty="0" smtClean="0">
                  <a:ln>
                    <a:noFill/>
                  </a:ln>
                  <a:solidFill>
                    <a:schemeClr val="bg1"/>
                  </a:solidFill>
                  <a:effectLst/>
                  <a:latin typeface="Times New Roman" panose="02020603050405020304" pitchFamily="18" charset="0"/>
                </a:rPr>
                <a:t>   </a:t>
              </a:r>
              <a:r>
                <a:rPr kumimoji="0" lang="en-US" altLang="en-US" sz="1400" b="1" i="0" u="none" strike="noStrike" cap="none" normalizeH="0" baseline="0" dirty="0" smtClean="0">
                  <a:ln>
                    <a:noFill/>
                  </a:ln>
                  <a:solidFill>
                    <a:schemeClr val="bg1"/>
                  </a:solidFill>
                  <a:effectLst/>
                  <a:latin typeface="Century Gothic" panose="020B0502020202020204" pitchFamily="34" charset="0"/>
                </a:rPr>
                <a:t>Story</a:t>
              </a:r>
              <a:r>
                <a:rPr kumimoji="0" lang="en-US" altLang="en-US" sz="1400" b="1" i="0" u="none" strike="noStrike" cap="none" normalizeH="0" baseline="0" dirty="0" smtClean="0">
                  <a:ln>
                    <a:noFill/>
                  </a:ln>
                  <a:solidFill>
                    <a:schemeClr val="bg1"/>
                  </a:solidFill>
                  <a:effectLst/>
                  <a:latin typeface="Times New Roman" panose="02020603050405020304" pitchFamily="18" charset="0"/>
                </a:rPr>
                <a:t> telling</a:t>
              </a:r>
              <a:endParaRPr kumimoji="0" lang="en-US" altLang="en-US" b="0" i="0" u="none" strike="noStrike" cap="none" normalizeH="0" baseline="0" dirty="0" smtClean="0">
                <a:ln>
                  <a:noFill/>
                </a:ln>
                <a:solidFill>
                  <a:schemeClr val="bg1"/>
                </a:solidFill>
                <a:effectLst/>
              </a:endParaRPr>
            </a:p>
          </p:txBody>
        </p:sp>
        <p:sp>
          <p:nvSpPr>
            <p:cNvPr id="222" name="Rectangle 114"/>
            <p:cNvSpPr>
              <a:spLocks noChangeArrowheads="1"/>
            </p:cNvSpPr>
            <p:nvPr/>
          </p:nvSpPr>
          <p:spPr bwMode="auto">
            <a:xfrm>
              <a:off x="4546" y="2504"/>
              <a:ext cx="76"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23" name="Rectangle 115"/>
            <p:cNvSpPr>
              <a:spLocks noChangeArrowheads="1"/>
            </p:cNvSpPr>
            <p:nvPr/>
          </p:nvSpPr>
          <p:spPr bwMode="auto">
            <a:xfrm>
              <a:off x="3660" y="2633"/>
              <a:ext cx="6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grpSp>
      <p:sp>
        <p:nvSpPr>
          <p:cNvPr id="231" name="Text Box 1"/>
          <p:cNvSpPr txBox="1">
            <a:spLocks noChangeArrowheads="1"/>
          </p:cNvSpPr>
          <p:nvPr/>
        </p:nvSpPr>
        <p:spPr bwMode="auto">
          <a:xfrm>
            <a:off x="720941" y="4663756"/>
            <a:ext cx="5627280" cy="1258872"/>
          </a:xfrm>
          <a:prstGeom prst="rect">
            <a:avLst/>
          </a:prstGeom>
          <a:solidFill>
            <a:schemeClr val="accent1"/>
          </a:solidFill>
          <a:ln w="9525">
            <a:solidFill>
              <a:schemeClr val="tx1"/>
            </a:solidFill>
            <a:miter lim="800000"/>
            <a:headEnd/>
            <a:tailEnd/>
          </a:ln>
        </p:spPr>
        <p:txBody>
          <a:bodyPr vert="horz" wrap="square" lIns="91407" tIns="45704" rIns="91407" bIns="45704" numCol="1" anchor="t" anchorCtr="0" compatLnSpc="1">
            <a:prstTxWarp prst="textNoShape">
              <a:avLst/>
            </a:prstTxWarp>
          </a:bodyPr>
          <a:lstStyle/>
          <a:p>
            <a:pPr algn="ctr" fontAlgn="base">
              <a:spcBef>
                <a:spcPct val="0"/>
              </a:spcBef>
              <a:spcAft>
                <a:spcPct val="0"/>
              </a:spcAft>
            </a:pPr>
            <a:r>
              <a:rPr lang="en-US" altLang="en-US" sz="2800" b="1" dirty="0" smtClean="0">
                <a:solidFill>
                  <a:schemeClr val="bg1"/>
                </a:solidFill>
                <a:latin typeface="Century Gothic" panose="020B0502020202020204" pitchFamily="34" charset="0"/>
                <a:ea typeface="Times New Roman" pitchFamily="18" charset="0"/>
                <a:cs typeface="Arial" pitchFamily="34" charset="0"/>
              </a:rPr>
              <a:t>Municipal or County</a:t>
            </a:r>
          </a:p>
          <a:p>
            <a:pPr algn="ctr" fontAlgn="base">
              <a:spcBef>
                <a:spcPct val="0"/>
              </a:spcBef>
              <a:spcAft>
                <a:spcPct val="0"/>
              </a:spcAft>
            </a:pPr>
            <a:r>
              <a:rPr lang="en-US" altLang="en-US" sz="2800" b="1" dirty="0" smtClean="0">
                <a:solidFill>
                  <a:schemeClr val="bg1"/>
                </a:solidFill>
                <a:latin typeface="Century Gothic" panose="020B0502020202020204" pitchFamily="34" charset="0"/>
                <a:ea typeface="Times New Roman" pitchFamily="18" charset="0"/>
                <a:cs typeface="Arial" pitchFamily="34" charset="0"/>
              </a:rPr>
              <a:t>Cultural Council</a:t>
            </a:r>
          </a:p>
          <a:p>
            <a:pPr eaLnBrk="0" fontAlgn="base" hangingPunct="0">
              <a:spcBef>
                <a:spcPct val="0"/>
              </a:spcBef>
              <a:spcAft>
                <a:spcPct val="0"/>
              </a:spcAft>
            </a:pPr>
            <a:endParaRPr lang="en-US" altLang="en-US" dirty="0">
              <a:latin typeface="Arial" pitchFamily="34" charset="0"/>
              <a:cs typeface="Arial" pitchFamily="34" charset="0"/>
            </a:endParaRPr>
          </a:p>
        </p:txBody>
      </p:sp>
      <p:sp>
        <p:nvSpPr>
          <p:cNvPr id="232" name="Text Box 2"/>
          <p:cNvSpPr txBox="1">
            <a:spLocks noChangeArrowheads="1"/>
          </p:cNvSpPr>
          <p:nvPr/>
        </p:nvSpPr>
        <p:spPr bwMode="auto">
          <a:xfrm>
            <a:off x="6904139" y="4399703"/>
            <a:ext cx="3539317" cy="2068209"/>
          </a:xfrm>
          <a:prstGeom prst="rect">
            <a:avLst/>
          </a:prstGeom>
          <a:solidFill>
            <a:schemeClr val="accent1"/>
          </a:solidFill>
          <a:ln w="9525">
            <a:solidFill>
              <a:schemeClr val="tx1"/>
            </a:solidFill>
            <a:miter lim="800000"/>
            <a:headEnd/>
            <a:tailEnd/>
          </a:ln>
        </p:spPr>
        <p:txBody>
          <a:bodyPr vert="horz" wrap="square" lIns="91407" tIns="45704" rIns="91407" bIns="45704" numCol="1" anchor="t" anchorCtr="0" compatLnSpc="1">
            <a:prstTxWarp prst="textNoShape">
              <a:avLst/>
            </a:prstTxWarp>
          </a:bodyPr>
          <a:lstStyle>
            <a:lvl1pPr fontAlgn="base">
              <a:spcBef>
                <a:spcPct val="0"/>
              </a:spcBef>
              <a:spcAft>
                <a:spcPct val="0"/>
              </a:spcAft>
              <a:tabLst>
                <a:tab pos="549275" algn="l"/>
              </a:tabLst>
              <a:defRPr>
                <a:solidFill>
                  <a:schemeClr val="tx1"/>
                </a:solidFill>
                <a:latin typeface="Arial" pitchFamily="34" charset="0"/>
                <a:cs typeface="Arial" pitchFamily="34" charset="0"/>
              </a:defRPr>
            </a:lvl1pPr>
            <a:lvl2pPr fontAlgn="base">
              <a:spcBef>
                <a:spcPct val="0"/>
              </a:spcBef>
              <a:spcAft>
                <a:spcPct val="0"/>
              </a:spcAft>
              <a:tabLst>
                <a:tab pos="549275" algn="l"/>
              </a:tabLst>
              <a:defRPr>
                <a:solidFill>
                  <a:schemeClr val="tx1"/>
                </a:solidFill>
                <a:latin typeface="Arial" pitchFamily="34" charset="0"/>
                <a:cs typeface="Arial" pitchFamily="34" charset="0"/>
              </a:defRPr>
            </a:lvl2pPr>
            <a:lvl3pPr fontAlgn="base">
              <a:spcBef>
                <a:spcPct val="0"/>
              </a:spcBef>
              <a:spcAft>
                <a:spcPct val="0"/>
              </a:spcAft>
              <a:tabLst>
                <a:tab pos="549275" algn="l"/>
              </a:tabLst>
              <a:defRPr>
                <a:solidFill>
                  <a:schemeClr val="tx1"/>
                </a:solidFill>
                <a:latin typeface="Arial" pitchFamily="34" charset="0"/>
                <a:cs typeface="Arial" pitchFamily="34" charset="0"/>
              </a:defRPr>
            </a:lvl3pPr>
            <a:lvl4pPr fontAlgn="base">
              <a:spcBef>
                <a:spcPct val="0"/>
              </a:spcBef>
              <a:spcAft>
                <a:spcPct val="0"/>
              </a:spcAft>
              <a:tabLst>
                <a:tab pos="549275" algn="l"/>
              </a:tabLst>
              <a:defRPr>
                <a:solidFill>
                  <a:schemeClr val="tx1"/>
                </a:solidFill>
                <a:latin typeface="Arial" pitchFamily="34" charset="0"/>
                <a:cs typeface="Arial" pitchFamily="34" charset="0"/>
              </a:defRPr>
            </a:lvl4pPr>
            <a:lvl5pPr fontAlgn="base">
              <a:spcBef>
                <a:spcPct val="0"/>
              </a:spcBef>
              <a:spcAft>
                <a:spcPct val="0"/>
              </a:spcAft>
              <a:tabLst>
                <a:tab pos="549275" algn="l"/>
              </a:tabLst>
              <a:defRPr>
                <a:solidFill>
                  <a:schemeClr val="tx1"/>
                </a:solidFill>
                <a:latin typeface="Arial" pitchFamily="34" charset="0"/>
                <a:cs typeface="Arial" pitchFamily="34" charset="0"/>
              </a:defRPr>
            </a:lvl5pPr>
            <a:lvl6pPr fontAlgn="base">
              <a:spcBef>
                <a:spcPct val="0"/>
              </a:spcBef>
              <a:spcAft>
                <a:spcPct val="0"/>
              </a:spcAft>
              <a:tabLst>
                <a:tab pos="549275" algn="l"/>
              </a:tabLst>
              <a:defRPr>
                <a:solidFill>
                  <a:schemeClr val="tx1"/>
                </a:solidFill>
                <a:latin typeface="Arial" pitchFamily="34" charset="0"/>
                <a:cs typeface="Arial" pitchFamily="34" charset="0"/>
              </a:defRPr>
            </a:lvl6pPr>
            <a:lvl7pPr fontAlgn="base">
              <a:spcBef>
                <a:spcPct val="0"/>
              </a:spcBef>
              <a:spcAft>
                <a:spcPct val="0"/>
              </a:spcAft>
              <a:tabLst>
                <a:tab pos="549275" algn="l"/>
              </a:tabLst>
              <a:defRPr>
                <a:solidFill>
                  <a:schemeClr val="tx1"/>
                </a:solidFill>
                <a:latin typeface="Arial" pitchFamily="34" charset="0"/>
                <a:cs typeface="Arial" pitchFamily="34" charset="0"/>
              </a:defRPr>
            </a:lvl7pPr>
            <a:lvl8pPr fontAlgn="base">
              <a:spcBef>
                <a:spcPct val="0"/>
              </a:spcBef>
              <a:spcAft>
                <a:spcPct val="0"/>
              </a:spcAft>
              <a:tabLst>
                <a:tab pos="549275" algn="l"/>
              </a:tabLst>
              <a:defRPr>
                <a:solidFill>
                  <a:schemeClr val="tx1"/>
                </a:solidFill>
                <a:latin typeface="Arial" pitchFamily="34" charset="0"/>
                <a:cs typeface="Arial" pitchFamily="34" charset="0"/>
              </a:defRPr>
            </a:lvl8pPr>
            <a:lvl9pPr fontAlgn="base">
              <a:spcBef>
                <a:spcPct val="0"/>
              </a:spcBef>
              <a:spcAft>
                <a:spcPct val="0"/>
              </a:spcAft>
              <a:tabLst>
                <a:tab pos="549275" algn="l"/>
              </a:tabLst>
              <a:defRPr>
                <a:solidFill>
                  <a:schemeClr val="tx1"/>
                </a:solidFill>
                <a:latin typeface="Arial" pitchFamily="34" charset="0"/>
                <a:cs typeface="Arial" pitchFamily="34" charset="0"/>
              </a:defRPr>
            </a:lvl9pPr>
          </a:lstStyle>
          <a:p>
            <a:pPr>
              <a:tabLst>
                <a:tab pos="549079" algn="l"/>
              </a:tabLst>
            </a:pPr>
            <a:r>
              <a:rPr lang="en-US" altLang="en-US" sz="1400" b="1" dirty="0" smtClean="0">
                <a:solidFill>
                  <a:schemeClr val="bg1"/>
                </a:solidFill>
                <a:latin typeface="Century Gothic" panose="020B0502020202020204" pitchFamily="34" charset="0"/>
                <a:ea typeface="Times New Roman" panose="02020603050405020304" pitchFamily="18" charset="0"/>
                <a:cs typeface="Times New Roman" panose="02020603050405020304" pitchFamily="18" charset="0"/>
              </a:rPr>
              <a:t>   Primary purpose is the advancement </a:t>
            </a:r>
          </a:p>
          <a:p>
            <a:pPr>
              <a:tabLst>
                <a:tab pos="549079" algn="l"/>
              </a:tabLst>
            </a:pPr>
            <a:r>
              <a:rPr lang="en-US" altLang="en-US" sz="1400" b="1" dirty="0">
                <a:solidFill>
                  <a:schemeClr val="bg1"/>
                </a:solidFill>
                <a:latin typeface="Century Gothic" panose="020B0502020202020204" pitchFamily="34" charset="0"/>
                <a:ea typeface="Times New Roman" panose="02020603050405020304" pitchFamily="18" charset="0"/>
                <a:cs typeface="Times New Roman" panose="02020603050405020304" pitchFamily="18" charset="0"/>
              </a:rPr>
              <a:t> </a:t>
            </a:r>
            <a:r>
              <a:rPr lang="en-US" altLang="en-US" sz="1400" b="1" dirty="0" smtClean="0">
                <a:solidFill>
                  <a:schemeClr val="bg1"/>
                </a:solidFill>
                <a:latin typeface="Century Gothic" panose="020B0502020202020204" pitchFamily="34" charset="0"/>
                <a:ea typeface="Times New Roman" panose="02020603050405020304" pitchFamily="18" charset="0"/>
                <a:cs typeface="Times New Roman" panose="02020603050405020304" pitchFamily="18" charset="0"/>
              </a:rPr>
              <a:t>  and </a:t>
            </a:r>
            <a:r>
              <a:rPr lang="en-US" altLang="en-US" sz="1400" b="1" dirty="0">
                <a:solidFill>
                  <a:schemeClr val="bg1"/>
                </a:solidFill>
                <a:latin typeface="Century Gothic" panose="020B0502020202020204" pitchFamily="34" charset="0"/>
                <a:ea typeface="Times New Roman" panose="02020603050405020304" pitchFamily="18" charset="0"/>
                <a:cs typeface="Times New Roman" panose="02020603050405020304" pitchFamily="18" charset="0"/>
              </a:rPr>
              <a:t>preservation </a:t>
            </a:r>
            <a:r>
              <a:rPr lang="en-US" altLang="en-US" sz="1400" b="1" dirty="0" smtClean="0">
                <a:solidFill>
                  <a:schemeClr val="bg1"/>
                </a:solidFill>
                <a:latin typeface="Century Gothic" panose="020B0502020202020204" pitchFamily="34" charset="0"/>
                <a:ea typeface="Times New Roman" panose="02020603050405020304" pitchFamily="18" charset="0"/>
                <a:cs typeface="Times New Roman" panose="02020603050405020304" pitchFamily="18" charset="0"/>
              </a:rPr>
              <a:t>of -</a:t>
            </a:r>
            <a:endParaRPr lang="en-US" altLang="en-US" sz="900" dirty="0">
              <a:solidFill>
                <a:schemeClr val="bg1"/>
              </a:solidFill>
              <a:latin typeface="Century Gothic" panose="020B0502020202020204" pitchFamily="34" charset="0"/>
              <a:cs typeface="Times New Roman" panose="02020603050405020304" pitchFamily="18" charset="0"/>
            </a:endParaRPr>
          </a:p>
          <a:p>
            <a:pPr marL="1200150" lvl="2" indent="-285750" eaLnBrk="0" hangingPunct="0">
              <a:buFont typeface="Wingdings" panose="05000000000000000000" pitchFamily="2" charset="2"/>
              <a:buChar char="Ø"/>
              <a:tabLst>
                <a:tab pos="549079" algn="l"/>
              </a:tabLst>
            </a:pPr>
            <a:r>
              <a:rPr lang="en-US" altLang="en-US" sz="1400" b="1" dirty="0" smtClean="0">
                <a:solidFill>
                  <a:schemeClr val="bg1"/>
                </a:solidFill>
                <a:latin typeface="Century Gothic" panose="020B0502020202020204" pitchFamily="34" charset="0"/>
                <a:ea typeface="Times New Roman" panose="02020603050405020304" pitchFamily="18" charset="0"/>
                <a:cs typeface="Times New Roman" panose="02020603050405020304" pitchFamily="18" charset="0"/>
              </a:rPr>
              <a:t>   History</a:t>
            </a:r>
            <a:endParaRPr lang="en-US" altLang="en-US" sz="900" dirty="0">
              <a:solidFill>
                <a:schemeClr val="bg1"/>
              </a:solidFill>
              <a:latin typeface="Century Gothic" panose="020B0502020202020204" pitchFamily="34" charset="0"/>
              <a:cs typeface="Times New Roman" panose="02020603050405020304" pitchFamily="18" charset="0"/>
            </a:endParaRPr>
          </a:p>
          <a:p>
            <a:pPr marL="1200150" lvl="2" indent="-285750" eaLnBrk="0" hangingPunct="0">
              <a:buFont typeface="Wingdings" panose="05000000000000000000" pitchFamily="2" charset="2"/>
              <a:buChar char="Ø"/>
              <a:tabLst>
                <a:tab pos="549079" algn="l"/>
              </a:tabLst>
            </a:pPr>
            <a:r>
              <a:rPr lang="en-US" altLang="en-US" sz="1400" b="1" dirty="0" smtClean="0">
                <a:solidFill>
                  <a:schemeClr val="bg1"/>
                </a:solidFill>
                <a:latin typeface="Century Gothic" panose="020B0502020202020204" pitchFamily="34" charset="0"/>
                <a:ea typeface="Times New Roman" pitchFamily="18" charset="0"/>
                <a:cs typeface="Times New Roman" panose="02020603050405020304" pitchFamily="18" charset="0"/>
              </a:rPr>
              <a:t>   Natural </a:t>
            </a:r>
            <a:r>
              <a:rPr lang="en-US" altLang="en-US" sz="1400" b="1" dirty="0">
                <a:solidFill>
                  <a:schemeClr val="bg1"/>
                </a:solidFill>
                <a:latin typeface="Century Gothic" panose="020B0502020202020204" pitchFamily="34" charset="0"/>
                <a:ea typeface="Times New Roman" pitchFamily="18" charset="0"/>
                <a:cs typeface="Times New Roman" panose="02020603050405020304" pitchFamily="18" charset="0"/>
              </a:rPr>
              <a:t>history</a:t>
            </a:r>
            <a:endParaRPr lang="en-US" altLang="en-US" sz="900" dirty="0">
              <a:solidFill>
                <a:schemeClr val="bg1"/>
              </a:solidFill>
              <a:latin typeface="Century Gothic" panose="020B0502020202020204" pitchFamily="34" charset="0"/>
              <a:cs typeface="Times New Roman" panose="02020603050405020304" pitchFamily="18" charset="0"/>
            </a:endParaRPr>
          </a:p>
          <a:p>
            <a:pPr marL="1200150" lvl="2" indent="-285750" eaLnBrk="0" hangingPunct="0">
              <a:buFont typeface="Wingdings" panose="05000000000000000000" pitchFamily="2" charset="2"/>
              <a:buChar char="Ø"/>
              <a:tabLst>
                <a:tab pos="549079" algn="l"/>
              </a:tabLst>
            </a:pPr>
            <a:r>
              <a:rPr lang="en-US" altLang="en-US" sz="1400" b="1" dirty="0" smtClean="0">
                <a:solidFill>
                  <a:schemeClr val="bg1"/>
                </a:solidFill>
                <a:latin typeface="Century Gothic" panose="020B0502020202020204" pitchFamily="34" charset="0"/>
                <a:ea typeface="Times New Roman" pitchFamily="18" charset="0"/>
                <a:cs typeface="Times New Roman" panose="02020603050405020304" pitchFamily="18" charset="0"/>
              </a:rPr>
              <a:t>   Art</a:t>
            </a:r>
            <a:endParaRPr lang="en-US" altLang="en-US" sz="900" dirty="0">
              <a:solidFill>
                <a:schemeClr val="bg1"/>
              </a:solidFill>
              <a:latin typeface="Century Gothic" panose="020B0502020202020204" pitchFamily="34" charset="0"/>
              <a:cs typeface="Times New Roman" panose="02020603050405020304" pitchFamily="18" charset="0"/>
            </a:endParaRPr>
          </a:p>
          <a:p>
            <a:pPr marL="1200150" lvl="2" indent="-285750" eaLnBrk="0" hangingPunct="0">
              <a:buFont typeface="Wingdings" panose="05000000000000000000" pitchFamily="2" charset="2"/>
              <a:buChar char="Ø"/>
              <a:tabLst>
                <a:tab pos="549079" algn="l"/>
              </a:tabLst>
            </a:pPr>
            <a:r>
              <a:rPr lang="en-US" altLang="en-US" sz="1400" b="1" dirty="0" smtClean="0">
                <a:solidFill>
                  <a:schemeClr val="bg1"/>
                </a:solidFill>
                <a:latin typeface="Century Gothic" panose="020B0502020202020204" pitchFamily="34" charset="0"/>
                <a:ea typeface="Times New Roman" pitchFamily="18" charset="0"/>
                <a:cs typeface="Times New Roman" panose="02020603050405020304" pitchFamily="18" charset="0"/>
              </a:rPr>
              <a:t>   Music</a:t>
            </a:r>
            <a:endParaRPr lang="en-US" altLang="en-US" sz="900" dirty="0">
              <a:solidFill>
                <a:schemeClr val="bg1"/>
              </a:solidFill>
              <a:latin typeface="Century Gothic" panose="020B0502020202020204" pitchFamily="34" charset="0"/>
              <a:cs typeface="Times New Roman" panose="02020603050405020304" pitchFamily="18" charset="0"/>
            </a:endParaRPr>
          </a:p>
          <a:p>
            <a:pPr marL="1200150" lvl="2" indent="-285750" eaLnBrk="0" hangingPunct="0">
              <a:buFont typeface="Wingdings" panose="05000000000000000000" pitchFamily="2" charset="2"/>
              <a:buChar char="Ø"/>
              <a:tabLst>
                <a:tab pos="549079" algn="l"/>
              </a:tabLst>
            </a:pPr>
            <a:r>
              <a:rPr lang="en-US" altLang="en-US" sz="1400" b="1" dirty="0" smtClean="0">
                <a:solidFill>
                  <a:schemeClr val="bg1"/>
                </a:solidFill>
                <a:latin typeface="Century Gothic" panose="020B0502020202020204" pitchFamily="34" charset="0"/>
                <a:ea typeface="Times New Roman" pitchFamily="18" charset="0"/>
                <a:cs typeface="Times New Roman" panose="02020603050405020304" pitchFamily="18" charset="0"/>
              </a:rPr>
              <a:t>   Theater</a:t>
            </a:r>
            <a:endParaRPr lang="en-US" altLang="en-US" sz="900" dirty="0">
              <a:solidFill>
                <a:schemeClr val="bg1"/>
              </a:solidFill>
              <a:latin typeface="Century Gothic" panose="020B0502020202020204" pitchFamily="34" charset="0"/>
              <a:cs typeface="Times New Roman" panose="02020603050405020304" pitchFamily="18" charset="0"/>
            </a:endParaRPr>
          </a:p>
          <a:p>
            <a:pPr marL="1200150" lvl="2" indent="-285750" eaLnBrk="0" hangingPunct="0">
              <a:buFont typeface="Wingdings" panose="05000000000000000000" pitchFamily="2" charset="2"/>
              <a:buChar char="Ø"/>
              <a:tabLst>
                <a:tab pos="549079" algn="l"/>
              </a:tabLst>
            </a:pPr>
            <a:r>
              <a:rPr lang="en-US" altLang="en-US" sz="1400" b="1" dirty="0" smtClean="0">
                <a:solidFill>
                  <a:schemeClr val="bg1"/>
                </a:solidFill>
                <a:latin typeface="Century Gothic" panose="020B0502020202020204" pitchFamily="34" charset="0"/>
                <a:ea typeface="Times New Roman" pitchFamily="18" charset="0"/>
                <a:cs typeface="Times New Roman" panose="02020603050405020304" pitchFamily="18" charset="0"/>
              </a:rPr>
              <a:t>   Dance</a:t>
            </a:r>
            <a:endParaRPr lang="en-US" altLang="en-US" dirty="0">
              <a:solidFill>
                <a:schemeClr val="bg1"/>
              </a:solidFill>
              <a:latin typeface="Century Gothic" panose="020B0502020202020204" pitchFamily="34" charset="0"/>
              <a:cs typeface="Times New Roman" panose="02020603050405020304" pitchFamily="18" charset="0"/>
            </a:endParaRPr>
          </a:p>
        </p:txBody>
      </p:sp>
      <p:sp>
        <p:nvSpPr>
          <p:cNvPr id="233" name="Rounded Rectangle 232"/>
          <p:cNvSpPr/>
          <p:nvPr/>
        </p:nvSpPr>
        <p:spPr>
          <a:xfrm>
            <a:off x="756159" y="3410541"/>
            <a:ext cx="5561553" cy="864105"/>
          </a:xfrm>
          <a:prstGeom prst="round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smtClean="0">
                <a:solidFill>
                  <a:schemeClr val="tx1"/>
                </a:solidFill>
                <a:latin typeface="Century Gothic" panose="020B0502020202020204" pitchFamily="34" charset="0"/>
              </a:rPr>
              <a:t>An administrative unit is division of a non-profit organization or institution that-</a:t>
            </a:r>
          </a:p>
          <a:p>
            <a:r>
              <a:rPr lang="en-US" sz="1100" dirty="0" smtClean="0">
                <a:solidFill>
                  <a:schemeClr val="tx1"/>
                </a:solidFill>
                <a:latin typeface="Century Gothic" panose="020B0502020202020204" pitchFamily="34" charset="0"/>
              </a:rPr>
              <a:t>          a. would, if it were a separate entity be a cultural organization.</a:t>
            </a:r>
          </a:p>
          <a:p>
            <a:r>
              <a:rPr lang="en-US" sz="1100" dirty="0">
                <a:solidFill>
                  <a:schemeClr val="tx1"/>
                </a:solidFill>
                <a:latin typeface="Century Gothic" panose="020B0502020202020204" pitchFamily="34" charset="0"/>
              </a:rPr>
              <a:t>	</a:t>
            </a:r>
            <a:r>
              <a:rPr lang="en-US" sz="1100" dirty="0" smtClean="0">
                <a:solidFill>
                  <a:schemeClr val="tx1"/>
                </a:solidFill>
                <a:latin typeface="Century Gothic" panose="020B0502020202020204" pitchFamily="34" charset="0"/>
              </a:rPr>
              <a:t>				    and</a:t>
            </a:r>
          </a:p>
          <a:p>
            <a:r>
              <a:rPr lang="en-US" sz="1100" dirty="0" smtClean="0">
                <a:solidFill>
                  <a:schemeClr val="tx1"/>
                </a:solidFill>
                <a:latin typeface="Century Gothic" panose="020B0502020202020204" pitchFamily="34" charset="0"/>
              </a:rPr>
              <a:t>          b. consistently maintain books and records separate from those of its  </a:t>
            </a:r>
          </a:p>
          <a:p>
            <a:r>
              <a:rPr lang="en-US" sz="1100" dirty="0">
                <a:solidFill>
                  <a:schemeClr val="tx1"/>
                </a:solidFill>
                <a:latin typeface="Century Gothic" panose="020B0502020202020204" pitchFamily="34" charset="0"/>
              </a:rPr>
              <a:t> </a:t>
            </a:r>
            <a:r>
              <a:rPr lang="en-US" sz="1100" dirty="0" smtClean="0">
                <a:solidFill>
                  <a:schemeClr val="tx1"/>
                </a:solidFill>
                <a:latin typeface="Century Gothic" panose="020B0502020202020204" pitchFamily="34" charset="0"/>
              </a:rPr>
              <a:t>         parent organization (UCA-5912-702(1)</a:t>
            </a:r>
            <a:endParaRPr lang="en-US" sz="1100" dirty="0">
              <a:solidFill>
                <a:schemeClr val="tx1"/>
              </a:solidFill>
              <a:latin typeface="Century Gothic" panose="020B0502020202020204" pitchFamily="34" charset="0"/>
            </a:endParaRPr>
          </a:p>
        </p:txBody>
      </p:sp>
      <p:sp>
        <p:nvSpPr>
          <p:cNvPr id="234" name="Right Arrow 233"/>
          <p:cNvSpPr/>
          <p:nvPr/>
        </p:nvSpPr>
        <p:spPr>
          <a:xfrm>
            <a:off x="6395014" y="2608821"/>
            <a:ext cx="396802"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5" name="Right Arrow 234"/>
          <p:cNvSpPr/>
          <p:nvPr/>
        </p:nvSpPr>
        <p:spPr>
          <a:xfrm>
            <a:off x="6395014" y="5039695"/>
            <a:ext cx="420115"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Arrow Connector 6"/>
          <p:cNvCxnSpPr/>
          <p:nvPr/>
        </p:nvCxnSpPr>
        <p:spPr>
          <a:xfrm>
            <a:off x="3176634" y="2418102"/>
            <a:ext cx="1160474" cy="4089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3197713" y="2402522"/>
            <a:ext cx="1319155" cy="1956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3182385" y="1972071"/>
            <a:ext cx="1162241" cy="43837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46871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2988" y="-385764"/>
            <a:ext cx="9975532" cy="2081213"/>
          </a:xfrm>
        </p:spPr>
        <p:txBody>
          <a:bodyPr/>
          <a:lstStyle/>
          <a:p>
            <a:pPr algn="ctr"/>
            <a:r>
              <a:rPr lang="en-US" sz="5400" dirty="0" smtClean="0"/>
              <a:t>Criteria for Funding</a:t>
            </a:r>
            <a:endParaRPr lang="en-US" sz="5400" dirty="0"/>
          </a:p>
        </p:txBody>
      </p:sp>
      <p:sp>
        <p:nvSpPr>
          <p:cNvPr id="3" name="Rectangle 2"/>
          <p:cNvSpPr/>
          <p:nvPr/>
        </p:nvSpPr>
        <p:spPr>
          <a:xfrm>
            <a:off x="242888" y="957263"/>
            <a:ext cx="11558587" cy="5493812"/>
          </a:xfrm>
          <a:prstGeom prst="rect">
            <a:avLst/>
          </a:prstGeom>
          <a:ln>
            <a:solidFill>
              <a:schemeClr val="accent1"/>
            </a:solidFill>
          </a:ln>
        </p:spPr>
        <p:txBody>
          <a:bodyPr wrap="square">
            <a:spAutoFit/>
          </a:bodyPr>
          <a:lstStyle/>
          <a:p>
            <a:pPr marL="285750" indent="-285750">
              <a:lnSpc>
                <a:spcPct val="150000"/>
              </a:lnSpc>
              <a:buFont typeface="Wingdings" panose="05000000000000000000" pitchFamily="2" charset="2"/>
              <a:buChar char="Ø"/>
            </a:pPr>
            <a:r>
              <a:rPr lang="en-US" dirty="0" smtClean="0">
                <a:solidFill>
                  <a:schemeClr val="accent1">
                    <a:lumMod val="75000"/>
                  </a:schemeClr>
                </a:solidFill>
              </a:rPr>
              <a:t>The burden is on the applicant to demonstrate that it meets all eligibility requirements. </a:t>
            </a:r>
          </a:p>
          <a:p>
            <a:pPr marL="285750" indent="-285750">
              <a:lnSpc>
                <a:spcPct val="150000"/>
              </a:lnSpc>
              <a:buFont typeface="Wingdings" panose="05000000000000000000" pitchFamily="2" charset="2"/>
              <a:buChar char="Ø"/>
            </a:pPr>
            <a:r>
              <a:rPr lang="en-US" dirty="0" smtClean="0">
                <a:solidFill>
                  <a:schemeClr val="accent1">
                    <a:lumMod val="75000"/>
                  </a:schemeClr>
                </a:solidFill>
              </a:rPr>
              <a:t>All funded facilities must be physically located in Weber County. (When possible, it is also recommended that funds be spent with vendors in Weber County).</a:t>
            </a:r>
          </a:p>
          <a:p>
            <a:pPr marL="285750" indent="-285750">
              <a:lnSpc>
                <a:spcPct val="150000"/>
              </a:lnSpc>
              <a:buFont typeface="Wingdings" panose="05000000000000000000" pitchFamily="2" charset="2"/>
              <a:buChar char="Ø"/>
            </a:pPr>
            <a:r>
              <a:rPr lang="en-US" dirty="0" smtClean="0">
                <a:solidFill>
                  <a:schemeClr val="accent1">
                    <a:lumMod val="75000"/>
                  </a:schemeClr>
                </a:solidFill>
              </a:rPr>
              <a:t>Preference will be given to collaborative projects and projects that are funded in part by the applying entities.</a:t>
            </a:r>
          </a:p>
          <a:p>
            <a:pPr marL="285750" indent="-285750">
              <a:lnSpc>
                <a:spcPct val="150000"/>
              </a:lnSpc>
              <a:buFont typeface="Wingdings" panose="05000000000000000000" pitchFamily="2" charset="2"/>
              <a:buChar char="Ø"/>
            </a:pPr>
            <a:r>
              <a:rPr lang="en-US" dirty="0" smtClean="0">
                <a:solidFill>
                  <a:schemeClr val="accent1">
                    <a:lumMod val="75000"/>
                  </a:schemeClr>
                </a:solidFill>
              </a:rPr>
              <a:t>On the basis of the grant, the applying entities are encouraged to raise additional monies specifically for the funded project.</a:t>
            </a:r>
          </a:p>
          <a:p>
            <a:pPr marL="285750" indent="-285750">
              <a:lnSpc>
                <a:spcPct val="150000"/>
              </a:lnSpc>
              <a:buFont typeface="Wingdings" panose="05000000000000000000" pitchFamily="2" charset="2"/>
              <a:buChar char="Ø"/>
            </a:pPr>
            <a:r>
              <a:rPr lang="en-US" dirty="0" smtClean="0">
                <a:solidFill>
                  <a:schemeClr val="accent1">
                    <a:lumMod val="75000"/>
                  </a:schemeClr>
                </a:solidFill>
              </a:rPr>
              <a:t>Applying entities must provide for perpetual maintenance and operating funding for all facilities for which funding is requested.</a:t>
            </a:r>
          </a:p>
          <a:p>
            <a:pPr marL="285750" indent="-285750">
              <a:lnSpc>
                <a:spcPct val="150000"/>
              </a:lnSpc>
              <a:buFont typeface="Wingdings" panose="05000000000000000000" pitchFamily="2" charset="2"/>
              <a:buChar char="Ø"/>
            </a:pPr>
            <a:r>
              <a:rPr lang="en-US" dirty="0" smtClean="0">
                <a:solidFill>
                  <a:schemeClr val="accent1">
                    <a:lumMod val="75000"/>
                  </a:schemeClr>
                </a:solidFill>
              </a:rPr>
              <a:t>All funded projects must be made available for use to all Weber County residents.</a:t>
            </a:r>
          </a:p>
          <a:p>
            <a:pPr marL="285750" indent="-285750">
              <a:lnSpc>
                <a:spcPct val="150000"/>
              </a:lnSpc>
              <a:buFont typeface="Wingdings" panose="05000000000000000000" pitchFamily="2" charset="2"/>
              <a:buChar char="Ø"/>
            </a:pPr>
            <a:r>
              <a:rPr lang="en-US" dirty="0" smtClean="0">
                <a:solidFill>
                  <a:schemeClr val="accent1">
                    <a:lumMod val="75000"/>
                  </a:schemeClr>
                </a:solidFill>
              </a:rPr>
              <a:t>Reasonable non-discriminatory user fees may be charged for the use of the facilities. </a:t>
            </a:r>
          </a:p>
          <a:p>
            <a:pPr marL="285750" indent="-285750">
              <a:lnSpc>
                <a:spcPct val="150000"/>
              </a:lnSpc>
              <a:buFont typeface="Wingdings" panose="05000000000000000000" pitchFamily="2" charset="2"/>
              <a:buChar char="Ø"/>
            </a:pPr>
            <a:r>
              <a:rPr lang="en-US" dirty="0" smtClean="0">
                <a:solidFill>
                  <a:schemeClr val="accent1">
                    <a:lumMod val="75000"/>
                  </a:schemeClr>
                </a:solidFill>
              </a:rPr>
              <a:t>The total amount of grant money must be spent on the funded project and must be used within Weber County</a:t>
            </a:r>
            <a:r>
              <a:rPr lang="en-US" dirty="0" smtClean="0">
                <a:solidFill>
                  <a:schemeClr val="accent1">
                    <a:lumMod val="75000"/>
                  </a:schemeClr>
                </a:solidFill>
              </a:rPr>
              <a:t>.</a:t>
            </a:r>
          </a:p>
          <a:p>
            <a:pPr marL="285750" indent="-285750">
              <a:lnSpc>
                <a:spcPct val="150000"/>
              </a:lnSpc>
              <a:buFont typeface="Wingdings" panose="05000000000000000000" pitchFamily="2" charset="2"/>
              <a:buChar char="Ø"/>
            </a:pPr>
            <a:r>
              <a:rPr lang="en-US" b="1" dirty="0" smtClean="0">
                <a:solidFill>
                  <a:schemeClr val="accent1">
                    <a:lumMod val="75000"/>
                  </a:schemeClr>
                </a:solidFill>
              </a:rPr>
              <a:t>NOTE</a:t>
            </a:r>
            <a:r>
              <a:rPr lang="en-US" dirty="0" smtClean="0">
                <a:solidFill>
                  <a:schemeClr val="accent1">
                    <a:lumMod val="75000"/>
                  </a:schemeClr>
                </a:solidFill>
              </a:rPr>
              <a:t>- If you are planning a “Recreation Festival” check the Arts &amp; Museums Box and make sure your mission statement matches.</a:t>
            </a:r>
            <a:endParaRPr lang="en-US" dirty="0">
              <a:solidFill>
                <a:schemeClr val="accent1">
                  <a:lumMod val="75000"/>
                </a:schemeClr>
              </a:solidFill>
            </a:endParaRPr>
          </a:p>
        </p:txBody>
      </p:sp>
    </p:spTree>
    <p:extLst>
      <p:ext uri="{BB962C8B-B14F-4D97-AF65-F5344CB8AC3E}">
        <p14:creationId xmlns:p14="http://schemas.microsoft.com/office/powerpoint/2010/main" val="5647744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22416" y="276225"/>
            <a:ext cx="5721956" cy="707886"/>
          </a:xfrm>
          <a:prstGeom prst="rect">
            <a:avLst/>
          </a:prstGeom>
        </p:spPr>
        <p:txBody>
          <a:bodyPr wrap="square">
            <a:spAutoFit/>
          </a:bodyPr>
          <a:lstStyle/>
          <a:p>
            <a:pPr algn="ctr"/>
            <a:r>
              <a:rPr lang="en-US" sz="4000" b="1" dirty="0">
                <a:solidFill>
                  <a:schemeClr val="accent1"/>
                </a:solidFill>
              </a:rPr>
              <a:t>What RAMP </a:t>
            </a:r>
            <a:r>
              <a:rPr lang="en-US" sz="4000" b="1" dirty="0" smtClean="0">
                <a:solidFill>
                  <a:schemeClr val="accent1"/>
                </a:solidFill>
              </a:rPr>
              <a:t>Won’t Fund-</a:t>
            </a:r>
            <a:endParaRPr lang="en-US" sz="4000" b="1" dirty="0">
              <a:solidFill>
                <a:schemeClr val="accent1"/>
              </a:solidFill>
            </a:endParaRPr>
          </a:p>
        </p:txBody>
      </p:sp>
      <p:sp>
        <p:nvSpPr>
          <p:cNvPr id="3" name="Rectangle 2"/>
          <p:cNvSpPr/>
          <p:nvPr/>
        </p:nvSpPr>
        <p:spPr>
          <a:xfrm>
            <a:off x="295275" y="1257300"/>
            <a:ext cx="11575147" cy="5143267"/>
          </a:xfrm>
          <a:prstGeom prst="rect">
            <a:avLst/>
          </a:prstGeom>
        </p:spPr>
        <p:txBody>
          <a:bodyPr wrap="square">
            <a:spAutoFit/>
          </a:bodyPr>
          <a:lstStyle/>
          <a:p>
            <a:pPr marL="285750" indent="-285750">
              <a:lnSpc>
                <a:spcPct val="115000"/>
              </a:lnSpc>
              <a:spcBef>
                <a:spcPts val="1000"/>
              </a:spcBef>
              <a:buClr>
                <a:schemeClr val="accent1"/>
              </a:buClr>
              <a:buSzPct val="80000"/>
              <a:buFont typeface="Wingdings" panose="05000000000000000000" pitchFamily="2" charset="2"/>
              <a:buChar char="Ø"/>
            </a:pPr>
            <a:r>
              <a:rPr lang="en-US" dirty="0" smtClean="0">
                <a:latin typeface="Century Gothic" panose="020B0502020202020204" pitchFamily="34" charset="0"/>
              </a:rPr>
              <a:t>RAMP </a:t>
            </a:r>
            <a:r>
              <a:rPr lang="en-US" dirty="0">
                <a:latin typeface="Century Gothic" panose="020B0502020202020204" pitchFamily="34" charset="0"/>
              </a:rPr>
              <a:t>does not fund contingency fees</a:t>
            </a:r>
            <a:r>
              <a:rPr lang="en-US" dirty="0" smtClean="0">
                <a:latin typeface="Century Gothic" panose="020B0502020202020204" pitchFamily="34" charset="0"/>
              </a:rPr>
              <a:t>, insurance, architecture, studies, </a:t>
            </a:r>
            <a:r>
              <a:rPr lang="en-US" dirty="0">
                <a:latin typeface="Century Gothic" panose="020B0502020202020204" pitchFamily="34" charset="0"/>
              </a:rPr>
              <a:t>employee salaries, prizes, trophies, refreshments, </a:t>
            </a:r>
            <a:r>
              <a:rPr lang="en-US" dirty="0" smtClean="0">
                <a:latin typeface="Century Gothic" panose="020B0502020202020204" pitchFamily="34" charset="0"/>
              </a:rPr>
              <a:t>fireworks, food </a:t>
            </a:r>
            <a:r>
              <a:rPr lang="en-US" dirty="0" smtClean="0">
                <a:latin typeface="Century Gothic" panose="020B0502020202020204" pitchFamily="34" charset="0"/>
              </a:rPr>
              <a:t>items, city marquee/message boards, </a:t>
            </a:r>
            <a:r>
              <a:rPr lang="en-US" dirty="0" smtClean="0">
                <a:latin typeface="Century Gothic" panose="020B0502020202020204" pitchFamily="34" charset="0"/>
              </a:rPr>
              <a:t>or fundraisers.</a:t>
            </a:r>
          </a:p>
          <a:p>
            <a:pPr marL="285750" indent="-285750">
              <a:lnSpc>
                <a:spcPct val="115000"/>
              </a:lnSpc>
              <a:spcBef>
                <a:spcPts val="1000"/>
              </a:spcBef>
              <a:buClr>
                <a:schemeClr val="accent1"/>
              </a:buClr>
              <a:buSzPct val="80000"/>
              <a:buFont typeface="Wingdings" panose="05000000000000000000" pitchFamily="2" charset="2"/>
              <a:buChar char="Ø"/>
            </a:pPr>
            <a:r>
              <a:rPr lang="en-US" dirty="0" smtClean="0">
                <a:latin typeface="Century Gothic" panose="020B0502020202020204" pitchFamily="34" charset="0"/>
              </a:rPr>
              <a:t>Stipends are only paid for special guest performers, teachers or musicians. Employees or regular performers cannot be paid with RAMP funds. </a:t>
            </a:r>
            <a:endParaRPr lang="en-US" dirty="0">
              <a:latin typeface="Century Gothic" panose="020B0502020202020204" pitchFamily="34" charset="0"/>
            </a:endParaRPr>
          </a:p>
          <a:p>
            <a:pPr marL="285750" indent="-285750">
              <a:lnSpc>
                <a:spcPct val="115000"/>
              </a:lnSpc>
              <a:spcBef>
                <a:spcPts val="1000"/>
              </a:spcBef>
              <a:buClr>
                <a:schemeClr val="accent1"/>
              </a:buClr>
              <a:buSzPct val="80000"/>
              <a:buFont typeface="Wingdings" panose="05000000000000000000" pitchFamily="2" charset="2"/>
              <a:buChar char="Ø"/>
            </a:pPr>
            <a:r>
              <a:rPr lang="en-US" dirty="0">
                <a:latin typeface="Century Gothic" panose="020B0502020202020204" pitchFamily="34" charset="0"/>
              </a:rPr>
              <a:t>Project planning, design, architecture, etc. can be used as a match but cannot be a paid expense of a RAMP grant. </a:t>
            </a:r>
          </a:p>
          <a:p>
            <a:pPr marL="285750" indent="-285750">
              <a:lnSpc>
                <a:spcPct val="115000"/>
              </a:lnSpc>
              <a:spcBef>
                <a:spcPts val="1000"/>
              </a:spcBef>
              <a:buClr>
                <a:schemeClr val="accent1"/>
              </a:buClr>
              <a:buSzPct val="80000"/>
              <a:buFont typeface="Wingdings" panose="05000000000000000000" pitchFamily="2" charset="2"/>
              <a:buChar char="Ø"/>
            </a:pPr>
            <a:r>
              <a:rPr lang="en-US" dirty="0">
                <a:latin typeface="Century Gothic" panose="020B0502020202020204" pitchFamily="34" charset="0"/>
              </a:rPr>
              <a:t>Any RAMP money awarded and not used as outlined in your budget must be returned to the county.</a:t>
            </a:r>
          </a:p>
          <a:p>
            <a:pPr marL="285750" indent="-285750">
              <a:lnSpc>
                <a:spcPct val="115000"/>
              </a:lnSpc>
              <a:spcBef>
                <a:spcPts val="1000"/>
              </a:spcBef>
              <a:buClr>
                <a:schemeClr val="accent1"/>
              </a:buClr>
              <a:buSzPct val="80000"/>
              <a:buFont typeface="Wingdings" panose="05000000000000000000" pitchFamily="2" charset="2"/>
              <a:buChar char="Ø"/>
            </a:pPr>
            <a:r>
              <a:rPr lang="en-US" dirty="0">
                <a:latin typeface="Century Gothic" panose="020B0502020202020204" pitchFamily="34" charset="0"/>
              </a:rPr>
              <a:t>Costs such as police, fire department, trash pick-up, city </a:t>
            </a:r>
            <a:r>
              <a:rPr lang="en-US" dirty="0" smtClean="0">
                <a:latin typeface="Century Gothic" panose="020B0502020202020204" pitchFamily="34" charset="0"/>
              </a:rPr>
              <a:t>workers, </a:t>
            </a:r>
            <a:r>
              <a:rPr lang="en-US" dirty="0">
                <a:latin typeface="Century Gothic" panose="020B0502020202020204" pitchFamily="34" charset="0"/>
              </a:rPr>
              <a:t>etc., should only be included if they are a real expense for the project that funding is being requested for. </a:t>
            </a:r>
            <a:endParaRPr lang="en-US" dirty="0" smtClean="0">
              <a:latin typeface="Century Gothic" panose="020B0502020202020204" pitchFamily="34" charset="0"/>
            </a:endParaRPr>
          </a:p>
          <a:p>
            <a:pPr marL="285750" indent="-285750">
              <a:lnSpc>
                <a:spcPct val="115000"/>
              </a:lnSpc>
              <a:spcBef>
                <a:spcPts val="1000"/>
              </a:spcBef>
              <a:buClr>
                <a:schemeClr val="accent1"/>
              </a:buClr>
              <a:buSzPct val="80000"/>
              <a:buFont typeface="Wingdings" panose="05000000000000000000" pitchFamily="2" charset="2"/>
              <a:buChar char="Ø"/>
            </a:pPr>
            <a:r>
              <a:rPr lang="en-US" dirty="0" smtClean="0">
                <a:latin typeface="Century Gothic" panose="020B0502020202020204" pitchFamily="34" charset="0"/>
              </a:rPr>
              <a:t>RAMP will not be the first funding on a project. </a:t>
            </a:r>
          </a:p>
          <a:p>
            <a:pPr marL="285750" indent="-285750">
              <a:lnSpc>
                <a:spcPct val="115000"/>
              </a:lnSpc>
              <a:spcBef>
                <a:spcPts val="1000"/>
              </a:spcBef>
              <a:buClr>
                <a:schemeClr val="accent1"/>
              </a:buClr>
              <a:buSzPct val="80000"/>
              <a:buFont typeface="Wingdings" panose="05000000000000000000" pitchFamily="2" charset="2"/>
              <a:buChar char="Ø"/>
            </a:pPr>
            <a:r>
              <a:rPr lang="en-US" b="1" dirty="0" smtClean="0">
                <a:latin typeface="Century Gothic" panose="020B0502020202020204" pitchFamily="34" charset="0"/>
              </a:rPr>
              <a:t>RAMP funds cannot be re-granted.</a:t>
            </a:r>
          </a:p>
          <a:p>
            <a:pPr marL="342900" indent="-342900">
              <a:lnSpc>
                <a:spcPct val="115000"/>
              </a:lnSpc>
              <a:spcBef>
                <a:spcPts val="1000"/>
              </a:spcBef>
              <a:buClr>
                <a:schemeClr val="accent1"/>
              </a:buClr>
              <a:buSzPct val="80000"/>
              <a:buFont typeface="Wingdings" panose="05000000000000000000" pitchFamily="2" charset="2"/>
              <a:buChar char="Ø"/>
            </a:pPr>
            <a:r>
              <a:rPr lang="en-US" sz="2000" b="1" u="sng" dirty="0" smtClean="0">
                <a:solidFill>
                  <a:schemeClr val="accent1"/>
                </a:solidFill>
                <a:latin typeface="Century Gothic" panose="020B0502020202020204" pitchFamily="34" charset="0"/>
              </a:rPr>
              <a:t>RAMP is never guaranteed</a:t>
            </a:r>
            <a:r>
              <a:rPr lang="en-US" sz="2000" b="1" u="sng" dirty="0" smtClean="0">
                <a:solidFill>
                  <a:schemeClr val="accent1"/>
                </a:solidFill>
              </a:rPr>
              <a:t>. </a:t>
            </a:r>
            <a:endParaRPr lang="en-US" sz="2000" b="1" u="sng" dirty="0">
              <a:solidFill>
                <a:schemeClr val="accent1"/>
              </a:solidFill>
            </a:endParaRPr>
          </a:p>
        </p:txBody>
      </p:sp>
    </p:spTree>
    <p:extLst>
      <p:ext uri="{BB962C8B-B14F-4D97-AF65-F5344CB8AC3E}">
        <p14:creationId xmlns:p14="http://schemas.microsoft.com/office/powerpoint/2010/main" val="41745382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smtClean="0">
                <a:latin typeface="Century Gothic" panose="020B0502020202020204" pitchFamily="34" charset="0"/>
              </a:rPr>
              <a:t>Application Deadlines</a:t>
            </a:r>
            <a:endParaRPr lang="en-US" b="1" dirty="0">
              <a:latin typeface="Century Gothic" panose="020B0502020202020204" pitchFamily="34" charset="0"/>
            </a:endParaRPr>
          </a:p>
        </p:txBody>
      </p:sp>
      <p:sp>
        <p:nvSpPr>
          <p:cNvPr id="5" name="Text Placeholder 4"/>
          <p:cNvSpPr>
            <a:spLocks noGrp="1"/>
          </p:cNvSpPr>
          <p:nvPr>
            <p:ph type="body" idx="1"/>
          </p:nvPr>
        </p:nvSpPr>
        <p:spPr>
          <a:xfrm>
            <a:off x="581024" y="1981200"/>
            <a:ext cx="3552825" cy="576262"/>
          </a:xfrm>
        </p:spPr>
        <p:txBody>
          <a:bodyPr/>
          <a:lstStyle/>
          <a:p>
            <a:r>
              <a:rPr lang="en-US" sz="3200" b="1" dirty="0">
                <a:solidFill>
                  <a:schemeClr val="tx1"/>
                </a:solidFill>
                <a:latin typeface="Century Gothic" panose="020B0502020202020204" pitchFamily="34" charset="0"/>
              </a:rPr>
              <a:t> </a:t>
            </a:r>
            <a:r>
              <a:rPr lang="en-US" sz="3200" b="1" dirty="0" smtClean="0">
                <a:solidFill>
                  <a:schemeClr val="tx1"/>
                </a:solidFill>
                <a:latin typeface="Century Gothic" panose="020B0502020202020204" pitchFamily="34" charset="0"/>
              </a:rPr>
              <a:t>      Major Grants</a:t>
            </a:r>
            <a:endParaRPr lang="en-US" sz="3200" b="1" dirty="0">
              <a:solidFill>
                <a:schemeClr val="tx1"/>
              </a:solidFill>
              <a:latin typeface="Century Gothic" panose="020B0502020202020204" pitchFamily="34" charset="0"/>
            </a:endParaRPr>
          </a:p>
        </p:txBody>
      </p:sp>
      <p:sp>
        <p:nvSpPr>
          <p:cNvPr id="8" name="Text Placeholder 7"/>
          <p:cNvSpPr>
            <a:spLocks noGrp="1"/>
          </p:cNvSpPr>
          <p:nvPr>
            <p:ph type="body" sz="half" idx="15"/>
          </p:nvPr>
        </p:nvSpPr>
        <p:spPr>
          <a:xfrm>
            <a:off x="997215" y="2667000"/>
            <a:ext cx="3136634" cy="3589338"/>
          </a:xfrm>
        </p:spPr>
        <p:txBody>
          <a:bodyPr>
            <a:normAutofit/>
          </a:bodyPr>
          <a:lstStyle/>
          <a:p>
            <a:pPr algn="ctr"/>
            <a:r>
              <a:rPr lang="en-US" sz="2800" b="1" dirty="0" smtClean="0">
                <a:latin typeface="Century Gothic" panose="020B0502020202020204" pitchFamily="34" charset="0"/>
              </a:rPr>
              <a:t>Filing Deadline-</a:t>
            </a:r>
          </a:p>
          <a:p>
            <a:pPr algn="ctr"/>
            <a:r>
              <a:rPr lang="en-US" sz="2800" b="1" dirty="0" smtClean="0">
                <a:latin typeface="Century Gothic" panose="020B0502020202020204" pitchFamily="34" charset="0"/>
              </a:rPr>
              <a:t>Friday, </a:t>
            </a:r>
          </a:p>
          <a:p>
            <a:pPr algn="ctr"/>
            <a:r>
              <a:rPr lang="en-US" sz="2800" b="1" dirty="0" smtClean="0">
                <a:latin typeface="Century Gothic" panose="020B0502020202020204" pitchFamily="34" charset="0"/>
              </a:rPr>
              <a:t>January 12, 2024</a:t>
            </a:r>
          </a:p>
          <a:p>
            <a:pPr algn="ctr"/>
            <a:r>
              <a:rPr lang="en-US" sz="2800" b="1" dirty="0" smtClean="0">
                <a:latin typeface="Century Gothic" panose="020B0502020202020204" pitchFamily="34" charset="0"/>
              </a:rPr>
              <a:t> by 5:00 PM</a:t>
            </a:r>
            <a:endParaRPr lang="en-US" sz="2800" b="1" dirty="0">
              <a:latin typeface="Century Gothic" panose="020B0502020202020204" pitchFamily="34" charset="0"/>
            </a:endParaRPr>
          </a:p>
        </p:txBody>
      </p:sp>
      <p:sp>
        <p:nvSpPr>
          <p:cNvPr id="6" name="Text Placeholder 5"/>
          <p:cNvSpPr>
            <a:spLocks noGrp="1"/>
          </p:cNvSpPr>
          <p:nvPr>
            <p:ph type="body" sz="quarter" idx="3"/>
          </p:nvPr>
        </p:nvSpPr>
        <p:spPr>
          <a:xfrm>
            <a:off x="3752850" y="1981200"/>
            <a:ext cx="3848100" cy="576262"/>
          </a:xfrm>
        </p:spPr>
        <p:txBody>
          <a:bodyPr/>
          <a:lstStyle/>
          <a:p>
            <a:pPr algn="ctr"/>
            <a:r>
              <a:rPr lang="en-US" sz="3200" b="1" dirty="0" smtClean="0">
                <a:solidFill>
                  <a:schemeClr val="tx1"/>
                </a:solidFill>
              </a:rPr>
              <a:t>      </a:t>
            </a:r>
            <a:r>
              <a:rPr lang="en-US" sz="3200" b="1" dirty="0" smtClean="0">
                <a:solidFill>
                  <a:schemeClr val="tx1"/>
                </a:solidFill>
                <a:latin typeface="Century Gothic" panose="020B0502020202020204" pitchFamily="34" charset="0"/>
              </a:rPr>
              <a:t>Regular Grants</a:t>
            </a:r>
            <a:endParaRPr lang="en-US" sz="3200" b="1" dirty="0">
              <a:solidFill>
                <a:schemeClr val="tx1"/>
              </a:solidFill>
              <a:latin typeface="Century Gothic" panose="020B0502020202020204" pitchFamily="34" charset="0"/>
            </a:endParaRPr>
          </a:p>
        </p:txBody>
      </p:sp>
      <p:sp>
        <p:nvSpPr>
          <p:cNvPr id="9" name="Text Placeholder 8"/>
          <p:cNvSpPr>
            <a:spLocks noGrp="1"/>
          </p:cNvSpPr>
          <p:nvPr>
            <p:ph type="body" sz="half" idx="16"/>
          </p:nvPr>
        </p:nvSpPr>
        <p:spPr>
          <a:xfrm>
            <a:off x="3873105" y="2667000"/>
            <a:ext cx="4099320" cy="3589338"/>
          </a:xfrm>
        </p:spPr>
        <p:txBody>
          <a:bodyPr/>
          <a:lstStyle/>
          <a:p>
            <a:pPr algn="ctr"/>
            <a:r>
              <a:rPr lang="en-US" sz="2800" b="1" dirty="0">
                <a:latin typeface="Century Gothic" panose="020B0502020202020204" pitchFamily="34" charset="0"/>
              </a:rPr>
              <a:t>Filing Deadline-</a:t>
            </a:r>
          </a:p>
          <a:p>
            <a:pPr algn="ctr"/>
            <a:r>
              <a:rPr lang="en-US" sz="2800" b="1" dirty="0">
                <a:latin typeface="Century Gothic" panose="020B0502020202020204" pitchFamily="34" charset="0"/>
              </a:rPr>
              <a:t>Friday, </a:t>
            </a:r>
          </a:p>
          <a:p>
            <a:pPr algn="ctr"/>
            <a:r>
              <a:rPr lang="en-US" sz="2800" b="1" dirty="0">
                <a:latin typeface="Century Gothic" panose="020B0502020202020204" pitchFamily="34" charset="0"/>
              </a:rPr>
              <a:t>January 12, 2024</a:t>
            </a:r>
          </a:p>
          <a:p>
            <a:pPr algn="ctr"/>
            <a:r>
              <a:rPr lang="en-US" sz="2800" b="1" dirty="0">
                <a:latin typeface="Century Gothic" panose="020B0502020202020204" pitchFamily="34" charset="0"/>
              </a:rPr>
              <a:t> by 5:00 PM</a:t>
            </a:r>
          </a:p>
          <a:p>
            <a:endParaRPr lang="en-US" dirty="0">
              <a:latin typeface="Century Gothic" panose="020B0502020202020204" pitchFamily="34" charset="0"/>
            </a:endParaRPr>
          </a:p>
        </p:txBody>
      </p:sp>
      <p:sp>
        <p:nvSpPr>
          <p:cNvPr id="7" name="Text Placeholder 6"/>
          <p:cNvSpPr>
            <a:spLocks noGrp="1"/>
          </p:cNvSpPr>
          <p:nvPr>
            <p:ph type="body" sz="quarter" idx="13"/>
          </p:nvPr>
        </p:nvSpPr>
        <p:spPr>
          <a:xfrm>
            <a:off x="7124700" y="1981200"/>
            <a:ext cx="3324225" cy="576262"/>
          </a:xfrm>
        </p:spPr>
        <p:txBody>
          <a:bodyPr/>
          <a:lstStyle/>
          <a:p>
            <a:pPr algn="ctr"/>
            <a:r>
              <a:rPr lang="en-US" sz="3200" b="1" dirty="0" smtClean="0">
                <a:solidFill>
                  <a:schemeClr val="tx1"/>
                </a:solidFill>
              </a:rPr>
              <a:t>	</a:t>
            </a:r>
            <a:r>
              <a:rPr lang="en-US" sz="3200" b="1" dirty="0" smtClean="0">
                <a:solidFill>
                  <a:schemeClr val="tx1"/>
                </a:solidFill>
                <a:latin typeface="Century Gothic" panose="020B0502020202020204" pitchFamily="34" charset="0"/>
              </a:rPr>
              <a:t>EZ Grants</a:t>
            </a:r>
            <a:endParaRPr lang="en-US" sz="3200" b="1" dirty="0">
              <a:solidFill>
                <a:schemeClr val="tx1"/>
              </a:solidFill>
              <a:latin typeface="Century Gothic" panose="020B0502020202020204" pitchFamily="34" charset="0"/>
            </a:endParaRPr>
          </a:p>
        </p:txBody>
      </p:sp>
      <p:sp>
        <p:nvSpPr>
          <p:cNvPr id="10" name="Text Placeholder 9"/>
          <p:cNvSpPr>
            <a:spLocks noGrp="1"/>
          </p:cNvSpPr>
          <p:nvPr>
            <p:ph type="body" sz="half" idx="17"/>
          </p:nvPr>
        </p:nvSpPr>
        <p:spPr>
          <a:xfrm>
            <a:off x="7124700" y="2667000"/>
            <a:ext cx="4410075" cy="3589338"/>
          </a:xfrm>
        </p:spPr>
        <p:txBody>
          <a:bodyPr>
            <a:normAutofit/>
          </a:bodyPr>
          <a:lstStyle/>
          <a:p>
            <a:pPr algn="ctr"/>
            <a:r>
              <a:rPr lang="en-US" sz="2800" b="1" dirty="0" smtClean="0">
                <a:latin typeface="Century Gothic" panose="020B0502020202020204" pitchFamily="34" charset="0"/>
              </a:rPr>
              <a:t>Filing Deadline-</a:t>
            </a:r>
          </a:p>
          <a:p>
            <a:pPr algn="ctr"/>
            <a:r>
              <a:rPr lang="en-US" sz="2800" b="1" dirty="0" smtClean="0">
                <a:latin typeface="Century Gothic" panose="020B0502020202020204" pitchFamily="34" charset="0"/>
              </a:rPr>
              <a:t>Friday, </a:t>
            </a:r>
          </a:p>
          <a:p>
            <a:pPr algn="ctr"/>
            <a:r>
              <a:rPr lang="en-US" sz="2800" b="1" dirty="0" smtClean="0">
                <a:latin typeface="Century Gothic" panose="020B0502020202020204" pitchFamily="34" charset="0"/>
              </a:rPr>
              <a:t>March 22, 2024</a:t>
            </a:r>
          </a:p>
          <a:p>
            <a:pPr algn="ctr"/>
            <a:r>
              <a:rPr lang="en-US" sz="2800" b="1" dirty="0" smtClean="0">
                <a:latin typeface="Century Gothic" panose="020B0502020202020204" pitchFamily="34" charset="0"/>
              </a:rPr>
              <a:t>By 5:00 PM</a:t>
            </a:r>
            <a:endParaRPr lang="en-US" sz="2800" b="1" dirty="0">
              <a:latin typeface="Century Gothic" panose="020B0502020202020204" pitchFamily="34" charset="0"/>
            </a:endParaRPr>
          </a:p>
        </p:txBody>
      </p:sp>
      <p:pic>
        <p:nvPicPr>
          <p:cNvPr id="11" name="Picture 10"/>
          <p:cNvPicPr>
            <a:picLocks noChangeAspect="1"/>
          </p:cNvPicPr>
          <p:nvPr/>
        </p:nvPicPr>
        <p:blipFill>
          <a:blip r:embed="rId2">
            <a:duotone>
              <a:schemeClr val="accent4">
                <a:shade val="45000"/>
                <a:satMod val="135000"/>
              </a:schemeClr>
              <a:prstClr val="white"/>
            </a:duotone>
          </a:blip>
          <a:stretch>
            <a:fillRect/>
          </a:stretch>
        </p:blipFill>
        <p:spPr>
          <a:xfrm rot="287271">
            <a:off x="9017921" y="253976"/>
            <a:ext cx="1932514" cy="1712228"/>
          </a:xfrm>
          <a:prstGeom prst="rect">
            <a:avLst/>
          </a:prstGeom>
        </p:spPr>
      </p:pic>
      <p:sp>
        <p:nvSpPr>
          <p:cNvPr id="14" name="TextBox 13"/>
          <p:cNvSpPr txBox="1"/>
          <p:nvPr/>
        </p:nvSpPr>
        <p:spPr>
          <a:xfrm>
            <a:off x="997215" y="5267325"/>
            <a:ext cx="10167090" cy="1384995"/>
          </a:xfrm>
          <a:prstGeom prst="rect">
            <a:avLst/>
          </a:prstGeom>
          <a:noFill/>
        </p:spPr>
        <p:txBody>
          <a:bodyPr wrap="square" rtlCol="0">
            <a:spAutoFit/>
          </a:bodyPr>
          <a:lstStyle/>
          <a:p>
            <a:r>
              <a:rPr lang="en-US" sz="2000" b="1" dirty="0" smtClean="0">
                <a:ln w="0"/>
                <a:effectLst>
                  <a:outerShdw blurRad="38100" dist="19050" dir="2700000" algn="tl" rotWithShape="0">
                    <a:schemeClr val="dk1">
                      <a:alpha val="40000"/>
                    </a:schemeClr>
                  </a:outerShdw>
                </a:effectLst>
                <a:latin typeface="Century Gothic" panose="020B0502020202020204" pitchFamily="34" charset="0"/>
              </a:rPr>
              <a:t>Submit 15 </a:t>
            </a:r>
            <a:r>
              <a:rPr lang="en-US" sz="2000" b="1" i="1" u="sng" dirty="0" smtClean="0">
                <a:ln w="0"/>
                <a:effectLst>
                  <a:outerShdw blurRad="38100" dist="19050" dir="2700000" algn="tl" rotWithShape="0">
                    <a:schemeClr val="dk1">
                      <a:alpha val="40000"/>
                    </a:schemeClr>
                  </a:outerShdw>
                </a:effectLst>
                <a:latin typeface="Century Gothic" panose="020B0502020202020204" pitchFamily="34" charset="0"/>
              </a:rPr>
              <a:t>collated and stapled</a:t>
            </a:r>
            <a:r>
              <a:rPr lang="en-US" sz="2000" b="1" dirty="0" smtClean="0">
                <a:ln w="0"/>
                <a:effectLst>
                  <a:outerShdw blurRad="38100" dist="19050" dir="2700000" algn="tl" rotWithShape="0">
                    <a:schemeClr val="dk1">
                      <a:alpha val="40000"/>
                    </a:schemeClr>
                  </a:outerShdw>
                </a:effectLst>
                <a:latin typeface="Century Gothic" panose="020B0502020202020204" pitchFamily="34" charset="0"/>
              </a:rPr>
              <a:t> copies of your application to-</a:t>
            </a:r>
          </a:p>
          <a:p>
            <a:r>
              <a:rPr lang="en-US" sz="2000" b="1" dirty="0" smtClean="0">
                <a:ln w="0"/>
                <a:effectLst>
                  <a:outerShdw blurRad="38100" dist="19050" dir="2700000" algn="tl" rotWithShape="0">
                    <a:schemeClr val="dk1">
                      <a:alpha val="40000"/>
                    </a:schemeClr>
                  </a:outerShdw>
                </a:effectLst>
                <a:latin typeface="Century Gothic" panose="020B0502020202020204" pitchFamily="34" charset="0"/>
              </a:rPr>
              <a:t> 2380 Washington Blvd, Ste. 360, (Commission Office), Ogden, UT 84401</a:t>
            </a:r>
            <a:r>
              <a:rPr lang="en-US" sz="2000" b="1" dirty="0" smtClean="0">
                <a:ln w="0"/>
                <a:effectLst>
                  <a:outerShdw blurRad="38100" dist="19050" dir="2700000" algn="tl" rotWithShape="0">
                    <a:schemeClr val="dk1">
                      <a:alpha val="40000"/>
                    </a:schemeClr>
                  </a:outerShdw>
                </a:effectLst>
                <a:latin typeface="Century Gothic" panose="020B0502020202020204" pitchFamily="34" charset="0"/>
              </a:rPr>
              <a:t>.</a:t>
            </a:r>
          </a:p>
          <a:p>
            <a:r>
              <a:rPr lang="en-US" sz="2000" b="1" i="1" dirty="0" smtClean="0">
                <a:ln w="0"/>
                <a:effectLst>
                  <a:outerShdw blurRad="38100" dist="19050" dir="2700000" algn="tl" rotWithShape="0">
                    <a:schemeClr val="dk1">
                      <a:alpha val="40000"/>
                    </a:schemeClr>
                  </a:outerShdw>
                </a:effectLst>
                <a:latin typeface="Century Gothic" panose="020B0502020202020204" pitchFamily="34" charset="0"/>
              </a:rPr>
              <a:t>Make sure you have included everything on the checklist!</a:t>
            </a:r>
            <a:endParaRPr lang="en-US" sz="2000" b="1" dirty="0" smtClean="0">
              <a:ln w="0"/>
              <a:effectLst>
                <a:outerShdw blurRad="38100" dist="19050" dir="2700000" algn="tl" rotWithShape="0">
                  <a:schemeClr val="dk1">
                    <a:alpha val="40000"/>
                  </a:schemeClr>
                </a:outerShdw>
              </a:effectLst>
              <a:latin typeface="Century Gothic" panose="020B0502020202020204" pitchFamily="34" charset="0"/>
            </a:endParaRPr>
          </a:p>
          <a:p>
            <a:r>
              <a:rPr lang="en-US" sz="2400" b="1" dirty="0" smtClean="0">
                <a:ln w="0"/>
                <a:solidFill>
                  <a:srgbClr val="FF0000"/>
                </a:solidFill>
                <a:effectLst>
                  <a:outerShdw blurRad="38100" dist="19050" dir="2700000" algn="tl" rotWithShape="0">
                    <a:schemeClr val="dk1">
                      <a:alpha val="40000"/>
                    </a:schemeClr>
                  </a:outerShdw>
                </a:effectLst>
                <a:latin typeface="Century Gothic" panose="020B0502020202020204" pitchFamily="34" charset="0"/>
              </a:rPr>
              <a:t>DO NOT INCLUDE COVER LETTERS, FOLDERS OR BINDERS! </a:t>
            </a:r>
            <a:endParaRPr lang="en-US" sz="2400" b="1" dirty="0">
              <a:ln w="0"/>
              <a:solidFill>
                <a:srgbClr val="FF0000"/>
              </a:solidFill>
              <a:effectLst>
                <a:outerShdw blurRad="38100" dist="19050" dir="2700000" algn="tl" rotWithShape="0">
                  <a:schemeClr val="dk1">
                    <a:alpha val="40000"/>
                  </a:schemeClr>
                </a:outerShdw>
              </a:effectLst>
              <a:latin typeface="Century Gothic" panose="020B0502020202020204" pitchFamily="34" charset="0"/>
            </a:endParaRPr>
          </a:p>
        </p:txBody>
      </p:sp>
    </p:spTree>
    <p:extLst>
      <p:ext uri="{BB962C8B-B14F-4D97-AF65-F5344CB8AC3E}">
        <p14:creationId xmlns:p14="http://schemas.microsoft.com/office/powerpoint/2010/main" val="14409614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514475" y="171450"/>
            <a:ext cx="7582507" cy="523220"/>
          </a:xfrm>
          <a:prstGeom prst="rect">
            <a:avLst/>
          </a:prstGeom>
        </p:spPr>
        <p:txBody>
          <a:bodyPr wrap="square">
            <a:spAutoFit/>
          </a:bodyPr>
          <a:lstStyle/>
          <a:p>
            <a:pPr algn="ctr"/>
            <a:r>
              <a:rPr lang="en-US" sz="2800" b="1" dirty="0" smtClean="0">
                <a:solidFill>
                  <a:schemeClr val="accent1"/>
                </a:solidFill>
                <a:latin typeface="Century Gothic" panose="020B0502020202020204" pitchFamily="34" charset="0"/>
              </a:rPr>
              <a:t>Include on Your </a:t>
            </a:r>
            <a:r>
              <a:rPr lang="en-US" sz="2800" b="1" dirty="0">
                <a:solidFill>
                  <a:schemeClr val="accent1"/>
                </a:solidFill>
                <a:latin typeface="Century Gothic" panose="020B0502020202020204" pitchFamily="34" charset="0"/>
              </a:rPr>
              <a:t>RAMP Grant Application</a:t>
            </a:r>
          </a:p>
        </p:txBody>
      </p:sp>
      <p:sp>
        <p:nvSpPr>
          <p:cNvPr id="10" name="Content Placeholder 7"/>
          <p:cNvSpPr txBox="1">
            <a:spLocks/>
          </p:cNvSpPr>
          <p:nvPr/>
        </p:nvSpPr>
        <p:spPr>
          <a:xfrm>
            <a:off x="285749" y="694670"/>
            <a:ext cx="11668125" cy="6372880"/>
          </a:xfrm>
          <a:prstGeom prst="rect">
            <a:avLst/>
          </a:prstGeom>
        </p:spPr>
        <p:txBody>
          <a:bodyP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spcAft>
                <a:spcPts val="1000"/>
              </a:spcAft>
              <a:buFont typeface="Wingdings" panose="05000000000000000000" pitchFamily="2" charset="2"/>
              <a:buChar char="Ø"/>
            </a:pPr>
            <a:r>
              <a:rPr lang="en-US" sz="1300" b="1" dirty="0" smtClean="0">
                <a:solidFill>
                  <a:schemeClr val="tx1"/>
                </a:solidFill>
                <a:latin typeface="Century Gothic" panose="020B0502020202020204" pitchFamily="34" charset="0"/>
                <a:ea typeface="Calibri"/>
                <a:cs typeface="Times New Roman"/>
              </a:rPr>
              <a:t>Amount applying for- </a:t>
            </a:r>
            <a:r>
              <a:rPr lang="en-US" sz="1300" dirty="0" smtClean="0">
                <a:solidFill>
                  <a:schemeClr val="tx1"/>
                </a:solidFill>
                <a:latin typeface="Century Gothic" panose="020B0502020202020204" pitchFamily="34" charset="0"/>
                <a:ea typeface="Calibri"/>
                <a:cs typeface="Times New Roman"/>
              </a:rPr>
              <a:t>Whole numbers only, no change</a:t>
            </a:r>
          </a:p>
          <a:p>
            <a:pPr>
              <a:spcBef>
                <a:spcPts val="0"/>
              </a:spcBef>
              <a:spcAft>
                <a:spcPts val="50"/>
              </a:spcAft>
              <a:buFont typeface="Wingdings" panose="05000000000000000000" pitchFamily="2" charset="2"/>
              <a:buChar char="Ø"/>
            </a:pPr>
            <a:r>
              <a:rPr lang="en-US" sz="1300" b="1" dirty="0" smtClean="0">
                <a:solidFill>
                  <a:schemeClr val="tx1"/>
                </a:solidFill>
                <a:latin typeface="Century Gothic" panose="020B0502020202020204" pitchFamily="34" charset="0"/>
                <a:ea typeface="Calibri"/>
                <a:cs typeface="Times New Roman"/>
              </a:rPr>
              <a:t>Type of Grant</a:t>
            </a:r>
            <a:r>
              <a:rPr lang="en-US" sz="1300" dirty="0" smtClean="0">
                <a:solidFill>
                  <a:schemeClr val="tx1"/>
                </a:solidFill>
                <a:latin typeface="Century Gothic" panose="020B0502020202020204" pitchFamily="34" charset="0"/>
                <a:ea typeface="Calibri"/>
                <a:cs typeface="Times New Roman"/>
              </a:rPr>
              <a:t> </a:t>
            </a:r>
            <a:r>
              <a:rPr lang="en-US" sz="1300" b="1" i="1" dirty="0" smtClean="0">
                <a:solidFill>
                  <a:schemeClr val="tx1"/>
                </a:solidFill>
                <a:latin typeface="Century Gothic" panose="020B0502020202020204" pitchFamily="34" charset="0"/>
                <a:ea typeface="Calibri"/>
                <a:cs typeface="Times New Roman"/>
              </a:rPr>
              <a:t>(Check correct square on top right of application).</a:t>
            </a:r>
          </a:p>
          <a:p>
            <a:pPr lvl="1">
              <a:spcBef>
                <a:spcPts val="50"/>
              </a:spcBef>
              <a:spcAft>
                <a:spcPts val="50"/>
              </a:spcAft>
              <a:buFont typeface="Wingdings" panose="05000000000000000000" pitchFamily="2" charset="2"/>
              <a:buChar char="Ø"/>
            </a:pPr>
            <a:r>
              <a:rPr lang="en-US" sz="1300" dirty="0" smtClean="0">
                <a:solidFill>
                  <a:schemeClr val="tx1"/>
                </a:solidFill>
                <a:latin typeface="Century Gothic" panose="020B0502020202020204" pitchFamily="34" charset="0"/>
                <a:ea typeface="Calibri"/>
                <a:cs typeface="Times New Roman"/>
              </a:rPr>
              <a:t>1 – Major: Requests for $200,000 or greater.</a:t>
            </a:r>
          </a:p>
          <a:p>
            <a:pPr lvl="1">
              <a:lnSpc>
                <a:spcPct val="120000"/>
              </a:lnSpc>
              <a:spcBef>
                <a:spcPts val="50"/>
              </a:spcBef>
              <a:buFont typeface="Wingdings" panose="05000000000000000000" pitchFamily="2" charset="2"/>
              <a:buChar char="Ø"/>
            </a:pPr>
            <a:r>
              <a:rPr lang="en-US" sz="1300" dirty="0" smtClean="0">
                <a:solidFill>
                  <a:schemeClr val="tx1"/>
                </a:solidFill>
                <a:latin typeface="Century Gothic" panose="020B0502020202020204" pitchFamily="34" charset="0"/>
                <a:ea typeface="Calibri"/>
                <a:cs typeface="Times New Roman"/>
              </a:rPr>
              <a:t>2 – Regular: Requests for $2,001.00 to $199,999.</a:t>
            </a:r>
          </a:p>
          <a:p>
            <a:pPr lvl="1">
              <a:spcBef>
                <a:spcPts val="0"/>
              </a:spcBef>
              <a:spcAft>
                <a:spcPts val="25"/>
              </a:spcAft>
              <a:buFont typeface="Wingdings" panose="05000000000000000000" pitchFamily="2" charset="2"/>
              <a:buChar char="Ø"/>
            </a:pPr>
            <a:r>
              <a:rPr lang="en-US" sz="1300" dirty="0" smtClean="0">
                <a:solidFill>
                  <a:schemeClr val="tx1"/>
                </a:solidFill>
                <a:latin typeface="Century Gothic" panose="020B0502020202020204" pitchFamily="34" charset="0"/>
                <a:ea typeface="Calibri"/>
                <a:cs typeface="Times New Roman"/>
              </a:rPr>
              <a:t>3 – EZ: Requests for $2,000 or less.</a:t>
            </a:r>
          </a:p>
          <a:p>
            <a:pPr marL="457200" lvl="1" indent="0">
              <a:spcBef>
                <a:spcPts val="0"/>
              </a:spcBef>
              <a:spcAft>
                <a:spcPts val="50"/>
              </a:spcAft>
              <a:buNone/>
            </a:pPr>
            <a:endParaRPr lang="en-US" sz="1300" dirty="0" smtClean="0">
              <a:solidFill>
                <a:schemeClr val="tx1"/>
              </a:solidFill>
              <a:latin typeface="Century Gothic" panose="020B0502020202020204" pitchFamily="34" charset="0"/>
              <a:ea typeface="Calibri"/>
              <a:cs typeface="Times New Roman"/>
            </a:endParaRPr>
          </a:p>
          <a:p>
            <a:pPr>
              <a:lnSpc>
                <a:spcPct val="115000"/>
              </a:lnSpc>
              <a:spcBef>
                <a:spcPts val="0"/>
              </a:spcBef>
              <a:buFont typeface="Wingdings" panose="05000000000000000000" pitchFamily="2" charset="2"/>
              <a:buChar char="Ø"/>
            </a:pPr>
            <a:r>
              <a:rPr lang="en-US" sz="1300" b="1" dirty="0" smtClean="0">
                <a:solidFill>
                  <a:schemeClr val="tx1"/>
                </a:solidFill>
                <a:latin typeface="Century Gothic" panose="020B0502020202020204" pitchFamily="34" charset="0"/>
                <a:ea typeface="Calibri"/>
                <a:cs typeface="Times New Roman"/>
              </a:rPr>
              <a:t>Grant Category &amp; Classification</a:t>
            </a:r>
            <a:endParaRPr lang="en-US" sz="1300" dirty="0" smtClean="0">
              <a:solidFill>
                <a:schemeClr val="tx1"/>
              </a:solidFill>
              <a:latin typeface="Century Gothic" panose="020B0502020202020204" pitchFamily="34" charset="0"/>
              <a:ea typeface="Calibri"/>
              <a:cs typeface="Times New Roman"/>
            </a:endParaRPr>
          </a:p>
          <a:p>
            <a:pPr lvl="1">
              <a:lnSpc>
                <a:spcPct val="115000"/>
              </a:lnSpc>
              <a:spcBef>
                <a:spcPts val="0"/>
              </a:spcBef>
              <a:buFont typeface="Wingdings" panose="05000000000000000000" pitchFamily="2" charset="2"/>
              <a:buChar char="Ø"/>
            </a:pPr>
            <a:r>
              <a:rPr lang="en-US" sz="1300" dirty="0" smtClean="0">
                <a:solidFill>
                  <a:schemeClr val="tx1"/>
                </a:solidFill>
                <a:latin typeface="Century Gothic" panose="020B0502020202020204" pitchFamily="34" charset="0"/>
                <a:ea typeface="Calibri"/>
                <a:cs typeface="Times New Roman"/>
              </a:rPr>
              <a:t>1 – Parks &amp; Recreation</a:t>
            </a:r>
          </a:p>
          <a:p>
            <a:pPr lvl="2">
              <a:lnSpc>
                <a:spcPct val="115000"/>
              </a:lnSpc>
              <a:spcBef>
                <a:spcPts val="0"/>
              </a:spcBef>
              <a:buFont typeface="Wingdings" panose="05000000000000000000" pitchFamily="2" charset="2"/>
              <a:buChar char="Ø"/>
            </a:pPr>
            <a:r>
              <a:rPr lang="en-US" sz="1300" dirty="0" smtClean="0">
                <a:solidFill>
                  <a:schemeClr val="tx1"/>
                </a:solidFill>
                <a:latin typeface="Century Gothic" panose="020B0502020202020204" pitchFamily="34" charset="0"/>
                <a:ea typeface="Calibri"/>
                <a:cs typeface="Times New Roman"/>
              </a:rPr>
              <a:t>Your classification must be for a Recreational Facility</a:t>
            </a:r>
          </a:p>
          <a:p>
            <a:pPr lvl="1">
              <a:lnSpc>
                <a:spcPct val="115000"/>
              </a:lnSpc>
              <a:spcBef>
                <a:spcPts val="0"/>
              </a:spcBef>
              <a:buFont typeface="Wingdings" panose="05000000000000000000" pitchFamily="2" charset="2"/>
              <a:buChar char="Ø"/>
            </a:pPr>
            <a:r>
              <a:rPr lang="en-US" sz="1300" dirty="0" smtClean="0">
                <a:solidFill>
                  <a:schemeClr val="tx1"/>
                </a:solidFill>
                <a:latin typeface="Century Gothic" panose="020B0502020202020204" pitchFamily="34" charset="0"/>
                <a:ea typeface="Calibri"/>
                <a:cs typeface="Times New Roman"/>
              </a:rPr>
              <a:t>2 – Arts &amp; Museums</a:t>
            </a:r>
          </a:p>
          <a:p>
            <a:pPr lvl="2">
              <a:lnSpc>
                <a:spcPct val="115000"/>
              </a:lnSpc>
              <a:spcBef>
                <a:spcPts val="50"/>
              </a:spcBef>
              <a:buFont typeface="Wingdings" panose="05000000000000000000" pitchFamily="2" charset="2"/>
              <a:buChar char="Ø"/>
            </a:pPr>
            <a:r>
              <a:rPr lang="en-US" sz="1300" dirty="0" smtClean="0">
                <a:solidFill>
                  <a:schemeClr val="tx1"/>
                </a:solidFill>
                <a:latin typeface="Century Gothic" panose="020B0502020202020204" pitchFamily="34" charset="0"/>
                <a:ea typeface="Calibri"/>
                <a:cs typeface="Times New Roman"/>
              </a:rPr>
              <a:t>Your classification will be for either a Cultural Facility or Organization</a:t>
            </a:r>
          </a:p>
          <a:p>
            <a:pPr marL="914400" lvl="2" indent="0">
              <a:lnSpc>
                <a:spcPct val="115000"/>
              </a:lnSpc>
              <a:spcBef>
                <a:spcPts val="50"/>
              </a:spcBef>
              <a:buNone/>
            </a:pPr>
            <a:endParaRPr lang="en-US" sz="1300" dirty="0" smtClean="0">
              <a:solidFill>
                <a:schemeClr val="tx1"/>
              </a:solidFill>
              <a:latin typeface="Century Gothic" panose="020B0502020202020204" pitchFamily="34" charset="0"/>
              <a:ea typeface="Calibri"/>
              <a:cs typeface="Times New Roman"/>
            </a:endParaRPr>
          </a:p>
          <a:p>
            <a:pPr>
              <a:spcBef>
                <a:spcPts val="0"/>
              </a:spcBef>
              <a:buFont typeface="Wingdings" panose="05000000000000000000" pitchFamily="2" charset="2"/>
              <a:buChar char="Ø"/>
            </a:pPr>
            <a:r>
              <a:rPr lang="en-US" sz="1300" b="1" dirty="0">
                <a:solidFill>
                  <a:schemeClr val="tx1"/>
                </a:solidFill>
                <a:latin typeface="Century Gothic" panose="020B0502020202020204" pitchFamily="34" charset="0"/>
              </a:rPr>
              <a:t>Mission </a:t>
            </a:r>
            <a:r>
              <a:rPr lang="en-US" sz="1300" b="1" dirty="0" smtClean="0">
                <a:solidFill>
                  <a:schemeClr val="tx1"/>
                </a:solidFill>
                <a:latin typeface="Century Gothic" panose="020B0502020202020204" pitchFamily="34" charset="0"/>
              </a:rPr>
              <a:t>Statement</a:t>
            </a:r>
          </a:p>
          <a:p>
            <a:pPr marL="0" indent="0">
              <a:spcBef>
                <a:spcPts val="0"/>
              </a:spcBef>
              <a:buNone/>
            </a:pPr>
            <a:r>
              <a:rPr lang="en-US" sz="1300" b="1" dirty="0">
                <a:solidFill>
                  <a:schemeClr val="tx1"/>
                </a:solidFill>
                <a:latin typeface="Century Gothic" panose="020B0502020202020204" pitchFamily="34" charset="0"/>
              </a:rPr>
              <a:t>	</a:t>
            </a:r>
            <a:r>
              <a:rPr lang="en-US" sz="1300" dirty="0" smtClean="0">
                <a:solidFill>
                  <a:schemeClr val="tx1"/>
                </a:solidFill>
                <a:latin typeface="Century Gothic" panose="020B0502020202020204" pitchFamily="34" charset="0"/>
              </a:rPr>
              <a:t>The </a:t>
            </a:r>
            <a:r>
              <a:rPr lang="en-US" sz="1300" dirty="0">
                <a:solidFill>
                  <a:schemeClr val="tx1"/>
                </a:solidFill>
                <a:latin typeface="Century Gothic" panose="020B0502020202020204" pitchFamily="34" charset="0"/>
              </a:rPr>
              <a:t>mission statement of your organization should be approved by your board members or council and be in line </a:t>
            </a:r>
            <a:r>
              <a:rPr lang="en-US" sz="1300" dirty="0" smtClean="0">
                <a:solidFill>
                  <a:schemeClr val="tx1"/>
                </a:solidFill>
                <a:latin typeface="Century Gothic" panose="020B0502020202020204" pitchFamily="34" charset="0"/>
              </a:rPr>
              <a:t>	with </a:t>
            </a:r>
            <a:r>
              <a:rPr lang="en-US" sz="1300" dirty="0">
                <a:solidFill>
                  <a:schemeClr val="tx1"/>
                </a:solidFill>
                <a:latin typeface="Century Gothic" panose="020B0502020202020204" pitchFamily="34" charset="0"/>
              </a:rPr>
              <a:t>the statutes and </a:t>
            </a:r>
            <a:r>
              <a:rPr lang="en-US" sz="1300" dirty="0" smtClean="0">
                <a:solidFill>
                  <a:schemeClr val="tx1"/>
                </a:solidFill>
                <a:latin typeface="Century Gothic" panose="020B0502020202020204" pitchFamily="34" charset="0"/>
              </a:rPr>
              <a:t>	ordinances </a:t>
            </a:r>
            <a:r>
              <a:rPr lang="en-US" sz="1300" dirty="0">
                <a:solidFill>
                  <a:schemeClr val="tx1"/>
                </a:solidFill>
                <a:latin typeface="Century Gothic" panose="020B0502020202020204" pitchFamily="34" charset="0"/>
              </a:rPr>
              <a:t>that govern the RAMP tax. (Be sure your mission statement complies with RAMP- </a:t>
            </a:r>
            <a:r>
              <a:rPr lang="en-US" sz="1300" dirty="0" smtClean="0">
                <a:solidFill>
                  <a:schemeClr val="tx1"/>
                </a:solidFill>
                <a:latin typeface="Century Gothic" panose="020B0502020202020204" pitchFamily="34" charset="0"/>
              </a:rPr>
              <a:t>Recreation</a:t>
            </a:r>
            <a:r>
              <a:rPr lang="en-US" sz="1300" dirty="0">
                <a:solidFill>
                  <a:schemeClr val="tx1"/>
                </a:solidFill>
                <a:latin typeface="Century Gothic" panose="020B0502020202020204" pitchFamily="34" charset="0"/>
              </a:rPr>
              <a:t>, Arts, Museums, Parks that improve </a:t>
            </a:r>
            <a:r>
              <a:rPr lang="en-US" sz="1300" dirty="0" smtClean="0">
                <a:solidFill>
                  <a:schemeClr val="tx1"/>
                </a:solidFill>
                <a:latin typeface="Century Gothic" panose="020B0502020202020204" pitchFamily="34" charset="0"/>
              </a:rPr>
              <a:t>	quality </a:t>
            </a:r>
            <a:r>
              <a:rPr lang="en-US" sz="1300" dirty="0">
                <a:solidFill>
                  <a:schemeClr val="tx1"/>
                </a:solidFill>
                <a:latin typeface="Century Gothic" panose="020B0502020202020204" pitchFamily="34" charset="0"/>
              </a:rPr>
              <a:t>of life for Weber County residents). If you change your mission </a:t>
            </a:r>
            <a:r>
              <a:rPr lang="en-US" sz="1300" dirty="0" smtClean="0">
                <a:solidFill>
                  <a:schemeClr val="tx1"/>
                </a:solidFill>
                <a:latin typeface="Century Gothic" panose="020B0502020202020204" pitchFamily="34" charset="0"/>
              </a:rPr>
              <a:t>statement </a:t>
            </a:r>
            <a:r>
              <a:rPr lang="en-US" sz="1300" dirty="0">
                <a:solidFill>
                  <a:schemeClr val="tx1"/>
                </a:solidFill>
                <a:latin typeface="Century Gothic" panose="020B0502020202020204" pitchFamily="34" charset="0"/>
              </a:rPr>
              <a:t>to align with RAMP, </a:t>
            </a:r>
            <a:r>
              <a:rPr lang="en-US" sz="1300" b="1" dirty="0">
                <a:solidFill>
                  <a:schemeClr val="tx1"/>
                </a:solidFill>
                <a:latin typeface="Century Gothic" panose="020B0502020202020204" pitchFamily="34" charset="0"/>
              </a:rPr>
              <a:t>please get your boards approval</a:t>
            </a:r>
            <a:r>
              <a:rPr lang="en-US" sz="1300" dirty="0">
                <a:solidFill>
                  <a:schemeClr val="tx1"/>
                </a:solidFill>
                <a:latin typeface="Century Gothic" panose="020B0502020202020204" pitchFamily="34" charset="0"/>
              </a:rPr>
              <a:t>. </a:t>
            </a:r>
            <a:endParaRPr lang="en-US" sz="1300" dirty="0" smtClean="0">
              <a:solidFill>
                <a:schemeClr val="tx1"/>
              </a:solidFill>
              <a:latin typeface="Century Gothic" panose="020B0502020202020204" pitchFamily="34" charset="0"/>
            </a:endParaRPr>
          </a:p>
          <a:p>
            <a:pPr marL="0" indent="0">
              <a:spcBef>
                <a:spcPts val="0"/>
              </a:spcBef>
              <a:buNone/>
            </a:pPr>
            <a:r>
              <a:rPr lang="en-US" sz="1300" i="1" dirty="0">
                <a:solidFill>
                  <a:schemeClr val="tx1"/>
                </a:solidFill>
                <a:latin typeface="Century Gothic" panose="020B0502020202020204" pitchFamily="34" charset="0"/>
              </a:rPr>
              <a:t>	</a:t>
            </a:r>
            <a:r>
              <a:rPr lang="en-US" sz="1300" i="1" dirty="0" smtClean="0">
                <a:solidFill>
                  <a:schemeClr val="tx1"/>
                </a:solidFill>
                <a:latin typeface="Century Gothic" panose="020B0502020202020204" pitchFamily="34" charset="0"/>
              </a:rPr>
              <a:t>It must </a:t>
            </a:r>
            <a:r>
              <a:rPr lang="en-US" sz="1300" i="1" dirty="0">
                <a:solidFill>
                  <a:schemeClr val="tx1"/>
                </a:solidFill>
                <a:latin typeface="Century Gothic" panose="020B0502020202020204" pitchFamily="34" charset="0"/>
              </a:rPr>
              <a:t>be permanent, not just for RAMP </a:t>
            </a:r>
            <a:r>
              <a:rPr lang="en-US" sz="1300" i="1" dirty="0" smtClean="0">
                <a:solidFill>
                  <a:schemeClr val="tx1"/>
                </a:solidFill>
                <a:latin typeface="Century Gothic" panose="020B0502020202020204" pitchFamily="34" charset="0"/>
              </a:rPr>
              <a:t>applications. </a:t>
            </a:r>
          </a:p>
          <a:p>
            <a:pPr marL="0" indent="0">
              <a:spcBef>
                <a:spcPts val="0"/>
              </a:spcBef>
              <a:buNone/>
            </a:pPr>
            <a:endParaRPr lang="en-US" sz="1300" i="1" dirty="0">
              <a:solidFill>
                <a:schemeClr val="tx1"/>
              </a:solidFill>
              <a:latin typeface="Century Gothic" panose="020B0502020202020204" pitchFamily="34" charset="0"/>
            </a:endParaRPr>
          </a:p>
          <a:p>
            <a:pPr>
              <a:spcBef>
                <a:spcPts val="0"/>
              </a:spcBef>
              <a:buFont typeface="Wingdings" panose="05000000000000000000" pitchFamily="2" charset="2"/>
              <a:buChar char="Ø"/>
            </a:pPr>
            <a:r>
              <a:rPr lang="en-US" sz="1300" b="1" dirty="0" smtClean="0">
                <a:solidFill>
                  <a:schemeClr val="tx1"/>
                </a:solidFill>
                <a:latin typeface="Century Gothic" panose="020B0502020202020204" pitchFamily="34" charset="0"/>
              </a:rPr>
              <a:t>Project Name</a:t>
            </a:r>
          </a:p>
          <a:p>
            <a:pPr marL="0" indent="0">
              <a:spcBef>
                <a:spcPts val="0"/>
              </a:spcBef>
              <a:buNone/>
            </a:pPr>
            <a:r>
              <a:rPr lang="en-US" sz="1300" b="1" dirty="0" smtClean="0">
                <a:solidFill>
                  <a:schemeClr val="tx1"/>
                </a:solidFill>
                <a:latin typeface="Century Gothic" panose="020B0502020202020204" pitchFamily="34" charset="0"/>
              </a:rPr>
              <a:t>	</a:t>
            </a:r>
            <a:r>
              <a:rPr lang="en-US" sz="1300" dirty="0" smtClean="0">
                <a:solidFill>
                  <a:schemeClr val="tx1"/>
                </a:solidFill>
                <a:latin typeface="Century Gothic" panose="020B0502020202020204" pitchFamily="34" charset="0"/>
              </a:rPr>
              <a:t>Provide </a:t>
            </a:r>
            <a:r>
              <a:rPr lang="en-US" sz="1300" dirty="0">
                <a:solidFill>
                  <a:schemeClr val="tx1"/>
                </a:solidFill>
                <a:latin typeface="Century Gothic" panose="020B0502020202020204" pitchFamily="34" charset="0"/>
              </a:rPr>
              <a:t>a short title that will identify what your project is for. Do not use the same name for more than one year, if it is </a:t>
            </a:r>
            <a:r>
              <a:rPr lang="en-US" sz="1300" dirty="0" smtClean="0">
                <a:solidFill>
                  <a:schemeClr val="tx1"/>
                </a:solidFill>
                <a:latin typeface="Century Gothic" panose="020B0502020202020204" pitchFamily="34" charset="0"/>
              </a:rPr>
              <a:t>a multi-phase 	project</a:t>
            </a:r>
            <a:r>
              <a:rPr lang="en-US" sz="1300" dirty="0">
                <a:solidFill>
                  <a:schemeClr val="tx1"/>
                </a:solidFill>
                <a:latin typeface="Century Gothic" panose="020B0502020202020204" pitchFamily="34" charset="0"/>
              </a:rPr>
              <a:t>, include the phase number in the project name. NOTE:  If your organization has multiple </a:t>
            </a:r>
            <a:r>
              <a:rPr lang="en-US" sz="1300" dirty="0" smtClean="0">
                <a:solidFill>
                  <a:schemeClr val="tx1"/>
                </a:solidFill>
                <a:latin typeface="Century Gothic" panose="020B0502020202020204" pitchFamily="34" charset="0"/>
              </a:rPr>
              <a:t>requests</a:t>
            </a:r>
            <a:r>
              <a:rPr lang="en-US" sz="1300" dirty="0">
                <a:solidFill>
                  <a:schemeClr val="tx1"/>
                </a:solidFill>
                <a:latin typeface="Century Gothic" panose="020B0502020202020204" pitchFamily="34" charset="0"/>
              </a:rPr>
              <a:t>, </a:t>
            </a:r>
            <a:r>
              <a:rPr lang="en-US" sz="1300" dirty="0" smtClean="0">
                <a:solidFill>
                  <a:schemeClr val="tx1"/>
                </a:solidFill>
                <a:latin typeface="Century Gothic" panose="020B0502020202020204" pitchFamily="34" charset="0"/>
              </a:rPr>
              <a:t>please </a:t>
            </a:r>
            <a:r>
              <a:rPr lang="en-US" sz="1300" dirty="0">
                <a:solidFill>
                  <a:schemeClr val="tx1"/>
                </a:solidFill>
                <a:latin typeface="Century Gothic" panose="020B0502020202020204" pitchFamily="34" charset="0"/>
              </a:rPr>
              <a:t>indicate the </a:t>
            </a:r>
            <a:r>
              <a:rPr lang="en-US" sz="1300" dirty="0" smtClean="0">
                <a:solidFill>
                  <a:schemeClr val="tx1"/>
                </a:solidFill>
                <a:latin typeface="Century Gothic" panose="020B0502020202020204" pitchFamily="34" charset="0"/>
              </a:rPr>
              <a:t>priority </a:t>
            </a:r>
            <a:r>
              <a:rPr lang="en-US" sz="1300" dirty="0">
                <a:solidFill>
                  <a:schemeClr val="tx1"/>
                </a:solidFill>
                <a:latin typeface="Century Gothic" panose="020B0502020202020204" pitchFamily="34" charset="0"/>
              </a:rPr>
              <a:t>of </a:t>
            </a:r>
            <a:r>
              <a:rPr lang="en-US" sz="1300" dirty="0" smtClean="0">
                <a:solidFill>
                  <a:schemeClr val="tx1"/>
                </a:solidFill>
                <a:latin typeface="Century Gothic" panose="020B0502020202020204" pitchFamily="34" charset="0"/>
              </a:rPr>
              <a:t>	your </a:t>
            </a:r>
            <a:r>
              <a:rPr lang="en-US" sz="1300" dirty="0">
                <a:solidFill>
                  <a:schemeClr val="tx1"/>
                </a:solidFill>
                <a:latin typeface="Century Gothic" panose="020B0502020202020204" pitchFamily="34" charset="0"/>
              </a:rPr>
              <a:t>requests. The committee will take your priority of requests into </a:t>
            </a:r>
            <a:r>
              <a:rPr lang="en-US" sz="1300" dirty="0" smtClean="0">
                <a:solidFill>
                  <a:schemeClr val="tx1"/>
                </a:solidFill>
                <a:latin typeface="Century Gothic" panose="020B0502020202020204" pitchFamily="34" charset="0"/>
              </a:rPr>
              <a:t>consideration </a:t>
            </a:r>
            <a:r>
              <a:rPr lang="en-US" sz="1300" dirty="0">
                <a:solidFill>
                  <a:schemeClr val="tx1"/>
                </a:solidFill>
                <a:latin typeface="Century Gothic" panose="020B0502020202020204" pitchFamily="34" charset="0"/>
              </a:rPr>
              <a:t>during </a:t>
            </a:r>
            <a:r>
              <a:rPr lang="en-US" sz="1300" dirty="0" smtClean="0">
                <a:solidFill>
                  <a:schemeClr val="tx1"/>
                </a:solidFill>
                <a:latin typeface="Century Gothic" panose="020B0502020202020204" pitchFamily="34" charset="0"/>
              </a:rPr>
              <a:t>their </a:t>
            </a:r>
            <a:r>
              <a:rPr lang="en-US" sz="1300" dirty="0">
                <a:solidFill>
                  <a:schemeClr val="tx1"/>
                </a:solidFill>
                <a:latin typeface="Century Gothic" panose="020B0502020202020204" pitchFamily="34" charset="0"/>
              </a:rPr>
              <a:t>deliberations</a:t>
            </a:r>
            <a:r>
              <a:rPr lang="en-US" sz="1300" dirty="0" smtClean="0">
                <a:solidFill>
                  <a:schemeClr val="tx1"/>
                </a:solidFill>
                <a:latin typeface="Century Gothic" panose="020B0502020202020204" pitchFamily="34" charset="0"/>
              </a:rPr>
              <a:t>.</a:t>
            </a:r>
          </a:p>
          <a:p>
            <a:pPr marL="0" indent="0">
              <a:spcBef>
                <a:spcPts val="0"/>
              </a:spcBef>
              <a:buNone/>
            </a:pPr>
            <a:endParaRPr lang="en-US" sz="1300" dirty="0">
              <a:solidFill>
                <a:schemeClr val="tx1"/>
              </a:solidFill>
              <a:latin typeface="Century Gothic" panose="020B0502020202020204" pitchFamily="34" charset="0"/>
            </a:endParaRPr>
          </a:p>
          <a:p>
            <a:pPr>
              <a:spcBef>
                <a:spcPts val="0"/>
              </a:spcBef>
              <a:buFont typeface="Wingdings" panose="05000000000000000000" pitchFamily="2" charset="2"/>
              <a:buChar char="Ø"/>
            </a:pPr>
            <a:r>
              <a:rPr lang="en-US" sz="1300" b="1" dirty="0">
                <a:solidFill>
                  <a:schemeClr val="tx1"/>
                </a:solidFill>
                <a:latin typeface="Century Gothic" panose="020B0502020202020204" pitchFamily="34" charset="0"/>
              </a:rPr>
              <a:t>EZ Grant </a:t>
            </a:r>
            <a:r>
              <a:rPr lang="en-US" sz="1300" b="1" dirty="0" smtClean="0">
                <a:solidFill>
                  <a:schemeClr val="tx1"/>
                </a:solidFill>
                <a:latin typeface="Century Gothic" panose="020B0502020202020204" pitchFamily="34" charset="0"/>
              </a:rPr>
              <a:t>Applications</a:t>
            </a:r>
          </a:p>
          <a:p>
            <a:pPr marL="0" indent="0">
              <a:spcBef>
                <a:spcPts val="0"/>
              </a:spcBef>
              <a:buNone/>
            </a:pPr>
            <a:r>
              <a:rPr lang="en-US" sz="1300" b="1" dirty="0">
                <a:solidFill>
                  <a:schemeClr val="tx1"/>
                </a:solidFill>
                <a:latin typeface="Century Gothic" panose="020B0502020202020204" pitchFamily="34" charset="0"/>
              </a:rPr>
              <a:t>	</a:t>
            </a:r>
            <a:r>
              <a:rPr lang="en-US" sz="1300" dirty="0" smtClean="0">
                <a:solidFill>
                  <a:schemeClr val="tx1"/>
                </a:solidFill>
                <a:latin typeface="Century Gothic" panose="020B0502020202020204" pitchFamily="34" charset="0"/>
              </a:rPr>
              <a:t>EZ </a:t>
            </a:r>
            <a:r>
              <a:rPr lang="en-US" sz="1300" dirty="0">
                <a:solidFill>
                  <a:schemeClr val="tx1"/>
                </a:solidFill>
                <a:latin typeface="Century Gothic" panose="020B0502020202020204" pitchFamily="34" charset="0"/>
              </a:rPr>
              <a:t>grant applications must include a summary and a </a:t>
            </a:r>
            <a:r>
              <a:rPr lang="en-US" sz="1300" dirty="0" smtClean="0">
                <a:solidFill>
                  <a:schemeClr val="tx1"/>
                </a:solidFill>
                <a:latin typeface="Century Gothic" panose="020B0502020202020204" pitchFamily="34" charset="0"/>
              </a:rPr>
              <a:t>budget.</a:t>
            </a:r>
          </a:p>
          <a:p>
            <a:pPr marL="0" indent="0">
              <a:spcBef>
                <a:spcPts val="0"/>
              </a:spcBef>
              <a:buNone/>
            </a:pPr>
            <a:endParaRPr lang="en-US" sz="1300" dirty="0">
              <a:solidFill>
                <a:schemeClr val="tx1"/>
              </a:solidFill>
              <a:latin typeface="Century Gothic" panose="020B0502020202020204" pitchFamily="34" charset="0"/>
              <a:ea typeface="Calibri"/>
              <a:cs typeface="Times New Roman"/>
            </a:endParaRPr>
          </a:p>
          <a:p>
            <a:pPr marL="0" indent="0">
              <a:spcBef>
                <a:spcPts val="0"/>
              </a:spcBef>
              <a:buNone/>
            </a:pPr>
            <a:endParaRPr lang="en-US" sz="1300" dirty="0" smtClean="0">
              <a:ea typeface="Calibri"/>
              <a:cs typeface="Times New Roman"/>
            </a:endParaRPr>
          </a:p>
          <a:p>
            <a:pPr lvl="2">
              <a:lnSpc>
                <a:spcPct val="115000"/>
              </a:lnSpc>
              <a:spcBef>
                <a:spcPts val="0"/>
              </a:spcBef>
            </a:pPr>
            <a:endParaRPr lang="en-US" sz="1300" dirty="0" smtClean="0">
              <a:ea typeface="Calibri"/>
              <a:cs typeface="Times New Roman"/>
            </a:endParaRPr>
          </a:p>
          <a:p>
            <a:pPr>
              <a:lnSpc>
                <a:spcPct val="115000"/>
              </a:lnSpc>
              <a:spcAft>
                <a:spcPts val="1000"/>
              </a:spcAft>
            </a:pPr>
            <a:endParaRPr lang="en-US" sz="1300" dirty="0" smtClean="0">
              <a:ea typeface="Calibri"/>
              <a:cs typeface="Times New Roman"/>
            </a:endParaRPr>
          </a:p>
          <a:p>
            <a:endParaRPr lang="en-US" sz="1300" dirty="0"/>
          </a:p>
        </p:txBody>
      </p:sp>
    </p:spTree>
    <p:extLst>
      <p:ext uri="{BB962C8B-B14F-4D97-AF65-F5344CB8AC3E}">
        <p14:creationId xmlns:p14="http://schemas.microsoft.com/office/powerpoint/2010/main" val="1282750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lgn="ctr"/>
            <a:r>
              <a:rPr lang="en-US" sz="6000" dirty="0" smtClean="0">
                <a:latin typeface="Century Gothic" panose="020B0502020202020204" pitchFamily="34" charset="0"/>
              </a:rPr>
              <a:t>Budget</a:t>
            </a:r>
            <a:r>
              <a:rPr lang="en-US" sz="6000" dirty="0" smtClean="0"/>
              <a:t> Reminders</a:t>
            </a:r>
            <a:endParaRPr lang="en-US" sz="6000" dirty="0"/>
          </a:p>
        </p:txBody>
      </p:sp>
      <p:sp>
        <p:nvSpPr>
          <p:cNvPr id="6" name="Text Placeholder 5"/>
          <p:cNvSpPr>
            <a:spLocks noGrp="1"/>
          </p:cNvSpPr>
          <p:nvPr>
            <p:ph type="body" idx="1"/>
          </p:nvPr>
        </p:nvSpPr>
        <p:spPr>
          <a:xfrm>
            <a:off x="1228724" y="2124075"/>
            <a:ext cx="3068107" cy="1476375"/>
          </a:xfrm>
          <a:ln>
            <a:solidFill>
              <a:schemeClr val="accent1"/>
            </a:solidFill>
          </a:ln>
        </p:spPr>
        <p:txBody>
          <a:bodyPr/>
          <a:lstStyle/>
          <a:p>
            <a:r>
              <a:rPr lang="en-US" dirty="0" smtClean="0">
                <a:solidFill>
                  <a:schemeClr val="tx1"/>
                </a:solidFill>
                <a:latin typeface="Century Gothic" panose="020B0502020202020204" pitchFamily="34" charset="0"/>
              </a:rPr>
              <a:t>The </a:t>
            </a:r>
            <a:r>
              <a:rPr lang="en-US" dirty="0">
                <a:solidFill>
                  <a:schemeClr val="tx1"/>
                </a:solidFill>
                <a:latin typeface="Century Gothic" panose="020B0502020202020204" pitchFamily="34" charset="0"/>
              </a:rPr>
              <a:t>budget form on the RAMP website is now </a:t>
            </a:r>
            <a:r>
              <a:rPr lang="en-US" i="1" dirty="0" smtClean="0">
                <a:solidFill>
                  <a:schemeClr val="tx1"/>
                </a:solidFill>
                <a:latin typeface="Century Gothic" panose="020B0502020202020204" pitchFamily="34" charset="0"/>
              </a:rPr>
              <a:t>required</a:t>
            </a:r>
            <a:r>
              <a:rPr lang="en-US" dirty="0" smtClean="0">
                <a:solidFill>
                  <a:schemeClr val="tx1"/>
                </a:solidFill>
                <a:latin typeface="Century Gothic" panose="020B0502020202020204" pitchFamily="34" charset="0"/>
              </a:rPr>
              <a:t>.</a:t>
            </a:r>
            <a:endParaRPr lang="en-US" dirty="0">
              <a:solidFill>
                <a:schemeClr val="tx1"/>
              </a:solidFill>
              <a:latin typeface="Century Gothic" panose="020B0502020202020204" pitchFamily="34" charset="0"/>
            </a:endParaRPr>
          </a:p>
        </p:txBody>
      </p:sp>
      <p:sp>
        <p:nvSpPr>
          <p:cNvPr id="9" name="Text Placeholder 8"/>
          <p:cNvSpPr>
            <a:spLocks noGrp="1"/>
          </p:cNvSpPr>
          <p:nvPr>
            <p:ph type="body" sz="half" idx="15"/>
          </p:nvPr>
        </p:nvSpPr>
        <p:spPr>
          <a:xfrm>
            <a:off x="1154954" y="4102634"/>
            <a:ext cx="3141878" cy="1924423"/>
          </a:xfrm>
          <a:ln>
            <a:solidFill>
              <a:schemeClr val="accent1"/>
            </a:solidFill>
          </a:ln>
        </p:spPr>
        <p:txBody>
          <a:bodyPr/>
          <a:lstStyle/>
          <a:p>
            <a:r>
              <a:rPr lang="en-US" sz="2400" dirty="0">
                <a:solidFill>
                  <a:schemeClr val="accent1"/>
                </a:solidFill>
                <a:latin typeface="Century Gothic" panose="020B0502020202020204" pitchFamily="34" charset="0"/>
              </a:rPr>
              <a:t>Budgets must include a list of all project expenses with a separate list of RAMP expenses. </a:t>
            </a:r>
          </a:p>
          <a:p>
            <a:endParaRPr lang="en-US" i="1" dirty="0"/>
          </a:p>
        </p:txBody>
      </p:sp>
      <p:sp>
        <p:nvSpPr>
          <p:cNvPr id="10" name="Text Placeholder 9"/>
          <p:cNvSpPr>
            <a:spLocks noGrp="1"/>
          </p:cNvSpPr>
          <p:nvPr>
            <p:ph type="body" sz="half" idx="16"/>
          </p:nvPr>
        </p:nvSpPr>
        <p:spPr>
          <a:xfrm>
            <a:off x="4512721" y="2124075"/>
            <a:ext cx="3147009" cy="1476375"/>
          </a:xfrm>
          <a:ln>
            <a:solidFill>
              <a:schemeClr val="accent1"/>
            </a:solidFill>
          </a:ln>
        </p:spPr>
        <p:txBody>
          <a:bodyPr>
            <a:normAutofit/>
          </a:bodyPr>
          <a:lstStyle/>
          <a:p>
            <a:r>
              <a:rPr lang="en-US" sz="2000" dirty="0">
                <a:solidFill>
                  <a:schemeClr val="accent1"/>
                </a:solidFill>
                <a:latin typeface="Century Gothic" panose="020B0502020202020204" pitchFamily="34" charset="0"/>
              </a:rPr>
              <a:t>Any costs for which RAMP funds will be used must have competitive bids/estimates and/or cost comparisons</a:t>
            </a:r>
            <a:r>
              <a:rPr lang="en-US" sz="2000" dirty="0">
                <a:solidFill>
                  <a:schemeClr val="accent1"/>
                </a:solidFill>
              </a:rPr>
              <a:t>.</a:t>
            </a:r>
          </a:p>
          <a:p>
            <a:endParaRPr lang="en-US" sz="2000" dirty="0">
              <a:solidFill>
                <a:schemeClr val="accent1"/>
              </a:solidFill>
            </a:endParaRPr>
          </a:p>
        </p:txBody>
      </p:sp>
      <p:sp>
        <p:nvSpPr>
          <p:cNvPr id="27" name="AutoShape 30" descr="Simple Calculators - Back to School Math / Stationary Clip Art Commercial  Use"/>
          <p:cNvSpPr>
            <a:spLocks noGrp="1" noChangeAspect="1" noChangeArrowheads="1"/>
          </p:cNvSpPr>
          <p:nvPr>
            <p:ph type="body" sz="quarter" idx="13"/>
          </p:nvPr>
        </p:nvSpPr>
        <p:spPr bwMode="auto">
          <a:xfrm>
            <a:off x="7888288" y="2603500"/>
            <a:ext cx="3144837" cy="342423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 name="Text Placeholder 10"/>
          <p:cNvSpPr>
            <a:spLocks noGrp="1"/>
          </p:cNvSpPr>
          <p:nvPr>
            <p:ph type="body" sz="half" idx="17"/>
          </p:nvPr>
        </p:nvSpPr>
        <p:spPr>
          <a:xfrm>
            <a:off x="4512721" y="4102634"/>
            <a:ext cx="3147010" cy="1924421"/>
          </a:xfrm>
          <a:ln>
            <a:solidFill>
              <a:schemeClr val="accent1"/>
            </a:solidFill>
          </a:ln>
        </p:spPr>
        <p:txBody>
          <a:bodyPr>
            <a:noAutofit/>
          </a:bodyPr>
          <a:lstStyle/>
          <a:p>
            <a:r>
              <a:rPr lang="en-US" sz="2000" dirty="0" smtClean="0">
                <a:solidFill>
                  <a:schemeClr val="tx1"/>
                </a:solidFill>
                <a:latin typeface="Century Gothic" panose="020B0502020202020204" pitchFamily="34" charset="0"/>
              </a:rPr>
              <a:t>Always include </a:t>
            </a:r>
            <a:r>
              <a:rPr lang="en-US" sz="2000" dirty="0">
                <a:solidFill>
                  <a:schemeClr val="tx1"/>
                </a:solidFill>
                <a:latin typeface="Century Gothic" panose="020B0502020202020204" pitchFamily="34" charset="0"/>
              </a:rPr>
              <a:t>other funding sources for the project as well as any in-kind donations or volunteer work that will be used.</a:t>
            </a:r>
          </a:p>
        </p:txBody>
      </p:sp>
      <p:sp>
        <p:nvSpPr>
          <p:cNvPr id="28" name="AutoShape 32" descr="Simple Calculators - Back to School Math / Stationary Clip Art Commercial  Use"/>
          <p:cNvSpPr>
            <a:spLocks noChangeAspect="1" noChangeArrowheads="1"/>
          </p:cNvSpPr>
          <p:nvPr/>
        </p:nvSpPr>
        <p:spPr bwMode="auto">
          <a:xfrm>
            <a:off x="155574" y="-144463"/>
            <a:ext cx="2035175" cy="203518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32" name="Picture 31" descr="Budget Stock Illustrations – 137,501 Budget Stock Illustrations, Vectors &amp;  Clipart - Dreamstime"/>
          <p:cNvPicPr/>
          <p:nvPr/>
        </p:nvPicPr>
        <p:blipFill>
          <a:blip r:embed="rId2">
            <a:extLst>
              <a:ext uri="{28A0092B-C50C-407E-A947-70E740481C1C}">
                <a14:useLocalDpi xmlns:a14="http://schemas.microsoft.com/office/drawing/2010/main" val="0"/>
              </a:ext>
            </a:extLst>
          </a:blip>
          <a:srcRect/>
          <a:stretch>
            <a:fillRect/>
          </a:stretch>
        </p:blipFill>
        <p:spPr bwMode="auto">
          <a:xfrm>
            <a:off x="7888287" y="2124075"/>
            <a:ext cx="3144838" cy="3902979"/>
          </a:xfrm>
          <a:prstGeom prst="rect">
            <a:avLst/>
          </a:prstGeom>
          <a:noFill/>
          <a:ln>
            <a:solidFill>
              <a:schemeClr val="accent1"/>
            </a:solidFill>
          </a:ln>
        </p:spPr>
      </p:pic>
    </p:spTree>
    <p:extLst>
      <p:ext uri="{BB962C8B-B14F-4D97-AF65-F5344CB8AC3E}">
        <p14:creationId xmlns:p14="http://schemas.microsoft.com/office/powerpoint/2010/main" val="23732950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933450"/>
            <a:ext cx="10887075" cy="5906425"/>
          </a:xfrm>
          <a:prstGeom prst="rect">
            <a:avLst/>
          </a:prstGeom>
        </p:spPr>
        <p:txBody>
          <a:bodyPr wrap="square">
            <a:spAutoFit/>
          </a:bodyPr>
          <a:lstStyle/>
          <a:p>
            <a:pPr marL="285750" indent="-285750">
              <a:lnSpc>
                <a:spcPct val="107000"/>
              </a:lnSpc>
              <a:spcBef>
                <a:spcPts val="1000"/>
              </a:spcBef>
              <a:buClr>
                <a:schemeClr val="accent1"/>
              </a:buClr>
              <a:buSzPct val="80000"/>
              <a:buFont typeface="Wingdings" panose="05000000000000000000" pitchFamily="2" charset="2"/>
              <a:buChar char="Ø"/>
            </a:pPr>
            <a:r>
              <a:rPr lang="en-CA" sz="1600" dirty="0" smtClean="0">
                <a:latin typeface="Century Gothic" panose="020B0502020202020204" pitchFamily="34" charset="0"/>
              </a:rPr>
              <a:t>Completion Reports are due June 30</a:t>
            </a:r>
            <a:r>
              <a:rPr lang="en-CA" sz="1600" baseline="30000" dirty="0" smtClean="0">
                <a:latin typeface="Century Gothic" panose="020B0502020202020204" pitchFamily="34" charset="0"/>
              </a:rPr>
              <a:t>th</a:t>
            </a:r>
            <a:r>
              <a:rPr lang="en-CA" sz="1600" dirty="0" smtClean="0">
                <a:latin typeface="Century Gothic" panose="020B0502020202020204" pitchFamily="34" charset="0"/>
              </a:rPr>
              <a:t> of the following year. </a:t>
            </a:r>
          </a:p>
          <a:p>
            <a:pPr marL="285750" indent="-285750">
              <a:lnSpc>
                <a:spcPct val="107000"/>
              </a:lnSpc>
              <a:spcBef>
                <a:spcPts val="1000"/>
              </a:spcBef>
              <a:buClr>
                <a:schemeClr val="accent1"/>
              </a:buClr>
              <a:buSzPct val="80000"/>
              <a:buFont typeface="Wingdings" panose="05000000000000000000" pitchFamily="2" charset="2"/>
              <a:buChar char="Ø"/>
            </a:pPr>
            <a:r>
              <a:rPr lang="en-CA" sz="1600" dirty="0" smtClean="0">
                <a:latin typeface="Century Gothic" panose="020B0502020202020204" pitchFamily="34" charset="0"/>
              </a:rPr>
              <a:t>Points </a:t>
            </a:r>
            <a:r>
              <a:rPr lang="en-CA" sz="1600" dirty="0">
                <a:latin typeface="Century Gothic" panose="020B0502020202020204" pitchFamily="34" charset="0"/>
              </a:rPr>
              <a:t>will be deducted for late reports, no reports or failed audits.</a:t>
            </a:r>
            <a:endParaRPr lang="en-US" sz="1600" dirty="0">
              <a:latin typeface="Century Gothic" panose="020B0502020202020204" pitchFamily="34" charset="0"/>
            </a:endParaRPr>
          </a:p>
          <a:p>
            <a:pPr marL="285750" lvl="0" indent="-285750">
              <a:lnSpc>
                <a:spcPct val="107000"/>
              </a:lnSpc>
              <a:spcBef>
                <a:spcPts val="1000"/>
              </a:spcBef>
              <a:buClr>
                <a:schemeClr val="accent1"/>
              </a:buClr>
              <a:buSzPct val="80000"/>
              <a:buFont typeface="Wingdings" panose="05000000000000000000" pitchFamily="2" charset="2"/>
              <a:buChar char="Ø"/>
            </a:pPr>
            <a:r>
              <a:rPr lang="en-CA" sz="1600" dirty="0">
                <a:latin typeface="Century Gothic" panose="020B0502020202020204" pitchFamily="34" charset="0"/>
              </a:rPr>
              <a:t>Points will be awarded for non tax-dollar collaboration.</a:t>
            </a:r>
            <a:endParaRPr lang="en-US" sz="1600" dirty="0">
              <a:latin typeface="Century Gothic" panose="020B0502020202020204" pitchFamily="34" charset="0"/>
            </a:endParaRPr>
          </a:p>
          <a:p>
            <a:pPr marL="285750" lvl="0" indent="-285750">
              <a:lnSpc>
                <a:spcPct val="107000"/>
              </a:lnSpc>
              <a:spcBef>
                <a:spcPts val="1000"/>
              </a:spcBef>
              <a:buClr>
                <a:schemeClr val="accent1"/>
              </a:buClr>
              <a:buSzPct val="80000"/>
              <a:buFont typeface="Wingdings" panose="05000000000000000000" pitchFamily="2" charset="2"/>
              <a:buChar char="Ø"/>
            </a:pPr>
            <a:r>
              <a:rPr lang="en-CA" sz="1600" dirty="0">
                <a:latin typeface="Century Gothic" panose="020B0502020202020204" pitchFamily="34" charset="0"/>
              </a:rPr>
              <a:t>Only one, 1-year extension will be allowed. </a:t>
            </a:r>
          </a:p>
          <a:p>
            <a:pPr marL="285750" lvl="0" indent="-285750">
              <a:lnSpc>
                <a:spcPct val="107000"/>
              </a:lnSpc>
              <a:spcBef>
                <a:spcPts val="1000"/>
              </a:spcBef>
              <a:buClr>
                <a:schemeClr val="accent1"/>
              </a:buClr>
              <a:buSzPct val="80000"/>
              <a:buFont typeface="Wingdings" panose="05000000000000000000" pitchFamily="2" charset="2"/>
              <a:buChar char="Ø"/>
            </a:pPr>
            <a:r>
              <a:rPr lang="en-CA" sz="1600" dirty="0">
                <a:latin typeface="Century Gothic" panose="020B0502020202020204" pitchFamily="34" charset="0"/>
              </a:rPr>
              <a:t>Each entity can only turn in a total of:</a:t>
            </a:r>
            <a:endParaRPr lang="en-US" sz="1600" dirty="0">
              <a:latin typeface="Century Gothic" panose="020B0502020202020204" pitchFamily="34" charset="0"/>
            </a:endParaRPr>
          </a:p>
          <a:p>
            <a:pPr marL="742950" lvl="1" indent="-285750">
              <a:lnSpc>
                <a:spcPct val="107000"/>
              </a:lnSpc>
              <a:spcBef>
                <a:spcPts val="1000"/>
              </a:spcBef>
              <a:buClr>
                <a:schemeClr val="accent1"/>
              </a:buClr>
              <a:buSzPct val="80000"/>
              <a:buFont typeface="Wingdings" panose="05000000000000000000" pitchFamily="2" charset="2"/>
              <a:buChar char="Ø"/>
            </a:pPr>
            <a:r>
              <a:rPr lang="en-CA" sz="1600" dirty="0">
                <a:latin typeface="Century Gothic" panose="020B0502020202020204" pitchFamily="34" charset="0"/>
              </a:rPr>
              <a:t>(1) Major Grant Application</a:t>
            </a:r>
            <a:endParaRPr lang="en-US" sz="1600" dirty="0">
              <a:latin typeface="Century Gothic" panose="020B0502020202020204" pitchFamily="34" charset="0"/>
            </a:endParaRPr>
          </a:p>
          <a:p>
            <a:pPr marL="742950" lvl="1" indent="-285750">
              <a:lnSpc>
                <a:spcPct val="107000"/>
              </a:lnSpc>
              <a:spcBef>
                <a:spcPts val="1000"/>
              </a:spcBef>
              <a:buClr>
                <a:schemeClr val="accent1"/>
              </a:buClr>
              <a:buSzPct val="80000"/>
              <a:buFont typeface="Wingdings" panose="05000000000000000000" pitchFamily="2" charset="2"/>
              <a:buChar char="Ø"/>
            </a:pPr>
            <a:r>
              <a:rPr lang="en-CA" sz="1600" dirty="0">
                <a:latin typeface="Century Gothic" panose="020B0502020202020204" pitchFamily="34" charset="0"/>
              </a:rPr>
              <a:t>(3) Regular Applications </a:t>
            </a:r>
            <a:r>
              <a:rPr lang="en-US" sz="1600" dirty="0">
                <a:latin typeface="Century Gothic" panose="020B0502020202020204" pitchFamily="34" charset="0"/>
              </a:rPr>
              <a:t>per category</a:t>
            </a:r>
          </a:p>
          <a:p>
            <a:pPr marL="1200150" lvl="2" indent="-285750">
              <a:lnSpc>
                <a:spcPct val="107000"/>
              </a:lnSpc>
              <a:spcBef>
                <a:spcPts val="1000"/>
              </a:spcBef>
              <a:buClr>
                <a:schemeClr val="accent1"/>
              </a:buClr>
              <a:buSzPct val="80000"/>
              <a:buFont typeface="Wingdings" panose="05000000000000000000" pitchFamily="2" charset="2"/>
              <a:buChar char="Ø"/>
            </a:pPr>
            <a:r>
              <a:rPr lang="en-US" sz="1600" dirty="0">
                <a:latin typeface="Century Gothic" panose="020B0502020202020204" pitchFamily="34" charset="0"/>
              </a:rPr>
              <a:t>(3) Parks &amp; Recreation</a:t>
            </a:r>
          </a:p>
          <a:p>
            <a:pPr marL="1200150" lvl="2" indent="-285750">
              <a:lnSpc>
                <a:spcPct val="107000"/>
              </a:lnSpc>
              <a:spcBef>
                <a:spcPts val="1000"/>
              </a:spcBef>
              <a:buClr>
                <a:schemeClr val="accent1"/>
              </a:buClr>
              <a:buSzPct val="80000"/>
              <a:buFont typeface="Wingdings" panose="05000000000000000000" pitchFamily="2" charset="2"/>
              <a:buChar char="Ø"/>
            </a:pPr>
            <a:r>
              <a:rPr lang="en-US" sz="1600" dirty="0">
                <a:latin typeface="Century Gothic" panose="020B0502020202020204" pitchFamily="34" charset="0"/>
              </a:rPr>
              <a:t>(3) Arts &amp; Museums</a:t>
            </a:r>
          </a:p>
          <a:p>
            <a:pPr marL="1200150" lvl="2" indent="-285750">
              <a:lnSpc>
                <a:spcPct val="107000"/>
              </a:lnSpc>
              <a:spcBef>
                <a:spcPts val="1000"/>
              </a:spcBef>
              <a:buClr>
                <a:schemeClr val="accent1"/>
              </a:buClr>
              <a:buSzPct val="80000"/>
              <a:buFont typeface="Wingdings" panose="05000000000000000000" pitchFamily="2" charset="2"/>
              <a:buChar char="Ø"/>
            </a:pPr>
            <a:r>
              <a:rPr lang="en-CA" sz="1600" dirty="0">
                <a:latin typeface="Century Gothic" panose="020B0502020202020204" pitchFamily="34" charset="0"/>
              </a:rPr>
              <a:t>(3) EZ Grant Applications</a:t>
            </a:r>
            <a:endParaRPr lang="en-US" sz="1600" dirty="0">
              <a:latin typeface="Century Gothic" panose="020B0502020202020204" pitchFamily="34" charset="0"/>
            </a:endParaRPr>
          </a:p>
          <a:p>
            <a:pPr marL="285750" lvl="0" indent="-285750">
              <a:lnSpc>
                <a:spcPct val="107000"/>
              </a:lnSpc>
              <a:spcBef>
                <a:spcPts val="1000"/>
              </a:spcBef>
              <a:spcAft>
                <a:spcPts val="800"/>
              </a:spcAft>
              <a:buClr>
                <a:schemeClr val="accent1"/>
              </a:buClr>
              <a:buSzPct val="80000"/>
              <a:buFont typeface="Wingdings" panose="05000000000000000000" pitchFamily="2" charset="2"/>
              <a:buChar char="Ø"/>
            </a:pPr>
            <a:r>
              <a:rPr lang="en-CA" sz="1600" dirty="0">
                <a:latin typeface="Century Gothic" panose="020B0502020202020204" pitchFamily="34" charset="0"/>
              </a:rPr>
              <a:t>Multi-phase projects can only use land area in the current phase as </a:t>
            </a:r>
            <a:r>
              <a:rPr lang="en-CA" sz="1600" dirty="0" smtClean="0">
                <a:latin typeface="Century Gothic" panose="020B0502020202020204" pitchFamily="34" charset="0"/>
              </a:rPr>
              <a:t>a match</a:t>
            </a:r>
            <a:r>
              <a:rPr lang="en-CA" sz="1600" dirty="0" smtClean="0">
                <a:latin typeface="Century Gothic" panose="020B0502020202020204" pitchFamily="34" charset="0"/>
                <a:cs typeface="Times New Roman" panose="02020603050405020304" pitchFamily="18" charset="0"/>
              </a:rPr>
              <a:t>.</a:t>
            </a:r>
          </a:p>
          <a:p>
            <a:pPr marL="285750" lvl="0" indent="-285750">
              <a:lnSpc>
                <a:spcPct val="107000"/>
              </a:lnSpc>
              <a:spcBef>
                <a:spcPts val="1000"/>
              </a:spcBef>
              <a:spcAft>
                <a:spcPts val="800"/>
              </a:spcAft>
              <a:buClr>
                <a:schemeClr val="accent1"/>
              </a:buClr>
              <a:buSzPct val="80000"/>
              <a:buFont typeface="Wingdings" panose="05000000000000000000" pitchFamily="2" charset="2"/>
              <a:buChar char="Ø"/>
            </a:pPr>
            <a:r>
              <a:rPr lang="en-CA" sz="1600" b="1" dirty="0" smtClean="0">
                <a:latin typeface="Century Gothic" panose="020B0502020202020204" pitchFamily="34" charset="0"/>
                <a:ea typeface="Calibri" panose="020F0502020204030204" pitchFamily="34" charset="0"/>
                <a:cs typeface="Times New Roman" panose="02020603050405020304" pitchFamily="18" charset="0"/>
              </a:rPr>
              <a:t>Grant writers- </a:t>
            </a:r>
            <a:r>
              <a:rPr lang="en-CA" sz="1600" dirty="0" smtClean="0">
                <a:latin typeface="Century Gothic" panose="020B0502020202020204" pitchFamily="34" charset="0"/>
                <a:ea typeface="Calibri" panose="020F0502020204030204" pitchFamily="34" charset="0"/>
                <a:cs typeface="Times New Roman" panose="02020603050405020304" pitchFamily="18" charset="0"/>
              </a:rPr>
              <a:t>If you have hired a </a:t>
            </a:r>
            <a:r>
              <a:rPr lang="en-CA" sz="1600" dirty="0" smtClean="0">
                <a:latin typeface="Century Gothic" panose="020B0502020202020204" pitchFamily="34" charset="0"/>
                <a:ea typeface="Calibri" panose="020F0502020204030204" pitchFamily="34" charset="0"/>
              </a:rPr>
              <a:t>grant writer, review the application with the grant writer, before it is submitted. Keep a copy of your application so that you are able to answer questions when you meet with your liaison. Please have main contact for your project be someone from your entity, grant writer can be second contact. </a:t>
            </a:r>
            <a:endParaRPr lang="en-US" sz="1600" dirty="0">
              <a:latin typeface="Century Gothic" panose="020B0502020202020204" pitchFamily="34" charset="0"/>
              <a:ea typeface="Calibri" panose="020F0502020204030204" pitchFamily="34" charset="0"/>
            </a:endParaRPr>
          </a:p>
          <a:p>
            <a:r>
              <a:rPr lang="en-CA" sz="1600" dirty="0">
                <a:solidFill>
                  <a:srgbClr val="7030A0"/>
                </a:solidFill>
                <a:latin typeface="Times New Roman" panose="02020603050405020304" pitchFamily="18" charset="0"/>
                <a:ea typeface="Calibri" panose="020F0502020204030204" pitchFamily="34" charset="0"/>
              </a:rPr>
              <a:t> </a:t>
            </a:r>
            <a:endParaRPr lang="en-US" sz="1600" dirty="0">
              <a:solidFill>
                <a:srgbClr val="7030A0"/>
              </a:solidFill>
              <a:latin typeface="Calibri" panose="020F0502020204030204" pitchFamily="34" charset="0"/>
              <a:ea typeface="Calibri" panose="020F0502020204030204" pitchFamily="34" charset="0"/>
            </a:endParaRPr>
          </a:p>
        </p:txBody>
      </p:sp>
      <p:sp>
        <p:nvSpPr>
          <p:cNvPr id="3" name="Rectangle 2"/>
          <p:cNvSpPr/>
          <p:nvPr/>
        </p:nvSpPr>
        <p:spPr>
          <a:xfrm>
            <a:off x="2362200" y="161924"/>
            <a:ext cx="3238499" cy="523220"/>
          </a:xfrm>
          <a:prstGeom prst="rect">
            <a:avLst/>
          </a:prstGeom>
          <a:ln>
            <a:solidFill>
              <a:schemeClr val="accent1"/>
            </a:solidFill>
          </a:ln>
        </p:spPr>
        <p:txBody>
          <a:bodyPr wrap="square">
            <a:spAutoFit/>
          </a:bodyPr>
          <a:lstStyle/>
          <a:p>
            <a:pPr algn="ctr"/>
            <a:r>
              <a:rPr lang="en-US" sz="2800" b="1" dirty="0" smtClean="0">
                <a:solidFill>
                  <a:schemeClr val="accent1"/>
                </a:solidFill>
              </a:rPr>
              <a:t>FINAL REMINDERS</a:t>
            </a:r>
            <a:endParaRPr lang="en-US" sz="2800" b="1" dirty="0">
              <a:solidFill>
                <a:schemeClr val="accent1"/>
              </a:solidFill>
            </a:endParaRPr>
          </a:p>
        </p:txBody>
      </p:sp>
    </p:spTree>
    <p:extLst>
      <p:ext uri="{BB962C8B-B14F-4D97-AF65-F5344CB8AC3E}">
        <p14:creationId xmlns:p14="http://schemas.microsoft.com/office/powerpoint/2010/main" val="42133452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943225" y="609600"/>
            <a:ext cx="6753225" cy="1320800"/>
          </a:xfrm>
          <a:prstGeom prst="rect">
            <a:avLst/>
          </a:prstGeom>
          <a:solidFill>
            <a:schemeClr val="accent1"/>
          </a:solidFill>
        </p:spPr>
        <p:txBody>
          <a:bodyPr>
            <a:normAutofit fontScale="97500"/>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8000" spc="1000" dirty="0" smtClean="0">
                <a:solidFill>
                  <a:schemeClr val="bg1"/>
                </a:solidFill>
              </a:rPr>
              <a:t>QUESTIONS</a:t>
            </a:r>
            <a:endParaRPr lang="en-US" sz="8000" spc="1000" dirty="0">
              <a:solidFill>
                <a:schemeClr val="bg1"/>
              </a:solidFill>
            </a:endParaRPr>
          </a:p>
        </p:txBody>
      </p:sp>
      <p:sp>
        <p:nvSpPr>
          <p:cNvPr id="3" name="Content Placeholder 2"/>
          <p:cNvSpPr txBox="1">
            <a:spLocks/>
          </p:cNvSpPr>
          <p:nvPr/>
        </p:nvSpPr>
        <p:spPr>
          <a:xfrm>
            <a:off x="2943225" y="2160590"/>
            <a:ext cx="6753224" cy="3880773"/>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buFont typeface="Wingdings" panose="05000000000000000000" pitchFamily="2" charset="2"/>
              <a:buChar char="Ø"/>
            </a:pPr>
            <a:r>
              <a:rPr lang="en-US" sz="3200" dirty="0" smtClean="0"/>
              <a:t>For questions contact:</a:t>
            </a:r>
            <a:endParaRPr lang="en-US" sz="2800" dirty="0" smtClean="0"/>
          </a:p>
          <a:p>
            <a:pPr lvl="3">
              <a:buFont typeface="Wingdings" panose="05000000000000000000" pitchFamily="2" charset="2"/>
              <a:buChar char="Ø"/>
            </a:pPr>
            <a:r>
              <a:rPr lang="en-US" sz="2800" dirty="0" smtClean="0"/>
              <a:t>Shelly Halacy (801)399-8405</a:t>
            </a:r>
          </a:p>
          <a:p>
            <a:pPr lvl="3">
              <a:buFont typeface="Wingdings" panose="05000000000000000000" pitchFamily="2" charset="2"/>
              <a:buChar char="Ø"/>
            </a:pPr>
            <a:r>
              <a:rPr lang="en-US" sz="2800" dirty="0" smtClean="0"/>
              <a:t>Stacy Skeen   (801)399-8403</a:t>
            </a:r>
            <a:endParaRPr lang="en-US" sz="2800" dirty="0"/>
          </a:p>
        </p:txBody>
      </p:sp>
      <p:pic>
        <p:nvPicPr>
          <p:cNvPr id="5" name="Picture 4"/>
          <p:cNvPicPr/>
          <p:nvPr/>
        </p:nvPicPr>
        <p:blipFill>
          <a:blip r:embed="rId2"/>
          <a:stretch>
            <a:fillRect/>
          </a:stretch>
        </p:blipFill>
        <p:spPr>
          <a:xfrm>
            <a:off x="4981575" y="4179689"/>
            <a:ext cx="2505075" cy="1861674"/>
          </a:xfrm>
          <a:prstGeom prst="rect">
            <a:avLst/>
          </a:prstGeom>
        </p:spPr>
      </p:pic>
    </p:spTree>
    <p:extLst>
      <p:ext uri="{BB962C8B-B14F-4D97-AF65-F5344CB8AC3E}">
        <p14:creationId xmlns:p14="http://schemas.microsoft.com/office/powerpoint/2010/main" val="4316427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5400" dirty="0" smtClean="0">
                <a:latin typeface="Century Gothic" panose="020B0502020202020204" pitchFamily="34" charset="0"/>
              </a:rPr>
              <a:t>RAMP Board</a:t>
            </a:r>
            <a:br>
              <a:rPr lang="en-US" sz="5400" dirty="0" smtClean="0">
                <a:latin typeface="Century Gothic" panose="020B0502020202020204" pitchFamily="34" charset="0"/>
              </a:rPr>
            </a:br>
            <a:r>
              <a:rPr lang="en-US" sz="2800" i="1" dirty="0" smtClean="0">
                <a:latin typeface="Century Gothic" panose="020B0502020202020204" pitchFamily="34" charset="0"/>
              </a:rPr>
              <a:t>15 COMMUNITY MEMBERS</a:t>
            </a:r>
            <a:endParaRPr lang="en-US" sz="2800" dirty="0">
              <a:latin typeface="Century Gothic" panose="020B0502020202020204" pitchFamily="34" charset="0"/>
            </a:endParaRPr>
          </a:p>
        </p:txBody>
      </p:sp>
      <p:sp>
        <p:nvSpPr>
          <p:cNvPr id="5" name="Content Placeholder 4"/>
          <p:cNvSpPr>
            <a:spLocks noGrp="1"/>
          </p:cNvSpPr>
          <p:nvPr>
            <p:ph type="body" idx="1"/>
          </p:nvPr>
        </p:nvSpPr>
        <p:spPr>
          <a:xfrm>
            <a:off x="1023457" y="1965961"/>
            <a:ext cx="3273375" cy="701039"/>
          </a:xfrm>
        </p:spPr>
        <p:txBody>
          <a:bodyPr>
            <a:normAutofit fontScale="92500" lnSpcReduction="20000"/>
          </a:bodyPr>
          <a:lstStyle/>
          <a:p>
            <a:pPr algn="ctr"/>
            <a:r>
              <a:rPr lang="en-US" b="1" dirty="0" smtClean="0">
                <a:solidFill>
                  <a:schemeClr val="accent1">
                    <a:lumMod val="60000"/>
                    <a:lumOff val="40000"/>
                  </a:schemeClr>
                </a:solidFill>
                <a:latin typeface="Century Gothic" panose="020B0502020202020204" pitchFamily="34" charset="0"/>
              </a:rPr>
              <a:t>Advisory Board</a:t>
            </a:r>
          </a:p>
          <a:p>
            <a:pPr algn="ctr"/>
            <a:r>
              <a:rPr lang="en-US" sz="1900" dirty="0" smtClean="0">
                <a:solidFill>
                  <a:schemeClr val="accent1">
                    <a:lumMod val="60000"/>
                    <a:lumOff val="40000"/>
                  </a:schemeClr>
                </a:solidFill>
                <a:latin typeface="Century Gothic" panose="020B0502020202020204" pitchFamily="34" charset="0"/>
              </a:rPr>
              <a:t>(7 members)</a:t>
            </a:r>
            <a:endParaRPr lang="en-US" sz="1900" dirty="0">
              <a:solidFill>
                <a:schemeClr val="accent1">
                  <a:lumMod val="60000"/>
                  <a:lumOff val="40000"/>
                </a:schemeClr>
              </a:solidFill>
              <a:latin typeface="Century Gothic" panose="020B0502020202020204" pitchFamily="34" charset="0"/>
            </a:endParaRPr>
          </a:p>
        </p:txBody>
      </p:sp>
      <p:sp>
        <p:nvSpPr>
          <p:cNvPr id="11" name="Text Placeholder 10"/>
          <p:cNvSpPr>
            <a:spLocks noGrp="1"/>
          </p:cNvSpPr>
          <p:nvPr>
            <p:ph type="body" sz="half" idx="15"/>
          </p:nvPr>
        </p:nvSpPr>
        <p:spPr>
          <a:xfrm>
            <a:off x="1247775" y="2667000"/>
            <a:ext cx="2543175" cy="3589338"/>
          </a:xfrm>
        </p:spPr>
        <p:txBody>
          <a:bodyPr>
            <a:noAutofit/>
          </a:bodyPr>
          <a:lstStyle/>
          <a:p>
            <a:pPr marL="285750" indent="-285750">
              <a:buFont typeface="Wingdings" panose="05000000000000000000" pitchFamily="2" charset="2"/>
              <a:buChar char="v"/>
            </a:pPr>
            <a:r>
              <a:rPr lang="en-US" sz="1800" dirty="0" smtClean="0"/>
              <a:t>Lacy Richards, Chair</a:t>
            </a:r>
          </a:p>
          <a:p>
            <a:pPr marL="285750" indent="-285750">
              <a:buFont typeface="Wingdings" panose="05000000000000000000" pitchFamily="2" charset="2"/>
              <a:buChar char="v"/>
            </a:pPr>
            <a:r>
              <a:rPr lang="en-US" sz="1800" dirty="0" smtClean="0"/>
              <a:t>Kevin Burns</a:t>
            </a:r>
          </a:p>
          <a:p>
            <a:pPr marL="285750" indent="-285750">
              <a:buFont typeface="Wingdings" panose="05000000000000000000" pitchFamily="2" charset="2"/>
              <a:buChar char="v"/>
            </a:pPr>
            <a:r>
              <a:rPr lang="en-US" sz="1800" dirty="0" smtClean="0"/>
              <a:t>Ernie Gonzalez</a:t>
            </a:r>
          </a:p>
          <a:p>
            <a:pPr marL="285750" indent="-285750">
              <a:buFont typeface="Wingdings" panose="05000000000000000000" pitchFamily="2" charset="2"/>
              <a:buChar char="v"/>
            </a:pPr>
            <a:r>
              <a:rPr lang="en-US" sz="1800" dirty="0"/>
              <a:t>Kenna </a:t>
            </a:r>
            <a:r>
              <a:rPr lang="en-US" sz="1800" dirty="0" smtClean="0"/>
              <a:t>Brown</a:t>
            </a:r>
          </a:p>
          <a:p>
            <a:pPr marL="285750" indent="-285750">
              <a:buFont typeface="Wingdings" panose="05000000000000000000" pitchFamily="2" charset="2"/>
              <a:buChar char="v"/>
            </a:pPr>
            <a:r>
              <a:rPr lang="en-US" sz="1800" dirty="0" smtClean="0"/>
              <a:t>Sunni Wilkinson</a:t>
            </a:r>
          </a:p>
          <a:p>
            <a:pPr marL="285750" indent="-285750">
              <a:buFont typeface="Wingdings" panose="05000000000000000000" pitchFamily="2" charset="2"/>
              <a:buChar char="v"/>
            </a:pPr>
            <a:r>
              <a:rPr lang="en-US" sz="1800" dirty="0" smtClean="0"/>
              <a:t>Sheri Bingham</a:t>
            </a:r>
          </a:p>
          <a:p>
            <a:pPr marL="285750" indent="-285750">
              <a:buFont typeface="Wingdings" panose="05000000000000000000" pitchFamily="2" charset="2"/>
              <a:buChar char="v"/>
            </a:pPr>
            <a:r>
              <a:rPr lang="en-US" sz="1800" dirty="0" smtClean="0"/>
              <a:t>Korry Green</a:t>
            </a:r>
          </a:p>
        </p:txBody>
      </p:sp>
      <p:sp>
        <p:nvSpPr>
          <p:cNvPr id="9" name="Text Placeholder 8"/>
          <p:cNvSpPr>
            <a:spLocks noGrp="1"/>
          </p:cNvSpPr>
          <p:nvPr>
            <p:ph type="body" sz="quarter" idx="3"/>
          </p:nvPr>
        </p:nvSpPr>
        <p:spPr>
          <a:xfrm>
            <a:off x="4446165" y="1438275"/>
            <a:ext cx="2986482" cy="1228725"/>
          </a:xfrm>
        </p:spPr>
        <p:txBody>
          <a:bodyPr/>
          <a:lstStyle/>
          <a:p>
            <a:pPr algn="ctr"/>
            <a:r>
              <a:rPr lang="en-US" b="1" dirty="0" smtClean="0">
                <a:solidFill>
                  <a:schemeClr val="accent1">
                    <a:lumMod val="60000"/>
                    <a:lumOff val="40000"/>
                  </a:schemeClr>
                </a:solidFill>
              </a:rPr>
              <a:t>Arts &amp; Museums</a:t>
            </a:r>
          </a:p>
          <a:p>
            <a:pPr algn="ctr"/>
            <a:r>
              <a:rPr lang="en-US" sz="1800" dirty="0" smtClean="0">
                <a:solidFill>
                  <a:schemeClr val="accent1">
                    <a:lumMod val="60000"/>
                    <a:lumOff val="40000"/>
                  </a:schemeClr>
                </a:solidFill>
              </a:rPr>
              <a:t>(7 members) </a:t>
            </a:r>
          </a:p>
        </p:txBody>
      </p:sp>
      <p:sp>
        <p:nvSpPr>
          <p:cNvPr id="12" name="Text Placeholder 11"/>
          <p:cNvSpPr>
            <a:spLocks noGrp="1"/>
          </p:cNvSpPr>
          <p:nvPr>
            <p:ph type="body" sz="half" idx="16"/>
          </p:nvPr>
        </p:nvSpPr>
        <p:spPr>
          <a:xfrm>
            <a:off x="4366623" y="2552700"/>
            <a:ext cx="3226936" cy="3630613"/>
          </a:xfrm>
        </p:spPr>
        <p:txBody>
          <a:bodyPr>
            <a:noAutofit/>
          </a:bodyPr>
          <a:lstStyle/>
          <a:p>
            <a:pPr marL="342900" indent="-342900">
              <a:lnSpc>
                <a:spcPct val="150000"/>
              </a:lnSpc>
              <a:spcBef>
                <a:spcPts val="125"/>
              </a:spcBef>
              <a:spcAft>
                <a:spcPts val="125"/>
              </a:spcAft>
              <a:buFont typeface="Wingdings" panose="05000000000000000000" pitchFamily="2" charset="2"/>
              <a:buChar char="v"/>
            </a:pPr>
            <a:r>
              <a:rPr lang="en-US" sz="1800" dirty="0" smtClean="0"/>
              <a:t>Ernie Gonzales, Chair</a:t>
            </a:r>
          </a:p>
          <a:p>
            <a:pPr marL="342900" indent="-342900">
              <a:lnSpc>
                <a:spcPct val="150000"/>
              </a:lnSpc>
              <a:spcBef>
                <a:spcPts val="125"/>
              </a:spcBef>
              <a:spcAft>
                <a:spcPts val="125"/>
              </a:spcAft>
              <a:buFont typeface="Wingdings" panose="05000000000000000000" pitchFamily="2" charset="2"/>
              <a:buChar char="v"/>
            </a:pPr>
            <a:r>
              <a:rPr lang="en-US" sz="1800" dirty="0" smtClean="0"/>
              <a:t>Sunni Wilkinson</a:t>
            </a:r>
          </a:p>
          <a:p>
            <a:pPr marL="342900" indent="-342900">
              <a:lnSpc>
                <a:spcPct val="150000"/>
              </a:lnSpc>
              <a:spcBef>
                <a:spcPts val="125"/>
              </a:spcBef>
              <a:spcAft>
                <a:spcPts val="125"/>
              </a:spcAft>
              <a:buFont typeface="Wingdings" panose="05000000000000000000" pitchFamily="2" charset="2"/>
              <a:buChar char="v"/>
            </a:pPr>
            <a:r>
              <a:rPr lang="en-US" sz="1800" dirty="0" smtClean="0"/>
              <a:t>Sheri Bingham</a:t>
            </a:r>
          </a:p>
          <a:p>
            <a:pPr marL="342900" indent="-342900">
              <a:lnSpc>
                <a:spcPct val="150000"/>
              </a:lnSpc>
              <a:spcBef>
                <a:spcPts val="125"/>
              </a:spcBef>
              <a:spcAft>
                <a:spcPts val="125"/>
              </a:spcAft>
              <a:buFont typeface="Wingdings" panose="05000000000000000000" pitchFamily="2" charset="2"/>
              <a:buChar char="v"/>
            </a:pPr>
            <a:r>
              <a:rPr lang="en-US" sz="1800" dirty="0" smtClean="0"/>
              <a:t>Jim Craig</a:t>
            </a:r>
          </a:p>
          <a:p>
            <a:pPr marL="342900" indent="-342900">
              <a:lnSpc>
                <a:spcPct val="150000"/>
              </a:lnSpc>
              <a:spcBef>
                <a:spcPts val="125"/>
              </a:spcBef>
              <a:spcAft>
                <a:spcPts val="125"/>
              </a:spcAft>
              <a:buFont typeface="Wingdings" panose="05000000000000000000" pitchFamily="2" charset="2"/>
              <a:buChar char="v"/>
            </a:pPr>
            <a:r>
              <a:rPr lang="en-US" sz="1800" dirty="0" smtClean="0"/>
              <a:t>Dana Gibson</a:t>
            </a:r>
          </a:p>
          <a:p>
            <a:pPr marL="342900" indent="-342900">
              <a:lnSpc>
                <a:spcPct val="150000"/>
              </a:lnSpc>
              <a:spcBef>
                <a:spcPts val="125"/>
              </a:spcBef>
              <a:spcAft>
                <a:spcPts val="125"/>
              </a:spcAft>
              <a:buFont typeface="Wingdings" panose="05000000000000000000" pitchFamily="2" charset="2"/>
              <a:buChar char="v"/>
            </a:pPr>
            <a:r>
              <a:rPr lang="en-US" sz="1800" dirty="0" smtClean="0"/>
              <a:t>Sylvia Newman</a:t>
            </a:r>
          </a:p>
          <a:p>
            <a:pPr marL="342900" indent="-342900">
              <a:lnSpc>
                <a:spcPct val="150000"/>
              </a:lnSpc>
              <a:spcBef>
                <a:spcPts val="125"/>
              </a:spcBef>
              <a:spcAft>
                <a:spcPts val="125"/>
              </a:spcAft>
              <a:buFont typeface="Wingdings" panose="05000000000000000000" pitchFamily="2" charset="2"/>
              <a:buChar char="v"/>
            </a:pPr>
            <a:r>
              <a:rPr lang="en-US" sz="1800" dirty="0" smtClean="0"/>
              <a:t>Jordan Brun</a:t>
            </a:r>
            <a:endParaRPr lang="en-US" sz="1800" dirty="0"/>
          </a:p>
        </p:txBody>
      </p:sp>
      <p:sp>
        <p:nvSpPr>
          <p:cNvPr id="10" name="Text Placeholder 9"/>
          <p:cNvSpPr>
            <a:spLocks noGrp="1"/>
          </p:cNvSpPr>
          <p:nvPr>
            <p:ph type="body" sz="quarter" idx="13"/>
          </p:nvPr>
        </p:nvSpPr>
        <p:spPr>
          <a:xfrm>
            <a:off x="7751429" y="1838325"/>
            <a:ext cx="3389152" cy="828675"/>
          </a:xfrm>
        </p:spPr>
        <p:txBody>
          <a:bodyPr/>
          <a:lstStyle/>
          <a:p>
            <a:pPr algn="ctr"/>
            <a:r>
              <a:rPr lang="en-US" b="1" dirty="0" smtClean="0">
                <a:solidFill>
                  <a:schemeClr val="accent1">
                    <a:lumMod val="60000"/>
                    <a:lumOff val="40000"/>
                  </a:schemeClr>
                </a:solidFill>
              </a:rPr>
              <a:t>Recreation &amp; Parks</a:t>
            </a:r>
          </a:p>
          <a:p>
            <a:pPr algn="ctr"/>
            <a:r>
              <a:rPr lang="en-US" sz="1800" dirty="0" smtClean="0">
                <a:solidFill>
                  <a:schemeClr val="accent1">
                    <a:lumMod val="60000"/>
                    <a:lumOff val="40000"/>
                  </a:schemeClr>
                </a:solidFill>
              </a:rPr>
              <a:t> (7 members)</a:t>
            </a:r>
            <a:endParaRPr lang="en-US" sz="1800" dirty="0">
              <a:solidFill>
                <a:schemeClr val="accent1">
                  <a:lumMod val="60000"/>
                  <a:lumOff val="40000"/>
                </a:schemeClr>
              </a:solidFill>
            </a:endParaRPr>
          </a:p>
        </p:txBody>
      </p:sp>
      <p:sp>
        <p:nvSpPr>
          <p:cNvPr id="13" name="Text Placeholder 12"/>
          <p:cNvSpPr>
            <a:spLocks noGrp="1"/>
          </p:cNvSpPr>
          <p:nvPr>
            <p:ph type="body" sz="half" idx="17"/>
          </p:nvPr>
        </p:nvSpPr>
        <p:spPr>
          <a:xfrm>
            <a:off x="8020049" y="2667000"/>
            <a:ext cx="3120531" cy="3589338"/>
          </a:xfrm>
        </p:spPr>
        <p:txBody>
          <a:bodyPr>
            <a:noAutofit/>
          </a:bodyPr>
          <a:lstStyle/>
          <a:p>
            <a:pPr marL="342900" indent="-342900">
              <a:buFont typeface="Wingdings" panose="05000000000000000000" pitchFamily="2" charset="2"/>
              <a:buChar char="v"/>
            </a:pPr>
            <a:r>
              <a:rPr lang="en-US" sz="1800" dirty="0" smtClean="0"/>
              <a:t>Kevin Burns, Chair</a:t>
            </a:r>
          </a:p>
          <a:p>
            <a:pPr marL="342900" indent="-342900">
              <a:buFont typeface="Wingdings" panose="05000000000000000000" pitchFamily="2" charset="2"/>
              <a:buChar char="v"/>
            </a:pPr>
            <a:r>
              <a:rPr lang="en-US" sz="1800" dirty="0" smtClean="0"/>
              <a:t>Korry Green</a:t>
            </a:r>
          </a:p>
          <a:p>
            <a:pPr marL="342900" indent="-342900">
              <a:buFont typeface="Wingdings" panose="05000000000000000000" pitchFamily="2" charset="2"/>
              <a:buChar char="v"/>
            </a:pPr>
            <a:r>
              <a:rPr lang="en-US" sz="1800" dirty="0" smtClean="0"/>
              <a:t>Kenna Brown</a:t>
            </a:r>
          </a:p>
          <a:p>
            <a:pPr marL="342900" indent="-342900">
              <a:buFont typeface="Wingdings" panose="05000000000000000000" pitchFamily="2" charset="2"/>
              <a:buChar char="v"/>
            </a:pPr>
            <a:r>
              <a:rPr lang="en-US" sz="1800" dirty="0" smtClean="0"/>
              <a:t>Liz Morrison</a:t>
            </a:r>
          </a:p>
          <a:p>
            <a:pPr marL="342900" indent="-342900">
              <a:buFont typeface="Wingdings" panose="05000000000000000000" pitchFamily="2" charset="2"/>
              <a:buChar char="v"/>
            </a:pPr>
            <a:r>
              <a:rPr lang="en-US" sz="1800" dirty="0" smtClean="0"/>
              <a:t>Sara Urry</a:t>
            </a:r>
          </a:p>
          <a:p>
            <a:pPr marL="342900" indent="-342900">
              <a:buFont typeface="Wingdings" panose="05000000000000000000" pitchFamily="2" charset="2"/>
              <a:buChar char="v"/>
            </a:pPr>
            <a:r>
              <a:rPr lang="en-US" sz="1800" dirty="0" smtClean="0"/>
              <a:t>Bret Holmes</a:t>
            </a:r>
          </a:p>
          <a:p>
            <a:pPr marL="342900" indent="-342900">
              <a:buFont typeface="Wingdings" panose="05000000000000000000" pitchFamily="2" charset="2"/>
              <a:buChar char="v"/>
            </a:pPr>
            <a:r>
              <a:rPr lang="en-US" sz="1800" dirty="0" smtClean="0"/>
              <a:t>Zachary Thomas</a:t>
            </a:r>
            <a:endParaRPr lang="en-US" sz="1800" dirty="0"/>
          </a:p>
        </p:txBody>
      </p:sp>
      <p:sp>
        <p:nvSpPr>
          <p:cNvPr id="6" name="Content Placeholder 5"/>
          <p:cNvSpPr>
            <a:spLocks noGrp="1"/>
          </p:cNvSpPr>
          <p:nvPr>
            <p:ph sz="half" idx="4294967295"/>
          </p:nvPr>
        </p:nvSpPr>
        <p:spPr>
          <a:xfrm>
            <a:off x="9032875" y="2398713"/>
            <a:ext cx="3159125" cy="3784600"/>
          </a:xfrm>
        </p:spPr>
        <p:txBody>
          <a:bodyPr>
            <a:normAutofit/>
          </a:bodyPr>
          <a:lstStyle/>
          <a:p>
            <a:pPr marL="0" indent="0">
              <a:spcBef>
                <a:spcPts val="0"/>
              </a:spcBef>
              <a:buNone/>
            </a:pPr>
            <a:r>
              <a:rPr lang="en-US" b="1" dirty="0" smtClean="0">
                <a:latin typeface="Century Gothic" panose="020B0502020202020204" pitchFamily="34" charset="0"/>
              </a:rPr>
              <a:t>   </a:t>
            </a:r>
            <a:endParaRPr lang="en-US" dirty="0" smtClean="0">
              <a:latin typeface="Century Gothic" panose="020B0502020202020204" pitchFamily="34" charset="0"/>
            </a:endParaRPr>
          </a:p>
          <a:p>
            <a:pPr>
              <a:lnSpc>
                <a:spcPct val="150000"/>
              </a:lnSpc>
              <a:spcBef>
                <a:spcPts val="0"/>
              </a:spcBef>
            </a:pPr>
            <a:endParaRPr lang="en-US" dirty="0">
              <a:latin typeface="Century Gothic" panose="020B0502020202020204" pitchFamily="34" charset="0"/>
            </a:endParaRPr>
          </a:p>
        </p:txBody>
      </p:sp>
      <p:sp>
        <p:nvSpPr>
          <p:cNvPr id="8" name="TextBox 7"/>
          <p:cNvSpPr txBox="1"/>
          <p:nvPr/>
        </p:nvSpPr>
        <p:spPr>
          <a:xfrm flipH="1">
            <a:off x="3649603" y="2189527"/>
            <a:ext cx="220739" cy="1015663"/>
          </a:xfrm>
          <a:prstGeom prst="rect">
            <a:avLst/>
          </a:prstGeom>
          <a:noFill/>
        </p:spPr>
        <p:txBody>
          <a:bodyPr wrap="square" rtlCol="0">
            <a:spAutoFit/>
          </a:bodyPr>
          <a:lstStyle/>
          <a:p>
            <a:pPr>
              <a:lnSpc>
                <a:spcPct val="150000"/>
              </a:lnSpc>
            </a:pPr>
            <a:r>
              <a:rPr lang="en-US" sz="2400" dirty="0"/>
              <a:t> </a:t>
            </a:r>
          </a:p>
          <a:p>
            <a:pPr lvl="1"/>
            <a:endParaRPr lang="en-US" sz="2400" dirty="0">
              <a:latin typeface="Century Gothic" panose="020B0502020202020204" pitchFamily="34" charset="0"/>
            </a:endParaRPr>
          </a:p>
        </p:txBody>
      </p:sp>
    </p:spTree>
    <p:extLst>
      <p:ext uri="{BB962C8B-B14F-4D97-AF65-F5344CB8AC3E}">
        <p14:creationId xmlns:p14="http://schemas.microsoft.com/office/powerpoint/2010/main" val="23298159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4689446"/>
            <a:ext cx="8825659" cy="604007"/>
          </a:xfrm>
        </p:spPr>
        <p:txBody>
          <a:bodyPr>
            <a:noAutofit/>
          </a:bodyPr>
          <a:lstStyle/>
          <a:p>
            <a:pPr algn="ctr"/>
            <a:r>
              <a:rPr lang="en-US" sz="4000" dirty="0" smtClean="0"/>
              <a:t>Your Quality of Life</a:t>
            </a:r>
            <a:endParaRPr lang="en-US" sz="4000"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t="19048" b="19048"/>
          <a:stretch>
            <a:fillRect/>
          </a:stretch>
        </p:blipFill>
        <p:spPr>
          <a:xfrm>
            <a:off x="1501190" y="666750"/>
            <a:ext cx="8825658" cy="3640666"/>
          </a:xfrm>
        </p:spPr>
      </p:pic>
      <p:sp>
        <p:nvSpPr>
          <p:cNvPr id="4" name="Text Placeholder 3"/>
          <p:cNvSpPr>
            <a:spLocks noGrp="1"/>
          </p:cNvSpPr>
          <p:nvPr>
            <p:ph type="body" sz="half" idx="2"/>
          </p:nvPr>
        </p:nvSpPr>
        <p:spPr>
          <a:xfrm>
            <a:off x="637563" y="5293454"/>
            <a:ext cx="9689285" cy="989900"/>
          </a:xfrm>
        </p:spPr>
        <p:txBody>
          <a:bodyPr>
            <a:noAutofit/>
          </a:bodyPr>
          <a:lstStyle/>
          <a:p>
            <a:pPr algn="ctr"/>
            <a:r>
              <a:rPr lang="en-US" sz="2000" dirty="0" smtClean="0"/>
              <a:t>In 2004 and again in 2014, you authorized Weber County RAMP to fund enhancements for Recreation, Arts, Museums and Parks in your community. </a:t>
            </a:r>
            <a:endParaRPr lang="en-US" sz="2000" dirty="0"/>
          </a:p>
        </p:txBody>
      </p:sp>
    </p:spTree>
    <p:extLst>
      <p:ext uri="{BB962C8B-B14F-4D97-AF65-F5344CB8AC3E}">
        <p14:creationId xmlns:p14="http://schemas.microsoft.com/office/powerpoint/2010/main" val="35442274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t>Your Investment</a:t>
            </a:r>
            <a:endParaRPr lang="en-US" sz="4800" dirty="0"/>
          </a:p>
        </p:txBody>
      </p:sp>
      <p:pic>
        <p:nvPicPr>
          <p:cNvPr id="4" name="Picture 7"/>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41253" y="2366313"/>
            <a:ext cx="2114550" cy="2162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437776" y="2726422"/>
            <a:ext cx="1140903" cy="1323439"/>
          </a:xfrm>
          <a:prstGeom prst="rect">
            <a:avLst/>
          </a:prstGeom>
          <a:noFill/>
        </p:spPr>
        <p:txBody>
          <a:bodyPr wrap="square" rtlCol="0">
            <a:spAutoFit/>
          </a:bodyPr>
          <a:lstStyle/>
          <a:p>
            <a:pPr algn="ctr"/>
            <a:r>
              <a:rPr lang="en-US" sz="8000" b="1" dirty="0">
                <a:solidFill>
                  <a:schemeClr val="accent1"/>
                </a:solidFill>
              </a:rPr>
              <a:t>=</a:t>
            </a:r>
          </a:p>
        </p:txBody>
      </p:sp>
      <p:pic>
        <p:nvPicPr>
          <p:cNvPr id="6" name="Picture 2" descr="http://philippineslifestyle.com/wp-content/uploads/ten-dollar-bill-americ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3259" y="2534619"/>
            <a:ext cx="4125571" cy="182556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rot="10800000" flipV="1">
            <a:off x="276836" y="4670507"/>
            <a:ext cx="10595295" cy="1631216"/>
          </a:xfrm>
          <a:prstGeom prst="rect">
            <a:avLst/>
          </a:prstGeom>
        </p:spPr>
        <p:txBody>
          <a:bodyPr wrap="square">
            <a:spAutoFit/>
          </a:bodyPr>
          <a:lstStyle/>
          <a:p>
            <a:pPr marL="342900" indent="-342900" algn="ctr">
              <a:buFont typeface="Wingdings" panose="05000000000000000000" pitchFamily="2" charset="2"/>
              <a:buChar char="Ø"/>
            </a:pPr>
            <a:r>
              <a:rPr lang="en-US" sz="2000" b="1" dirty="0">
                <a:solidFill>
                  <a:schemeClr val="accent1">
                    <a:lumMod val="75000"/>
                  </a:schemeClr>
                </a:solidFill>
                <a:latin typeface="Century Gothic" panose="020B0502020202020204" pitchFamily="34" charset="0"/>
                <a:cs typeface="Arial" panose="020B0604020202020204" pitchFamily="34" charset="0"/>
              </a:rPr>
              <a:t>RAMP is funded by a sales tax of 1/10 of 1% or one penny for every $10</a:t>
            </a:r>
            <a:r>
              <a:rPr lang="en-US" sz="2000" b="1" dirty="0" smtClean="0">
                <a:solidFill>
                  <a:schemeClr val="accent1">
                    <a:lumMod val="75000"/>
                  </a:schemeClr>
                </a:solidFill>
                <a:latin typeface="Century Gothic" panose="020B0502020202020204" pitchFamily="34" charset="0"/>
                <a:cs typeface="Arial" panose="020B0604020202020204" pitchFamily="34" charset="0"/>
              </a:rPr>
              <a:t>.</a:t>
            </a:r>
          </a:p>
          <a:p>
            <a:pPr algn="ctr"/>
            <a:endParaRPr lang="en-US" sz="2000" b="1" dirty="0">
              <a:solidFill>
                <a:schemeClr val="accent1">
                  <a:lumMod val="75000"/>
                </a:schemeClr>
              </a:solidFill>
              <a:latin typeface="Century Gothic" panose="020B0502020202020204" pitchFamily="34" charset="0"/>
              <a:cs typeface="Arial" panose="020B0604020202020204" pitchFamily="34" charset="0"/>
            </a:endParaRPr>
          </a:p>
          <a:p>
            <a:pPr marL="342900" indent="-342900" algn="ctr">
              <a:buFont typeface="Wingdings" panose="05000000000000000000" pitchFamily="2" charset="2"/>
              <a:buChar char="Ø"/>
            </a:pPr>
            <a:r>
              <a:rPr lang="en-US" sz="2000" b="1" dirty="0">
                <a:solidFill>
                  <a:schemeClr val="accent1">
                    <a:lumMod val="75000"/>
                  </a:schemeClr>
                </a:solidFill>
                <a:latin typeface="Century Gothic" panose="020B0502020202020204" pitchFamily="34" charset="0"/>
                <a:cs typeface="Arial" panose="020B0604020202020204" pitchFamily="34" charset="0"/>
              </a:rPr>
              <a:t>The average Weber County family invests $12 per year in RAMP. </a:t>
            </a:r>
            <a:endParaRPr lang="en-US" sz="2000" b="1" dirty="0" smtClean="0">
              <a:solidFill>
                <a:schemeClr val="accent1">
                  <a:lumMod val="75000"/>
                </a:schemeClr>
              </a:solidFill>
              <a:latin typeface="Century Gothic" panose="020B0502020202020204" pitchFamily="34" charset="0"/>
              <a:cs typeface="Arial" panose="020B0604020202020204" pitchFamily="34" charset="0"/>
            </a:endParaRPr>
          </a:p>
          <a:p>
            <a:pPr algn="ctr"/>
            <a:endParaRPr lang="en-US" sz="2000" b="1" dirty="0">
              <a:solidFill>
                <a:schemeClr val="accent1">
                  <a:lumMod val="75000"/>
                </a:schemeClr>
              </a:solidFill>
              <a:latin typeface="Century Gothic" panose="020B0502020202020204" pitchFamily="34" charset="0"/>
              <a:cs typeface="Arial" panose="020B0604020202020204" pitchFamily="34" charset="0"/>
            </a:endParaRPr>
          </a:p>
          <a:p>
            <a:pPr marL="342900" indent="-342900" algn="ctr">
              <a:buFont typeface="Wingdings" panose="05000000000000000000" pitchFamily="2" charset="2"/>
              <a:buChar char="Ø"/>
            </a:pPr>
            <a:r>
              <a:rPr lang="en-US" sz="2000" b="1" dirty="0">
                <a:solidFill>
                  <a:schemeClr val="accent1">
                    <a:lumMod val="75000"/>
                  </a:schemeClr>
                </a:solidFill>
                <a:latin typeface="Century Gothic" panose="020B0502020202020204" pitchFamily="34" charset="0"/>
                <a:cs typeface="Arial" panose="020B0604020202020204" pitchFamily="34" charset="0"/>
              </a:rPr>
              <a:t>That $12 dollars generates more than $3 million per year for community </a:t>
            </a:r>
            <a:r>
              <a:rPr lang="en-US" sz="2000" b="1" dirty="0" smtClean="0">
                <a:solidFill>
                  <a:schemeClr val="accent1">
                    <a:lumMod val="75000"/>
                  </a:schemeClr>
                </a:solidFill>
                <a:latin typeface="Century Gothic" panose="020B0502020202020204" pitchFamily="34" charset="0"/>
                <a:cs typeface="Arial" panose="020B0604020202020204" pitchFamily="34" charset="0"/>
              </a:rPr>
              <a:t>projects.</a:t>
            </a:r>
            <a:endParaRPr lang="en-US" sz="2000" b="1" dirty="0">
              <a:solidFill>
                <a:schemeClr val="accent1">
                  <a:lumMod val="75000"/>
                </a:schemeClr>
              </a:solidFill>
              <a:latin typeface="Century Gothic" panose="020B0502020202020204" pitchFamily="34" charset="0"/>
            </a:endParaRPr>
          </a:p>
        </p:txBody>
      </p:sp>
    </p:spTree>
    <p:extLst>
      <p:ext uri="{BB962C8B-B14F-4D97-AF65-F5344CB8AC3E}">
        <p14:creationId xmlns:p14="http://schemas.microsoft.com/office/powerpoint/2010/main" val="7191849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4553" y="-654342"/>
            <a:ext cx="9533472" cy="1740191"/>
          </a:xfrm>
        </p:spPr>
        <p:txBody>
          <a:bodyPr>
            <a:normAutofit fontScale="90000"/>
          </a:bodyPr>
          <a:lstStyle/>
          <a:p>
            <a:pPr algn="ctr">
              <a:lnSpc>
                <a:spcPct val="100000"/>
              </a:lnSpc>
              <a:spcAft>
                <a:spcPts val="100"/>
              </a:spcAft>
            </a:pPr>
            <a:r>
              <a:rPr lang="en-US" sz="5400" dirty="0" smtClean="0"/>
              <a:t/>
            </a:r>
            <a:br>
              <a:rPr lang="en-US" sz="5400" dirty="0" smtClean="0"/>
            </a:br>
            <a:r>
              <a:rPr lang="en-US" sz="5400" dirty="0"/>
              <a:t/>
            </a:r>
            <a:br>
              <a:rPr lang="en-US" sz="5400" dirty="0"/>
            </a:br>
            <a:r>
              <a:rPr lang="en-US" sz="5400" dirty="0" smtClean="0"/>
              <a:t/>
            </a:r>
            <a:br>
              <a:rPr lang="en-US" sz="5400" dirty="0" smtClean="0"/>
            </a:br>
            <a:r>
              <a:rPr lang="en-US" sz="5400" dirty="0"/>
              <a:t/>
            </a:r>
            <a:br>
              <a:rPr lang="en-US" sz="5400" dirty="0"/>
            </a:br>
            <a:r>
              <a:rPr lang="en-US" sz="5400" dirty="0" smtClean="0"/>
              <a:t>RAMP in Weber County</a:t>
            </a:r>
            <a:br>
              <a:rPr lang="en-US" sz="5400" dirty="0" smtClean="0"/>
            </a:br>
            <a:r>
              <a:rPr lang="en-US" sz="2000" dirty="0" smtClean="0">
                <a:latin typeface="Century Gothic" panose="020B0502020202020204" pitchFamily="34" charset="0"/>
              </a:rPr>
              <a:t>Over $61,000,000 in grants have been invested in our community through RAMP.</a:t>
            </a:r>
            <a:br>
              <a:rPr lang="en-US" sz="2000" dirty="0" smtClean="0">
                <a:latin typeface="Century Gothic" panose="020B0502020202020204" pitchFamily="34" charset="0"/>
              </a:rPr>
            </a:br>
            <a:r>
              <a:rPr lang="en-US" sz="2000" dirty="0" smtClean="0">
                <a:latin typeface="Century Gothic" panose="020B0502020202020204" pitchFamily="34" charset="0"/>
              </a:rPr>
              <a:t/>
            </a:r>
            <a:br>
              <a:rPr lang="en-US" sz="2000" dirty="0" smtClean="0">
                <a:latin typeface="Century Gothic" panose="020B0502020202020204" pitchFamily="34" charset="0"/>
              </a:rPr>
            </a:br>
            <a:r>
              <a:rPr lang="en-US" sz="2000" dirty="0" smtClean="0">
                <a:latin typeface="Century Gothic" panose="020B0502020202020204" pitchFamily="34" charset="0"/>
              </a:rPr>
              <a:t>Over 120 non-profit organizations and municipalities have been able to create amazing projects and programs because of RAMP.</a:t>
            </a:r>
            <a:r>
              <a:rPr lang="en-US" sz="5400" dirty="0" smtClean="0"/>
              <a:t/>
            </a:r>
            <a:br>
              <a:rPr lang="en-US" sz="5400" dirty="0" smtClean="0"/>
            </a:br>
            <a:endParaRPr lang="en-US" sz="5400" dirty="0"/>
          </a:p>
        </p:txBody>
      </p:sp>
      <p:pic>
        <p:nvPicPr>
          <p:cNvPr id="12" name="Picture Placeholder 11"/>
          <p:cNvPicPr>
            <a:picLocks noGrp="1" noChangeAspect="1"/>
          </p:cNvPicPr>
          <p:nvPr>
            <p:ph type="pic" idx="15"/>
          </p:nvPr>
        </p:nvPicPr>
        <p:blipFill>
          <a:blip r:embed="rId2">
            <a:extLst>
              <a:ext uri="{28A0092B-C50C-407E-A947-70E740481C1C}">
                <a14:useLocalDpi xmlns:a14="http://schemas.microsoft.com/office/drawing/2010/main" val="0"/>
              </a:ext>
            </a:extLst>
          </a:blip>
          <a:srcRect t="15443" b="15443"/>
          <a:stretch>
            <a:fillRect/>
          </a:stretch>
        </p:blipFill>
        <p:spPr>
          <a:xfrm>
            <a:off x="708310" y="2398545"/>
            <a:ext cx="2940050" cy="1524000"/>
          </a:xfrm>
        </p:spPr>
      </p:pic>
      <p:sp>
        <p:nvSpPr>
          <p:cNvPr id="5" name="Text Placeholder 4"/>
          <p:cNvSpPr>
            <a:spLocks noGrp="1"/>
          </p:cNvSpPr>
          <p:nvPr>
            <p:ph type="body" sz="half" idx="18"/>
          </p:nvPr>
        </p:nvSpPr>
        <p:spPr/>
        <p:txBody>
          <a:bodyPr/>
          <a:lstStyle/>
          <a:p>
            <a:endParaRPr lang="en-US" dirty="0"/>
          </a:p>
        </p:txBody>
      </p:sp>
      <p:pic>
        <p:nvPicPr>
          <p:cNvPr id="13" name="Picture Placeholder 12"/>
          <p:cNvPicPr>
            <a:picLocks noGrp="1" noChangeAspect="1"/>
          </p:cNvPicPr>
          <p:nvPr>
            <p:ph type="pic" idx="21"/>
          </p:nvPr>
        </p:nvPicPr>
        <p:blipFill>
          <a:blip r:embed="rId3">
            <a:extLst>
              <a:ext uri="{28A0092B-C50C-407E-A947-70E740481C1C}">
                <a14:useLocalDpi xmlns:a14="http://schemas.microsoft.com/office/drawing/2010/main" val="0"/>
              </a:ext>
            </a:extLst>
          </a:blip>
          <a:srcRect t="10997" b="10997"/>
          <a:stretch>
            <a:fillRect/>
          </a:stretch>
        </p:blipFill>
        <p:spPr>
          <a:xfrm>
            <a:off x="4089256" y="2398545"/>
            <a:ext cx="3051746" cy="1524000"/>
          </a:xfrm>
        </p:spPr>
      </p:pic>
      <p:pic>
        <p:nvPicPr>
          <p:cNvPr id="16" name="Picture Placeholder 15"/>
          <p:cNvPicPr>
            <a:picLocks noGrp="1" noChangeAspect="1"/>
          </p:cNvPicPr>
          <p:nvPr>
            <p:ph type="pic" idx="22"/>
          </p:nvPr>
        </p:nvPicPr>
        <p:blipFill>
          <a:blip r:embed="rId4">
            <a:extLst>
              <a:ext uri="{28A0092B-C50C-407E-A947-70E740481C1C}">
                <a14:useLocalDpi xmlns:a14="http://schemas.microsoft.com/office/drawing/2010/main" val="0"/>
              </a:ext>
            </a:extLst>
          </a:blip>
          <a:srcRect t="15349" b="15349"/>
          <a:stretch>
            <a:fillRect/>
          </a:stretch>
        </p:blipFill>
        <p:spPr>
          <a:xfrm>
            <a:off x="7582023" y="2398545"/>
            <a:ext cx="3181081" cy="1524000"/>
          </a:xfrm>
        </p:spPr>
      </p:pic>
      <p:pic>
        <p:nvPicPr>
          <p:cNvPr id="17" name="Picture 16"/>
          <p:cNvPicPr/>
          <p:nvPr/>
        </p:nvPicPr>
        <p:blipFill>
          <a:blip r:embed="rId5"/>
          <a:stretch>
            <a:fillRect/>
          </a:stretch>
        </p:blipFill>
        <p:spPr>
          <a:xfrm>
            <a:off x="652463" y="4541879"/>
            <a:ext cx="2995897" cy="1765560"/>
          </a:xfrm>
          <a:prstGeom prst="rect">
            <a:avLst/>
          </a:prstGeom>
        </p:spPr>
      </p:pic>
      <p:pic>
        <p:nvPicPr>
          <p:cNvPr id="18" name="Picture 17" descr="20190628_124951_1561766502949_resized"/>
          <p:cNvPicPr/>
          <p:nvPr/>
        </p:nvPicPr>
        <p:blipFill>
          <a:blip r:embed="rId6">
            <a:extLst>
              <a:ext uri="{28A0092B-C50C-407E-A947-70E740481C1C}">
                <a14:useLocalDpi xmlns:a14="http://schemas.microsoft.com/office/drawing/2010/main" val="0"/>
              </a:ext>
            </a:extLst>
          </a:blip>
          <a:srcRect/>
          <a:stretch>
            <a:fillRect/>
          </a:stretch>
        </p:blipFill>
        <p:spPr bwMode="auto">
          <a:xfrm>
            <a:off x="7581899" y="4539080"/>
            <a:ext cx="3181205" cy="1818933"/>
          </a:xfrm>
          <a:prstGeom prst="rect">
            <a:avLst/>
          </a:prstGeom>
          <a:noFill/>
        </p:spPr>
      </p:pic>
      <p:pic>
        <p:nvPicPr>
          <p:cNvPr id="10" name="Picture 9"/>
          <p:cNvPicPr/>
          <p:nvPr/>
        </p:nvPicPr>
        <p:blipFill>
          <a:blip r:embed="rId7"/>
          <a:stretch>
            <a:fillRect/>
          </a:stretch>
        </p:blipFill>
        <p:spPr>
          <a:xfrm>
            <a:off x="4089256" y="4539079"/>
            <a:ext cx="3051746" cy="1768359"/>
          </a:xfrm>
          <a:prstGeom prst="rect">
            <a:avLst/>
          </a:prstGeom>
        </p:spPr>
      </p:pic>
    </p:spTree>
    <p:extLst>
      <p:ext uri="{BB962C8B-B14F-4D97-AF65-F5344CB8AC3E}">
        <p14:creationId xmlns:p14="http://schemas.microsoft.com/office/powerpoint/2010/main" val="21743986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13732" y="964734"/>
            <a:ext cx="10368793" cy="2718033"/>
          </a:xfrm>
        </p:spPr>
        <p:txBody>
          <a:bodyPr/>
          <a:lstStyle/>
          <a:p>
            <a:r>
              <a:rPr lang="en-US" sz="3400" dirty="0" smtClean="0"/>
              <a:t>The RAMP Tax will be on the ballot again in </a:t>
            </a:r>
            <a:r>
              <a:rPr lang="en-US" sz="3400" dirty="0" smtClean="0">
                <a:latin typeface="Century Gothic" panose="020B0502020202020204" pitchFamily="34" charset="0"/>
              </a:rPr>
              <a:t>2024.</a:t>
            </a:r>
            <a:r>
              <a:rPr lang="en-US" sz="3400" dirty="0" smtClean="0"/>
              <a:t> Please remember to share how amazing RAMP is with everyone you know! </a:t>
            </a:r>
            <a:br>
              <a:rPr lang="en-US" sz="3400" dirty="0" smtClean="0"/>
            </a:br>
            <a:r>
              <a:rPr lang="en-US" sz="3400" dirty="0" smtClean="0"/>
              <a:t>We would love another ten years of RAMP!</a:t>
            </a:r>
            <a:endParaRPr lang="en-US" sz="3400" dirty="0"/>
          </a:p>
        </p:txBody>
      </p:sp>
      <p:pic>
        <p:nvPicPr>
          <p:cNvPr id="6" name="Picture 5"/>
          <p:cNvPicPr>
            <a:picLocks noChangeAspect="1"/>
          </p:cNvPicPr>
          <p:nvPr/>
        </p:nvPicPr>
        <p:blipFill>
          <a:blip r:embed="rId2"/>
          <a:stretch>
            <a:fillRect/>
          </a:stretch>
        </p:blipFill>
        <p:spPr>
          <a:xfrm>
            <a:off x="1145430" y="4654930"/>
            <a:ext cx="9384281" cy="1145796"/>
          </a:xfrm>
          <a:prstGeom prst="rect">
            <a:avLst/>
          </a:prstGeom>
        </p:spPr>
      </p:pic>
    </p:spTree>
    <p:extLst>
      <p:ext uri="{BB962C8B-B14F-4D97-AF65-F5344CB8AC3E}">
        <p14:creationId xmlns:p14="http://schemas.microsoft.com/office/powerpoint/2010/main" val="38495590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8850" y="511973"/>
            <a:ext cx="7267575" cy="880679"/>
          </a:xfrm>
        </p:spPr>
        <p:txBody>
          <a:bodyPr>
            <a:normAutofit/>
          </a:bodyPr>
          <a:lstStyle/>
          <a:p>
            <a:pPr algn="ctr"/>
            <a:r>
              <a:rPr lang="en-US" sz="4800" b="1" dirty="0" smtClean="0"/>
              <a:t>   </a:t>
            </a:r>
            <a:r>
              <a:rPr lang="en-US" sz="5300" b="1" dirty="0" smtClean="0"/>
              <a:t>2024 RAMP Funding</a:t>
            </a:r>
            <a:endParaRPr lang="en-US" sz="5300" b="1" dirty="0"/>
          </a:p>
        </p:txBody>
      </p:sp>
      <p:sp>
        <p:nvSpPr>
          <p:cNvPr id="3" name="TextBox 2"/>
          <p:cNvSpPr txBox="1"/>
          <p:nvPr/>
        </p:nvSpPr>
        <p:spPr>
          <a:xfrm>
            <a:off x="2133599" y="2506101"/>
            <a:ext cx="3505201" cy="369332"/>
          </a:xfrm>
          <a:prstGeom prst="rect">
            <a:avLst/>
          </a:prstGeom>
          <a:solidFill>
            <a:schemeClr val="accent1"/>
          </a:solidFill>
          <a:ln>
            <a:solidFill>
              <a:schemeClr val="tx1">
                <a:lumMod val="85000"/>
                <a:lumOff val="15000"/>
              </a:schemeClr>
            </a:solidFill>
          </a:ln>
        </p:spPr>
        <p:txBody>
          <a:bodyPr wrap="square" rtlCol="0">
            <a:spAutoFit/>
          </a:bodyPr>
          <a:lstStyle/>
          <a:p>
            <a:pPr algn="ctr"/>
            <a:r>
              <a:rPr lang="en-US" dirty="0">
                <a:latin typeface="+mj-lt"/>
                <a:cs typeface="Arial" panose="020B0604020202020204" pitchFamily="34" charset="0"/>
              </a:rPr>
              <a:t>Major Grants (1/3)</a:t>
            </a:r>
          </a:p>
        </p:txBody>
      </p:sp>
      <p:sp>
        <p:nvSpPr>
          <p:cNvPr id="4" name="TextBox 3"/>
          <p:cNvSpPr txBox="1"/>
          <p:nvPr/>
        </p:nvSpPr>
        <p:spPr>
          <a:xfrm>
            <a:off x="2133599" y="2875433"/>
            <a:ext cx="3505202" cy="584775"/>
          </a:xfrm>
          <a:prstGeom prst="rect">
            <a:avLst/>
          </a:prstGeom>
          <a:noFill/>
          <a:ln>
            <a:solidFill>
              <a:schemeClr val="tx1"/>
            </a:solidFill>
          </a:ln>
        </p:spPr>
        <p:txBody>
          <a:bodyPr wrap="square" rtlCol="0">
            <a:spAutoFit/>
          </a:bodyPr>
          <a:lstStyle/>
          <a:p>
            <a:r>
              <a:rPr lang="en-US" sz="1600" dirty="0">
                <a:latin typeface="+mj-lt"/>
                <a:cs typeface="Arial" panose="020B0604020202020204" pitchFamily="34" charset="0"/>
              </a:rPr>
              <a:t>1/3 = </a:t>
            </a:r>
            <a:r>
              <a:rPr lang="en-US" sz="1600" b="1" dirty="0">
                <a:solidFill>
                  <a:schemeClr val="accent1"/>
                </a:solidFill>
                <a:latin typeface="+mj-lt"/>
                <a:cs typeface="Arial" panose="020B0604020202020204" pitchFamily="34" charset="0"/>
              </a:rPr>
              <a:t>$</a:t>
            </a:r>
            <a:r>
              <a:rPr lang="en-US" sz="1600" b="1" dirty="0" smtClean="0">
                <a:solidFill>
                  <a:schemeClr val="accent1"/>
                </a:solidFill>
                <a:latin typeface="+mj-lt"/>
                <a:cs typeface="Arial" panose="020B0604020202020204" pitchFamily="34" charset="0"/>
              </a:rPr>
              <a:t>2,030,666 </a:t>
            </a:r>
            <a:r>
              <a:rPr lang="en-US" sz="1600" dirty="0">
                <a:latin typeface="+mj-lt"/>
                <a:cs typeface="Arial" panose="020B0604020202020204" pitchFamily="34" charset="0"/>
              </a:rPr>
              <a:t>Major Funds</a:t>
            </a:r>
          </a:p>
          <a:p>
            <a:r>
              <a:rPr lang="en-US" sz="1600" dirty="0">
                <a:latin typeface="+mj-lt"/>
                <a:cs typeface="Arial" panose="020B0604020202020204" pitchFamily="34" charset="0"/>
              </a:rPr>
              <a:t>      </a:t>
            </a:r>
            <a:endParaRPr lang="en-US" sz="1000" dirty="0">
              <a:latin typeface="+mj-lt"/>
              <a:cs typeface="Arial" panose="020B0604020202020204" pitchFamily="34" charset="0"/>
            </a:endParaRPr>
          </a:p>
        </p:txBody>
      </p:sp>
      <p:sp>
        <p:nvSpPr>
          <p:cNvPr id="5" name="TextBox 4"/>
          <p:cNvSpPr txBox="1"/>
          <p:nvPr/>
        </p:nvSpPr>
        <p:spPr>
          <a:xfrm>
            <a:off x="5779152" y="2519398"/>
            <a:ext cx="4126848" cy="369332"/>
          </a:xfrm>
          <a:prstGeom prst="rect">
            <a:avLst/>
          </a:prstGeom>
          <a:solidFill>
            <a:schemeClr val="accent1"/>
          </a:solidFill>
          <a:ln>
            <a:solidFill>
              <a:schemeClr val="tx1">
                <a:lumMod val="85000"/>
                <a:lumOff val="15000"/>
              </a:schemeClr>
            </a:solidFill>
          </a:ln>
        </p:spPr>
        <p:txBody>
          <a:bodyPr wrap="square" rtlCol="0">
            <a:spAutoFit/>
          </a:bodyPr>
          <a:lstStyle/>
          <a:p>
            <a:pPr algn="ctr"/>
            <a:r>
              <a:rPr lang="en-US" dirty="0">
                <a:latin typeface="+mj-lt"/>
                <a:cs typeface="Arial" panose="020B0604020202020204" pitchFamily="34" charset="0"/>
              </a:rPr>
              <a:t>Arts &amp; Museums – Parks &amp; Rec (2/3)</a:t>
            </a:r>
          </a:p>
        </p:txBody>
      </p:sp>
      <p:sp>
        <p:nvSpPr>
          <p:cNvPr id="6" name="TextBox 5"/>
          <p:cNvSpPr txBox="1"/>
          <p:nvPr/>
        </p:nvSpPr>
        <p:spPr>
          <a:xfrm>
            <a:off x="5779152" y="2888730"/>
            <a:ext cx="4126848" cy="1323439"/>
          </a:xfrm>
          <a:prstGeom prst="rect">
            <a:avLst/>
          </a:prstGeom>
          <a:solidFill>
            <a:schemeClr val="bg1"/>
          </a:solidFill>
          <a:ln>
            <a:solidFill>
              <a:schemeClr val="tx1"/>
            </a:solidFill>
          </a:ln>
        </p:spPr>
        <p:txBody>
          <a:bodyPr wrap="square" rtlCol="0">
            <a:spAutoFit/>
          </a:bodyPr>
          <a:lstStyle/>
          <a:p>
            <a:r>
              <a:rPr lang="en-US" sz="1600" dirty="0">
                <a:latin typeface="+mj-lt"/>
                <a:cs typeface="Arial" panose="020B0604020202020204" pitchFamily="34" charset="0"/>
              </a:rPr>
              <a:t>2/3 = $</a:t>
            </a:r>
            <a:r>
              <a:rPr lang="en-US" sz="1600" dirty="0" smtClean="0">
                <a:latin typeface="+mj-lt"/>
                <a:cs typeface="Arial" panose="020B0604020202020204" pitchFamily="34" charset="0"/>
              </a:rPr>
              <a:t>4,061,333 </a:t>
            </a:r>
            <a:endParaRPr lang="en-US" sz="1600" dirty="0">
              <a:latin typeface="+mj-lt"/>
              <a:cs typeface="Arial" panose="020B0604020202020204" pitchFamily="34" charset="0"/>
            </a:endParaRPr>
          </a:p>
          <a:p>
            <a:r>
              <a:rPr lang="en-US" sz="1600" dirty="0">
                <a:latin typeface="+mj-lt"/>
                <a:cs typeface="Arial" panose="020B0604020202020204" pitchFamily="34" charset="0"/>
              </a:rPr>
              <a:t>         -  </a:t>
            </a:r>
            <a:r>
              <a:rPr lang="en-US" sz="1600" u="sng" dirty="0">
                <a:latin typeface="+mj-lt"/>
                <a:cs typeface="Arial" panose="020B0604020202020204" pitchFamily="34" charset="0"/>
              </a:rPr>
              <a:t>$273,073 Municipal Grants</a:t>
            </a:r>
            <a:endParaRPr lang="en-US" sz="1600" dirty="0">
              <a:latin typeface="+mj-lt"/>
              <a:cs typeface="Arial" panose="020B0604020202020204" pitchFamily="34" charset="0"/>
            </a:endParaRPr>
          </a:p>
          <a:p>
            <a:r>
              <a:rPr lang="en-US" sz="1600" dirty="0">
                <a:latin typeface="+mj-lt"/>
                <a:cs typeface="Arial" panose="020B0604020202020204" pitchFamily="34" charset="0"/>
              </a:rPr>
              <a:t>         </a:t>
            </a:r>
            <a:r>
              <a:rPr lang="en-US" sz="1600" dirty="0" smtClean="0">
                <a:latin typeface="+mj-lt"/>
                <a:cs typeface="Arial" panose="020B0604020202020204" pitchFamily="34" charset="0"/>
              </a:rPr>
              <a:t>$3,788,260</a:t>
            </a:r>
            <a:endParaRPr lang="en-US" sz="1600" dirty="0">
              <a:latin typeface="+mj-lt"/>
              <a:cs typeface="Arial" panose="020B0604020202020204" pitchFamily="34" charset="0"/>
            </a:endParaRPr>
          </a:p>
          <a:p>
            <a:r>
              <a:rPr lang="en-US" sz="1600" dirty="0">
                <a:latin typeface="+mj-lt"/>
                <a:cs typeface="Arial" panose="020B0604020202020204" pitchFamily="34" charset="0"/>
              </a:rPr>
              <a:t>         </a:t>
            </a:r>
            <a:r>
              <a:rPr lang="en-US" sz="1600" u="sng" dirty="0">
                <a:latin typeface="+mj-lt"/>
                <a:cs typeface="Arial" panose="020B0604020202020204" pitchFamily="34" charset="0"/>
              </a:rPr>
              <a:t>-    </a:t>
            </a:r>
            <a:r>
              <a:rPr lang="en-US" sz="1600" u="sng" dirty="0" smtClean="0">
                <a:latin typeface="+mj-lt"/>
                <a:cs typeface="Arial" panose="020B0604020202020204" pitchFamily="34" charset="0"/>
              </a:rPr>
              <a:t>$80,000 </a:t>
            </a:r>
            <a:r>
              <a:rPr lang="en-US" sz="1600" u="sng" dirty="0">
                <a:latin typeface="+mj-lt"/>
                <a:cs typeface="Arial" panose="020B0604020202020204" pitchFamily="34" charset="0"/>
              </a:rPr>
              <a:t>Free Summer Saturdays</a:t>
            </a:r>
          </a:p>
          <a:p>
            <a:r>
              <a:rPr lang="en-US" sz="1600" dirty="0">
                <a:latin typeface="+mj-lt"/>
                <a:cs typeface="Arial" panose="020B0604020202020204" pitchFamily="34" charset="0"/>
              </a:rPr>
              <a:t>          $</a:t>
            </a:r>
            <a:r>
              <a:rPr lang="en-US" sz="1600" dirty="0" smtClean="0">
                <a:latin typeface="+mj-lt"/>
                <a:cs typeface="Arial" panose="020B0604020202020204" pitchFamily="34" charset="0"/>
              </a:rPr>
              <a:t>3,708,,260 </a:t>
            </a:r>
            <a:r>
              <a:rPr lang="en-US" sz="1600" dirty="0">
                <a:latin typeface="+mj-lt"/>
                <a:cs typeface="Arial" panose="020B0604020202020204" pitchFamily="34" charset="0"/>
              </a:rPr>
              <a:t>Divided by 2</a:t>
            </a:r>
          </a:p>
        </p:txBody>
      </p:sp>
      <p:sp>
        <p:nvSpPr>
          <p:cNvPr id="11" name="TextBox 10"/>
          <p:cNvSpPr txBox="1"/>
          <p:nvPr/>
        </p:nvSpPr>
        <p:spPr>
          <a:xfrm>
            <a:off x="6229350" y="4597719"/>
            <a:ext cx="1495424" cy="507831"/>
          </a:xfrm>
          <a:prstGeom prst="rect">
            <a:avLst/>
          </a:prstGeom>
          <a:solidFill>
            <a:schemeClr val="bg1"/>
          </a:solidFill>
          <a:ln>
            <a:solidFill>
              <a:schemeClr val="tx1"/>
            </a:solidFill>
          </a:ln>
        </p:spPr>
        <p:txBody>
          <a:bodyPr wrap="square" rtlCol="0">
            <a:spAutoFit/>
          </a:bodyPr>
          <a:lstStyle/>
          <a:p>
            <a:pPr algn="ctr"/>
            <a:r>
              <a:rPr lang="en-US" sz="1350" dirty="0">
                <a:latin typeface="+mj-lt"/>
                <a:cs typeface="Arial" panose="020B0604020202020204" pitchFamily="34" charset="0"/>
              </a:rPr>
              <a:t>Arts &amp; Museums</a:t>
            </a:r>
          </a:p>
          <a:p>
            <a:pPr algn="ctr"/>
            <a:r>
              <a:rPr lang="en-US" sz="1350" b="1" dirty="0">
                <a:solidFill>
                  <a:srgbClr val="769F1F"/>
                </a:solidFill>
                <a:latin typeface="+mj-lt"/>
                <a:cs typeface="Arial" panose="020B0604020202020204" pitchFamily="34" charset="0"/>
              </a:rPr>
              <a:t>½ = </a:t>
            </a:r>
            <a:r>
              <a:rPr lang="en-US" sz="1350" b="1" dirty="0" smtClean="0">
                <a:solidFill>
                  <a:srgbClr val="769F1F"/>
                </a:solidFill>
                <a:latin typeface="+mj-lt"/>
                <a:cs typeface="Arial" panose="020B0604020202020204" pitchFamily="34" charset="0"/>
              </a:rPr>
              <a:t>$1,854,130</a:t>
            </a:r>
            <a:endParaRPr lang="en-US" sz="1350" b="1" dirty="0">
              <a:solidFill>
                <a:srgbClr val="769F1F"/>
              </a:solidFill>
              <a:latin typeface="+mj-lt"/>
              <a:cs typeface="Arial" panose="020B0604020202020204" pitchFamily="34" charset="0"/>
            </a:endParaRPr>
          </a:p>
        </p:txBody>
      </p:sp>
      <p:sp>
        <p:nvSpPr>
          <p:cNvPr id="12" name="TextBox 11"/>
          <p:cNvSpPr txBox="1"/>
          <p:nvPr/>
        </p:nvSpPr>
        <p:spPr>
          <a:xfrm>
            <a:off x="8040920" y="4597719"/>
            <a:ext cx="1731730" cy="507831"/>
          </a:xfrm>
          <a:prstGeom prst="rect">
            <a:avLst/>
          </a:prstGeom>
          <a:solidFill>
            <a:schemeClr val="bg1"/>
          </a:solidFill>
          <a:ln>
            <a:solidFill>
              <a:schemeClr val="tx1"/>
            </a:solidFill>
          </a:ln>
        </p:spPr>
        <p:txBody>
          <a:bodyPr wrap="square" rtlCol="0">
            <a:spAutoFit/>
          </a:bodyPr>
          <a:lstStyle/>
          <a:p>
            <a:pPr algn="ctr"/>
            <a:r>
              <a:rPr lang="en-US" sz="1350" dirty="0">
                <a:latin typeface="+mj-lt"/>
                <a:cs typeface="Arial" panose="020B0604020202020204" pitchFamily="34" charset="0"/>
              </a:rPr>
              <a:t>Parks &amp; Rec</a:t>
            </a:r>
          </a:p>
          <a:p>
            <a:pPr algn="ctr"/>
            <a:r>
              <a:rPr lang="en-US" sz="1350" b="1" dirty="0">
                <a:solidFill>
                  <a:srgbClr val="769F1F"/>
                </a:solidFill>
                <a:latin typeface="+mj-lt"/>
                <a:cs typeface="Arial" panose="020B0604020202020204" pitchFamily="34" charset="0"/>
              </a:rPr>
              <a:t>½ = </a:t>
            </a:r>
            <a:r>
              <a:rPr lang="en-US" sz="1350" b="1" dirty="0" smtClean="0">
                <a:solidFill>
                  <a:srgbClr val="769F1F"/>
                </a:solidFill>
                <a:latin typeface="+mj-lt"/>
                <a:cs typeface="Arial" panose="020B0604020202020204" pitchFamily="34" charset="0"/>
              </a:rPr>
              <a:t>$1,854,130</a:t>
            </a:r>
            <a:endParaRPr lang="en-US" sz="1350" b="1" dirty="0">
              <a:solidFill>
                <a:srgbClr val="769F1F"/>
              </a:solidFill>
              <a:latin typeface="+mj-lt"/>
              <a:cs typeface="Arial" panose="020B0604020202020204" pitchFamily="34" charset="0"/>
            </a:endParaRPr>
          </a:p>
        </p:txBody>
      </p:sp>
      <p:sp>
        <p:nvSpPr>
          <p:cNvPr id="13" name="Down Arrow 12"/>
          <p:cNvSpPr/>
          <p:nvPr/>
        </p:nvSpPr>
        <p:spPr>
          <a:xfrm>
            <a:off x="3595031" y="4597719"/>
            <a:ext cx="228600" cy="3429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mj-lt"/>
            </a:endParaRPr>
          </a:p>
        </p:txBody>
      </p:sp>
      <p:sp>
        <p:nvSpPr>
          <p:cNvPr id="14" name="Down Arrow 13"/>
          <p:cNvSpPr/>
          <p:nvPr/>
        </p:nvSpPr>
        <p:spPr>
          <a:xfrm>
            <a:off x="6837075" y="5151984"/>
            <a:ext cx="176493"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mj-lt"/>
            </a:endParaRPr>
          </a:p>
        </p:txBody>
      </p:sp>
      <p:sp>
        <p:nvSpPr>
          <p:cNvPr id="15" name="Down Arrow 14"/>
          <p:cNvSpPr/>
          <p:nvPr/>
        </p:nvSpPr>
        <p:spPr>
          <a:xfrm>
            <a:off x="8818538" y="5151984"/>
            <a:ext cx="176493"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mj-lt"/>
            </a:endParaRPr>
          </a:p>
        </p:txBody>
      </p:sp>
      <p:sp>
        <p:nvSpPr>
          <p:cNvPr id="16" name="TextBox 15"/>
          <p:cNvSpPr txBox="1"/>
          <p:nvPr/>
        </p:nvSpPr>
        <p:spPr>
          <a:xfrm rot="10800000" flipV="1">
            <a:off x="2694264" y="5530893"/>
            <a:ext cx="2030136" cy="300082"/>
          </a:xfrm>
          <a:prstGeom prst="rect">
            <a:avLst/>
          </a:prstGeom>
          <a:solidFill>
            <a:schemeClr val="tx1"/>
          </a:solidFill>
        </p:spPr>
        <p:txBody>
          <a:bodyPr wrap="square" rtlCol="0">
            <a:spAutoFit/>
          </a:bodyPr>
          <a:lstStyle/>
          <a:p>
            <a:r>
              <a:rPr lang="en-US" sz="1350" dirty="0" smtClean="0">
                <a:solidFill>
                  <a:schemeClr val="bg1"/>
                </a:solidFill>
                <a:latin typeface="+mj-lt"/>
                <a:cs typeface="Arial" panose="020B0604020202020204" pitchFamily="34" charset="0"/>
              </a:rPr>
              <a:t>$ </a:t>
            </a:r>
            <a:r>
              <a:rPr lang="en-US" sz="1350" dirty="0">
                <a:solidFill>
                  <a:schemeClr val="bg1"/>
                </a:solidFill>
                <a:latin typeface="+mj-lt"/>
                <a:cs typeface="Arial" panose="020B0604020202020204" pitchFamily="34" charset="0"/>
              </a:rPr>
              <a:t>in Requests</a:t>
            </a:r>
          </a:p>
        </p:txBody>
      </p:sp>
      <p:sp>
        <p:nvSpPr>
          <p:cNvPr id="17" name="TextBox 16"/>
          <p:cNvSpPr txBox="1"/>
          <p:nvPr/>
        </p:nvSpPr>
        <p:spPr>
          <a:xfrm>
            <a:off x="6229350" y="5427020"/>
            <a:ext cx="1495424" cy="300082"/>
          </a:xfrm>
          <a:prstGeom prst="rect">
            <a:avLst/>
          </a:prstGeom>
          <a:solidFill>
            <a:schemeClr val="tx1"/>
          </a:solidFill>
        </p:spPr>
        <p:txBody>
          <a:bodyPr wrap="square" rtlCol="0">
            <a:spAutoFit/>
          </a:bodyPr>
          <a:lstStyle/>
          <a:p>
            <a:pPr algn="ctr"/>
            <a:r>
              <a:rPr lang="en-US" sz="1350" dirty="0" smtClean="0">
                <a:solidFill>
                  <a:schemeClr val="bg1"/>
                </a:solidFill>
                <a:latin typeface="+mj-lt"/>
                <a:cs typeface="Arial" panose="020B0604020202020204" pitchFamily="34" charset="0"/>
              </a:rPr>
              <a:t>$ </a:t>
            </a:r>
            <a:r>
              <a:rPr lang="en-US" sz="1350" dirty="0">
                <a:solidFill>
                  <a:schemeClr val="bg1"/>
                </a:solidFill>
                <a:latin typeface="+mj-lt"/>
                <a:cs typeface="Arial" panose="020B0604020202020204" pitchFamily="34" charset="0"/>
              </a:rPr>
              <a:t>in Requests</a:t>
            </a:r>
          </a:p>
        </p:txBody>
      </p:sp>
      <p:sp>
        <p:nvSpPr>
          <p:cNvPr id="18" name="TextBox 17"/>
          <p:cNvSpPr txBox="1"/>
          <p:nvPr/>
        </p:nvSpPr>
        <p:spPr>
          <a:xfrm>
            <a:off x="8040920" y="5427019"/>
            <a:ext cx="1731730" cy="300082"/>
          </a:xfrm>
          <a:prstGeom prst="rect">
            <a:avLst/>
          </a:prstGeom>
          <a:solidFill>
            <a:schemeClr val="tx1"/>
          </a:solidFill>
        </p:spPr>
        <p:txBody>
          <a:bodyPr wrap="square" rtlCol="0">
            <a:spAutoFit/>
          </a:bodyPr>
          <a:lstStyle/>
          <a:p>
            <a:pPr algn="ctr"/>
            <a:r>
              <a:rPr lang="en-US" sz="1350" dirty="0" smtClean="0">
                <a:solidFill>
                  <a:schemeClr val="bg1"/>
                </a:solidFill>
                <a:latin typeface="+mj-lt"/>
                <a:cs typeface="Arial" panose="020B0604020202020204" pitchFamily="34" charset="0"/>
              </a:rPr>
              <a:t>$ </a:t>
            </a:r>
            <a:r>
              <a:rPr lang="en-US" sz="1350" dirty="0">
                <a:solidFill>
                  <a:schemeClr val="bg1"/>
                </a:solidFill>
                <a:latin typeface="+mj-lt"/>
                <a:cs typeface="Arial" panose="020B0604020202020204" pitchFamily="34" charset="0"/>
              </a:rPr>
              <a:t>in Requests</a:t>
            </a:r>
          </a:p>
        </p:txBody>
      </p:sp>
      <p:sp>
        <p:nvSpPr>
          <p:cNvPr id="20" name="Rectangle 19"/>
          <p:cNvSpPr/>
          <p:nvPr/>
        </p:nvSpPr>
        <p:spPr>
          <a:xfrm>
            <a:off x="4798503" y="1504555"/>
            <a:ext cx="1762304" cy="461665"/>
          </a:xfrm>
          <a:prstGeom prst="rect">
            <a:avLst/>
          </a:prstGeom>
          <a:solidFill>
            <a:schemeClr val="tx1"/>
          </a:solidFill>
        </p:spPr>
        <p:txBody>
          <a:bodyPr wrap="square">
            <a:spAutoFit/>
          </a:bodyPr>
          <a:lstStyle/>
          <a:p>
            <a:r>
              <a:rPr lang="en-US" sz="2400" b="1" dirty="0">
                <a:solidFill>
                  <a:srgbClr val="FFC000"/>
                </a:solidFill>
                <a:latin typeface="+mj-lt"/>
                <a:cs typeface="Arial" panose="020B0604020202020204" pitchFamily="34" charset="0"/>
              </a:rPr>
              <a:t>$</a:t>
            </a:r>
            <a:r>
              <a:rPr lang="en-US" sz="2400" b="1" dirty="0" smtClean="0">
                <a:solidFill>
                  <a:srgbClr val="FFC000"/>
                </a:solidFill>
                <a:latin typeface="+mj-lt"/>
                <a:cs typeface="Arial" panose="020B0604020202020204" pitchFamily="34" charset="0"/>
              </a:rPr>
              <a:t>6,092,000</a:t>
            </a:r>
            <a:endParaRPr lang="en-US" sz="2400" b="1" dirty="0">
              <a:solidFill>
                <a:srgbClr val="FFC000"/>
              </a:solidFill>
              <a:latin typeface="+mj-lt"/>
              <a:cs typeface="Arial" panose="020B0604020202020204" pitchFamily="34" charset="0"/>
            </a:endParaRPr>
          </a:p>
        </p:txBody>
      </p:sp>
      <p:cxnSp>
        <p:nvCxnSpPr>
          <p:cNvPr id="21" name="Straight Arrow Connector 20"/>
          <p:cNvCxnSpPr/>
          <p:nvPr/>
        </p:nvCxnSpPr>
        <p:spPr>
          <a:xfrm flipH="1">
            <a:off x="4314825" y="2014366"/>
            <a:ext cx="481582" cy="38793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6555108" y="1990270"/>
            <a:ext cx="631505" cy="41202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2" name="Down Arrow 21"/>
          <p:cNvSpPr/>
          <p:nvPr/>
        </p:nvSpPr>
        <p:spPr>
          <a:xfrm>
            <a:off x="6773568" y="4258604"/>
            <a:ext cx="240000" cy="2926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Down Arrow 23"/>
          <p:cNvSpPr/>
          <p:nvPr/>
        </p:nvSpPr>
        <p:spPr>
          <a:xfrm>
            <a:off x="8818538" y="4244209"/>
            <a:ext cx="176493" cy="289429"/>
          </a:xfrm>
          <a:prstGeom prst="downArrow">
            <a:avLst>
              <a:gd name="adj1" fmla="val 65723"/>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54278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28601"/>
            <a:ext cx="6271513" cy="1028179"/>
          </a:xfrm>
        </p:spPr>
        <p:txBody>
          <a:bodyPr>
            <a:normAutofit/>
          </a:bodyPr>
          <a:lstStyle/>
          <a:p>
            <a:pPr algn="ctr"/>
            <a:r>
              <a:rPr lang="en-US" dirty="0" smtClean="0"/>
              <a:t>2023 RAMP Funding</a:t>
            </a:r>
            <a:endParaRPr lang="en-US" dirty="0"/>
          </a:p>
        </p:txBody>
      </p:sp>
      <p:sp>
        <p:nvSpPr>
          <p:cNvPr id="3" name="TextBox 2"/>
          <p:cNvSpPr txBox="1"/>
          <p:nvPr/>
        </p:nvSpPr>
        <p:spPr>
          <a:xfrm>
            <a:off x="2133600" y="2506100"/>
            <a:ext cx="3505201" cy="300082"/>
          </a:xfrm>
          <a:prstGeom prst="rect">
            <a:avLst/>
          </a:prstGeom>
          <a:solidFill>
            <a:schemeClr val="accent1"/>
          </a:solidFill>
          <a:ln>
            <a:solidFill>
              <a:schemeClr val="tx1">
                <a:lumMod val="85000"/>
                <a:lumOff val="15000"/>
              </a:schemeClr>
            </a:solidFill>
          </a:ln>
        </p:spPr>
        <p:txBody>
          <a:bodyPr wrap="square" rtlCol="0">
            <a:spAutoFit/>
          </a:bodyPr>
          <a:lstStyle/>
          <a:p>
            <a:pPr algn="ctr"/>
            <a:r>
              <a:rPr lang="en-US" sz="1350" dirty="0">
                <a:latin typeface="+mj-lt"/>
                <a:cs typeface="Arial" panose="020B0604020202020204" pitchFamily="34" charset="0"/>
              </a:rPr>
              <a:t>Major Grants (1/3)</a:t>
            </a:r>
          </a:p>
        </p:txBody>
      </p:sp>
      <p:sp>
        <p:nvSpPr>
          <p:cNvPr id="4" name="TextBox 3"/>
          <p:cNvSpPr txBox="1"/>
          <p:nvPr/>
        </p:nvSpPr>
        <p:spPr>
          <a:xfrm>
            <a:off x="2133600" y="2806183"/>
            <a:ext cx="3505201" cy="869469"/>
          </a:xfrm>
          <a:prstGeom prst="rect">
            <a:avLst/>
          </a:prstGeom>
          <a:noFill/>
          <a:ln>
            <a:solidFill>
              <a:schemeClr val="tx1"/>
            </a:solidFill>
          </a:ln>
        </p:spPr>
        <p:txBody>
          <a:bodyPr wrap="square" rtlCol="0">
            <a:spAutoFit/>
          </a:bodyPr>
          <a:lstStyle/>
          <a:p>
            <a:r>
              <a:rPr lang="en-US" sz="1350" dirty="0">
                <a:latin typeface="+mj-lt"/>
                <a:cs typeface="Arial" panose="020B0604020202020204" pitchFamily="34" charset="0"/>
              </a:rPr>
              <a:t>1/3 = </a:t>
            </a:r>
            <a:r>
              <a:rPr lang="en-US" sz="1350" b="1" dirty="0">
                <a:solidFill>
                  <a:srgbClr val="00B050"/>
                </a:solidFill>
                <a:latin typeface="+mj-lt"/>
                <a:cs typeface="Arial" panose="020B0604020202020204" pitchFamily="34" charset="0"/>
              </a:rPr>
              <a:t>$2,166,666 </a:t>
            </a:r>
            <a:r>
              <a:rPr lang="en-US" sz="1350" dirty="0">
                <a:latin typeface="+mj-lt"/>
                <a:cs typeface="Arial" panose="020B0604020202020204" pitchFamily="34" charset="0"/>
              </a:rPr>
              <a:t>Major </a:t>
            </a:r>
            <a:r>
              <a:rPr lang="en-US" sz="1350" dirty="0">
                <a:latin typeface="+mj-lt"/>
                <a:cs typeface="Arial" panose="020B0604020202020204" pitchFamily="34" charset="0"/>
              </a:rPr>
              <a:t>Funds</a:t>
            </a:r>
          </a:p>
          <a:p>
            <a:r>
              <a:rPr lang="en-US" sz="1350" dirty="0">
                <a:latin typeface="+mj-lt"/>
                <a:cs typeface="Arial" panose="020B0604020202020204" pitchFamily="34" charset="0"/>
              </a:rPr>
              <a:t> </a:t>
            </a:r>
            <a:r>
              <a:rPr lang="en-US" sz="1350" dirty="0">
                <a:latin typeface="+mj-lt"/>
                <a:cs typeface="Arial" panose="020B0604020202020204" pitchFamily="34" charset="0"/>
              </a:rPr>
              <a:t>     </a:t>
            </a:r>
            <a:r>
              <a:rPr lang="en-US" sz="1350" u="sng" dirty="0">
                <a:latin typeface="+mj-lt"/>
                <a:cs typeface="Arial" panose="020B0604020202020204" pitchFamily="34" charset="0"/>
              </a:rPr>
              <a:t>+ $3,315,000 </a:t>
            </a:r>
            <a:r>
              <a:rPr lang="en-US" sz="1000" dirty="0">
                <a:latin typeface="+mj-lt"/>
                <a:cs typeface="Arial" panose="020B0604020202020204" pitchFamily="34" charset="0"/>
              </a:rPr>
              <a:t>One time Savings from Prior Years</a:t>
            </a:r>
          </a:p>
          <a:p>
            <a:r>
              <a:rPr lang="en-US" sz="1000" dirty="0">
                <a:latin typeface="+mj-lt"/>
                <a:cs typeface="Arial" panose="020B0604020202020204" pitchFamily="34" charset="0"/>
              </a:rPr>
              <a:t>	</a:t>
            </a:r>
            <a:r>
              <a:rPr lang="en-US" sz="1350" dirty="0">
                <a:latin typeface="+mj-lt"/>
                <a:cs typeface="Arial" panose="020B0604020202020204" pitchFamily="34" charset="0"/>
              </a:rPr>
              <a:t>$5,481,666</a:t>
            </a:r>
          </a:p>
          <a:p>
            <a:endParaRPr lang="en-US" sz="1000" dirty="0">
              <a:latin typeface="+mj-lt"/>
              <a:cs typeface="Arial" panose="020B0604020202020204" pitchFamily="34" charset="0"/>
            </a:endParaRPr>
          </a:p>
        </p:txBody>
      </p:sp>
      <p:sp>
        <p:nvSpPr>
          <p:cNvPr id="5" name="TextBox 4"/>
          <p:cNvSpPr txBox="1"/>
          <p:nvPr/>
        </p:nvSpPr>
        <p:spPr>
          <a:xfrm>
            <a:off x="5715002" y="2497137"/>
            <a:ext cx="3151933" cy="300082"/>
          </a:xfrm>
          <a:prstGeom prst="rect">
            <a:avLst/>
          </a:prstGeom>
          <a:solidFill>
            <a:schemeClr val="accent1"/>
          </a:solidFill>
          <a:ln>
            <a:solidFill>
              <a:schemeClr val="tx1">
                <a:lumMod val="85000"/>
                <a:lumOff val="15000"/>
              </a:schemeClr>
            </a:solidFill>
          </a:ln>
        </p:spPr>
        <p:txBody>
          <a:bodyPr wrap="square" rtlCol="0">
            <a:spAutoFit/>
          </a:bodyPr>
          <a:lstStyle/>
          <a:p>
            <a:pPr algn="ctr"/>
            <a:r>
              <a:rPr lang="en-US" sz="1350" dirty="0">
                <a:latin typeface="+mj-lt"/>
                <a:cs typeface="Arial" panose="020B0604020202020204" pitchFamily="34" charset="0"/>
              </a:rPr>
              <a:t>Arts &amp; Museums – Parks &amp; Rec (2/3)</a:t>
            </a:r>
          </a:p>
        </p:txBody>
      </p:sp>
      <p:sp>
        <p:nvSpPr>
          <p:cNvPr id="6" name="TextBox 5"/>
          <p:cNvSpPr txBox="1"/>
          <p:nvPr/>
        </p:nvSpPr>
        <p:spPr>
          <a:xfrm>
            <a:off x="5715001" y="2774138"/>
            <a:ext cx="3151934" cy="1015663"/>
          </a:xfrm>
          <a:prstGeom prst="rect">
            <a:avLst/>
          </a:prstGeom>
          <a:solidFill>
            <a:schemeClr val="bg1"/>
          </a:solidFill>
          <a:ln>
            <a:solidFill>
              <a:schemeClr val="tx1"/>
            </a:solidFill>
          </a:ln>
        </p:spPr>
        <p:txBody>
          <a:bodyPr wrap="square" rtlCol="0">
            <a:spAutoFit/>
          </a:bodyPr>
          <a:lstStyle/>
          <a:p>
            <a:r>
              <a:rPr lang="en-US" sz="1200" dirty="0">
                <a:latin typeface="+mj-lt"/>
                <a:cs typeface="Arial" panose="020B0604020202020204" pitchFamily="34" charset="0"/>
              </a:rPr>
              <a:t>2/3 = </a:t>
            </a:r>
            <a:r>
              <a:rPr lang="en-US" sz="1200" dirty="0">
                <a:latin typeface="+mj-lt"/>
                <a:cs typeface="Arial" panose="020B0604020202020204" pitchFamily="34" charset="0"/>
              </a:rPr>
              <a:t>$4,333,333 </a:t>
            </a:r>
            <a:endParaRPr lang="en-US" sz="1200" dirty="0">
              <a:latin typeface="+mj-lt"/>
              <a:cs typeface="Arial" panose="020B0604020202020204" pitchFamily="34" charset="0"/>
            </a:endParaRPr>
          </a:p>
          <a:p>
            <a:r>
              <a:rPr lang="en-US" sz="1200" dirty="0">
                <a:latin typeface="+mj-lt"/>
                <a:cs typeface="Arial" panose="020B0604020202020204" pitchFamily="34" charset="0"/>
              </a:rPr>
              <a:t>         -  </a:t>
            </a:r>
            <a:r>
              <a:rPr lang="en-US" sz="1200" u="sng" dirty="0">
                <a:latin typeface="+mj-lt"/>
                <a:cs typeface="Arial" panose="020B0604020202020204" pitchFamily="34" charset="0"/>
              </a:rPr>
              <a:t>$273,073 </a:t>
            </a:r>
            <a:r>
              <a:rPr lang="en-US" sz="1200" u="sng" dirty="0">
                <a:latin typeface="+mj-lt"/>
                <a:cs typeface="Arial" panose="020B0604020202020204" pitchFamily="34" charset="0"/>
              </a:rPr>
              <a:t>Municipal Grants</a:t>
            </a:r>
            <a:endParaRPr lang="en-US" sz="1200" dirty="0">
              <a:latin typeface="+mj-lt"/>
              <a:cs typeface="Arial" panose="020B0604020202020204" pitchFamily="34" charset="0"/>
            </a:endParaRPr>
          </a:p>
          <a:p>
            <a:r>
              <a:rPr lang="en-US" sz="1200" dirty="0">
                <a:latin typeface="+mj-lt"/>
                <a:cs typeface="Arial" panose="020B0604020202020204" pitchFamily="34" charset="0"/>
              </a:rPr>
              <a:t>         </a:t>
            </a:r>
            <a:r>
              <a:rPr lang="en-US" sz="1200" dirty="0">
                <a:latin typeface="+mj-lt"/>
                <a:cs typeface="Arial" panose="020B0604020202020204" pitchFamily="34" charset="0"/>
              </a:rPr>
              <a:t>$4,060,260</a:t>
            </a:r>
            <a:endParaRPr lang="en-US" sz="1200" dirty="0">
              <a:latin typeface="+mj-lt"/>
              <a:cs typeface="Arial" panose="020B0604020202020204" pitchFamily="34" charset="0"/>
            </a:endParaRPr>
          </a:p>
          <a:p>
            <a:r>
              <a:rPr lang="en-US" sz="1200" dirty="0">
                <a:latin typeface="+mj-lt"/>
                <a:cs typeface="Arial" panose="020B0604020202020204" pitchFamily="34" charset="0"/>
              </a:rPr>
              <a:t>         </a:t>
            </a:r>
            <a:r>
              <a:rPr lang="en-US" sz="1200" u="sng" dirty="0">
                <a:latin typeface="+mj-lt"/>
                <a:cs typeface="Arial" panose="020B0604020202020204" pitchFamily="34" charset="0"/>
              </a:rPr>
              <a:t>-    $70,000 Free Summer Saturdays</a:t>
            </a:r>
          </a:p>
          <a:p>
            <a:r>
              <a:rPr lang="en-US" sz="1200" dirty="0">
                <a:latin typeface="+mj-lt"/>
                <a:cs typeface="Arial" panose="020B0604020202020204" pitchFamily="34" charset="0"/>
              </a:rPr>
              <a:t>          </a:t>
            </a:r>
            <a:r>
              <a:rPr lang="en-US" sz="1200" dirty="0">
                <a:latin typeface="+mj-lt"/>
                <a:cs typeface="Arial" panose="020B0604020202020204" pitchFamily="34" charset="0"/>
              </a:rPr>
              <a:t>$3,990,260 </a:t>
            </a:r>
            <a:r>
              <a:rPr lang="en-US" sz="1200" dirty="0">
                <a:latin typeface="+mj-lt"/>
                <a:cs typeface="Arial" panose="020B0604020202020204" pitchFamily="34" charset="0"/>
              </a:rPr>
              <a:t>Divided by 2</a:t>
            </a:r>
          </a:p>
        </p:txBody>
      </p:sp>
      <p:cxnSp>
        <p:nvCxnSpPr>
          <p:cNvPr id="7" name="Straight Arrow Connector 6"/>
          <p:cNvCxnSpPr/>
          <p:nvPr/>
        </p:nvCxnSpPr>
        <p:spPr>
          <a:xfrm flipH="1">
            <a:off x="6597163" y="3876926"/>
            <a:ext cx="566353" cy="30821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7406054" y="3877408"/>
            <a:ext cx="546620" cy="30887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715002" y="4268789"/>
            <a:ext cx="1600198" cy="507831"/>
          </a:xfrm>
          <a:prstGeom prst="rect">
            <a:avLst/>
          </a:prstGeom>
          <a:solidFill>
            <a:schemeClr val="bg1"/>
          </a:solidFill>
          <a:ln>
            <a:solidFill>
              <a:schemeClr val="tx1"/>
            </a:solidFill>
          </a:ln>
        </p:spPr>
        <p:txBody>
          <a:bodyPr wrap="square" rtlCol="0">
            <a:spAutoFit/>
          </a:bodyPr>
          <a:lstStyle/>
          <a:p>
            <a:pPr algn="ctr"/>
            <a:r>
              <a:rPr lang="en-US" sz="1350" dirty="0">
                <a:latin typeface="+mj-lt"/>
                <a:cs typeface="Arial" panose="020B0604020202020204" pitchFamily="34" charset="0"/>
              </a:rPr>
              <a:t>Arts &amp; Museums</a:t>
            </a:r>
          </a:p>
          <a:p>
            <a:pPr algn="ctr"/>
            <a:r>
              <a:rPr lang="en-US" sz="1350" b="1" dirty="0">
                <a:solidFill>
                  <a:srgbClr val="769F1F"/>
                </a:solidFill>
                <a:latin typeface="+mj-lt"/>
                <a:cs typeface="Arial" panose="020B0604020202020204" pitchFamily="34" charset="0"/>
              </a:rPr>
              <a:t>½ = </a:t>
            </a:r>
            <a:r>
              <a:rPr lang="en-US" sz="1350" b="1" dirty="0">
                <a:solidFill>
                  <a:srgbClr val="769F1F"/>
                </a:solidFill>
                <a:latin typeface="+mj-lt"/>
                <a:cs typeface="Arial" panose="020B0604020202020204" pitchFamily="34" charset="0"/>
              </a:rPr>
              <a:t>$1,995,130</a:t>
            </a:r>
            <a:endParaRPr lang="en-US" sz="1350" b="1" dirty="0">
              <a:solidFill>
                <a:srgbClr val="769F1F"/>
              </a:solidFill>
              <a:latin typeface="+mj-lt"/>
              <a:cs typeface="Arial" panose="020B0604020202020204" pitchFamily="34" charset="0"/>
            </a:endParaRPr>
          </a:p>
        </p:txBody>
      </p:sp>
      <p:sp>
        <p:nvSpPr>
          <p:cNvPr id="12" name="TextBox 11"/>
          <p:cNvSpPr txBox="1"/>
          <p:nvPr/>
        </p:nvSpPr>
        <p:spPr>
          <a:xfrm>
            <a:off x="7391400" y="4268789"/>
            <a:ext cx="1475534" cy="507831"/>
          </a:xfrm>
          <a:prstGeom prst="rect">
            <a:avLst/>
          </a:prstGeom>
          <a:solidFill>
            <a:schemeClr val="bg1"/>
          </a:solidFill>
          <a:ln>
            <a:solidFill>
              <a:schemeClr val="tx1"/>
            </a:solidFill>
          </a:ln>
        </p:spPr>
        <p:txBody>
          <a:bodyPr wrap="square" rtlCol="0">
            <a:spAutoFit/>
          </a:bodyPr>
          <a:lstStyle/>
          <a:p>
            <a:pPr algn="ctr"/>
            <a:r>
              <a:rPr lang="en-US" sz="1350" dirty="0">
                <a:latin typeface="+mj-lt"/>
                <a:cs typeface="Arial" panose="020B0604020202020204" pitchFamily="34" charset="0"/>
              </a:rPr>
              <a:t>Parks &amp; Rec</a:t>
            </a:r>
          </a:p>
          <a:p>
            <a:pPr algn="ctr"/>
            <a:r>
              <a:rPr lang="en-US" sz="1350" b="1" dirty="0">
                <a:solidFill>
                  <a:srgbClr val="769F1F"/>
                </a:solidFill>
                <a:latin typeface="+mj-lt"/>
                <a:cs typeface="Arial" panose="020B0604020202020204" pitchFamily="34" charset="0"/>
              </a:rPr>
              <a:t>½ = </a:t>
            </a:r>
            <a:r>
              <a:rPr lang="en-US" sz="1350" b="1" dirty="0">
                <a:solidFill>
                  <a:srgbClr val="769F1F"/>
                </a:solidFill>
                <a:latin typeface="+mj-lt"/>
                <a:cs typeface="Arial" panose="020B0604020202020204" pitchFamily="34" charset="0"/>
              </a:rPr>
              <a:t>$1,995,130</a:t>
            </a:r>
            <a:endParaRPr lang="en-US" sz="1350" b="1" dirty="0">
              <a:solidFill>
                <a:srgbClr val="769F1F"/>
              </a:solidFill>
              <a:latin typeface="+mj-lt"/>
              <a:cs typeface="Arial" panose="020B0604020202020204" pitchFamily="34" charset="0"/>
            </a:endParaRPr>
          </a:p>
        </p:txBody>
      </p:sp>
      <p:sp>
        <p:nvSpPr>
          <p:cNvPr id="13" name="Down Arrow 12"/>
          <p:cNvSpPr/>
          <p:nvPr/>
        </p:nvSpPr>
        <p:spPr>
          <a:xfrm>
            <a:off x="3384471" y="3573109"/>
            <a:ext cx="228600" cy="3429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mj-lt"/>
            </a:endParaRPr>
          </a:p>
        </p:txBody>
      </p:sp>
      <p:sp>
        <p:nvSpPr>
          <p:cNvPr id="14" name="Down Arrow 13"/>
          <p:cNvSpPr/>
          <p:nvPr/>
        </p:nvSpPr>
        <p:spPr>
          <a:xfrm>
            <a:off x="6308115" y="4815816"/>
            <a:ext cx="176493"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mj-lt"/>
            </a:endParaRPr>
          </a:p>
        </p:txBody>
      </p:sp>
      <p:sp>
        <p:nvSpPr>
          <p:cNvPr id="15" name="Down Arrow 14"/>
          <p:cNvSpPr/>
          <p:nvPr/>
        </p:nvSpPr>
        <p:spPr>
          <a:xfrm>
            <a:off x="7952675" y="4815816"/>
            <a:ext cx="176493"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mj-lt"/>
            </a:endParaRPr>
          </a:p>
        </p:txBody>
      </p:sp>
      <p:sp>
        <p:nvSpPr>
          <p:cNvPr id="16" name="TextBox 15"/>
          <p:cNvSpPr txBox="1"/>
          <p:nvPr/>
        </p:nvSpPr>
        <p:spPr>
          <a:xfrm>
            <a:off x="2438400" y="4043444"/>
            <a:ext cx="2057400" cy="300082"/>
          </a:xfrm>
          <a:prstGeom prst="rect">
            <a:avLst/>
          </a:prstGeom>
          <a:solidFill>
            <a:schemeClr val="tx1"/>
          </a:solidFill>
        </p:spPr>
        <p:txBody>
          <a:bodyPr wrap="square" rtlCol="0">
            <a:spAutoFit/>
          </a:bodyPr>
          <a:lstStyle/>
          <a:p>
            <a:r>
              <a:rPr lang="en-US" sz="1350" dirty="0">
                <a:solidFill>
                  <a:schemeClr val="bg1"/>
                </a:solidFill>
                <a:latin typeface="+mj-lt"/>
                <a:cs typeface="Arial" panose="020B0604020202020204" pitchFamily="34" charset="0"/>
              </a:rPr>
              <a:t>$10,267,665 </a:t>
            </a:r>
            <a:r>
              <a:rPr lang="en-US" sz="1350" dirty="0">
                <a:solidFill>
                  <a:schemeClr val="bg1"/>
                </a:solidFill>
                <a:latin typeface="+mj-lt"/>
                <a:cs typeface="Arial" panose="020B0604020202020204" pitchFamily="34" charset="0"/>
              </a:rPr>
              <a:t>in Requests</a:t>
            </a:r>
          </a:p>
        </p:txBody>
      </p:sp>
      <p:sp>
        <p:nvSpPr>
          <p:cNvPr id="17" name="TextBox 16"/>
          <p:cNvSpPr txBox="1"/>
          <p:nvPr/>
        </p:nvSpPr>
        <p:spPr>
          <a:xfrm>
            <a:off x="5779154" y="5173104"/>
            <a:ext cx="1321735" cy="507831"/>
          </a:xfrm>
          <a:prstGeom prst="rect">
            <a:avLst/>
          </a:prstGeom>
          <a:solidFill>
            <a:schemeClr val="tx1"/>
          </a:solidFill>
        </p:spPr>
        <p:txBody>
          <a:bodyPr wrap="square" rtlCol="0">
            <a:spAutoFit/>
          </a:bodyPr>
          <a:lstStyle/>
          <a:p>
            <a:pPr algn="ctr"/>
            <a:r>
              <a:rPr lang="en-US" sz="1350" dirty="0">
                <a:solidFill>
                  <a:schemeClr val="bg1"/>
                </a:solidFill>
                <a:latin typeface="+mj-lt"/>
                <a:cs typeface="Arial" panose="020B0604020202020204" pitchFamily="34" charset="0"/>
              </a:rPr>
              <a:t>$3,006,629 </a:t>
            </a:r>
            <a:r>
              <a:rPr lang="en-US" sz="1350" dirty="0">
                <a:solidFill>
                  <a:schemeClr val="bg1"/>
                </a:solidFill>
                <a:latin typeface="+mj-lt"/>
                <a:cs typeface="Arial" panose="020B0604020202020204" pitchFamily="34" charset="0"/>
              </a:rPr>
              <a:t>in Requests</a:t>
            </a:r>
          </a:p>
        </p:txBody>
      </p:sp>
      <p:sp>
        <p:nvSpPr>
          <p:cNvPr id="18" name="TextBox 17"/>
          <p:cNvSpPr txBox="1"/>
          <p:nvPr/>
        </p:nvSpPr>
        <p:spPr>
          <a:xfrm>
            <a:off x="7467601" y="5173104"/>
            <a:ext cx="1295400" cy="507831"/>
          </a:xfrm>
          <a:prstGeom prst="rect">
            <a:avLst/>
          </a:prstGeom>
          <a:solidFill>
            <a:schemeClr val="tx1"/>
          </a:solidFill>
        </p:spPr>
        <p:txBody>
          <a:bodyPr wrap="square" rtlCol="0">
            <a:spAutoFit/>
          </a:bodyPr>
          <a:lstStyle/>
          <a:p>
            <a:pPr algn="ctr"/>
            <a:r>
              <a:rPr lang="en-US" sz="1350" dirty="0">
                <a:solidFill>
                  <a:schemeClr val="bg1"/>
                </a:solidFill>
                <a:latin typeface="+mj-lt"/>
                <a:cs typeface="Arial" panose="020B0604020202020204" pitchFamily="34" charset="0"/>
              </a:rPr>
              <a:t>$2,860,561 </a:t>
            </a:r>
            <a:r>
              <a:rPr lang="en-US" sz="1350" dirty="0">
                <a:solidFill>
                  <a:schemeClr val="bg1"/>
                </a:solidFill>
                <a:latin typeface="+mj-lt"/>
                <a:cs typeface="Arial" panose="020B0604020202020204" pitchFamily="34" charset="0"/>
              </a:rPr>
              <a:t>in Requests</a:t>
            </a:r>
          </a:p>
        </p:txBody>
      </p:sp>
      <p:sp>
        <p:nvSpPr>
          <p:cNvPr id="20" name="Rectangle 19"/>
          <p:cNvSpPr/>
          <p:nvPr/>
        </p:nvSpPr>
        <p:spPr>
          <a:xfrm>
            <a:off x="4648201" y="1256780"/>
            <a:ext cx="1524000" cy="380873"/>
          </a:xfrm>
          <a:prstGeom prst="rect">
            <a:avLst/>
          </a:prstGeom>
          <a:solidFill>
            <a:schemeClr val="tx1"/>
          </a:solidFill>
        </p:spPr>
        <p:txBody>
          <a:bodyPr wrap="square">
            <a:spAutoFit/>
          </a:bodyPr>
          <a:lstStyle/>
          <a:p>
            <a:r>
              <a:rPr lang="en-US" sz="1875" b="1" dirty="0">
                <a:solidFill>
                  <a:srgbClr val="FFC000"/>
                </a:solidFill>
                <a:latin typeface="+mj-lt"/>
                <a:cs typeface="Arial" panose="020B0604020202020204" pitchFamily="34" charset="0"/>
              </a:rPr>
              <a:t>$6,500,000</a:t>
            </a:r>
            <a:endParaRPr lang="en-US" sz="1875" b="1" dirty="0">
              <a:solidFill>
                <a:srgbClr val="FFC000"/>
              </a:solidFill>
              <a:latin typeface="+mj-lt"/>
              <a:cs typeface="Arial" panose="020B0604020202020204" pitchFamily="34" charset="0"/>
            </a:endParaRPr>
          </a:p>
        </p:txBody>
      </p:sp>
      <p:cxnSp>
        <p:nvCxnSpPr>
          <p:cNvPr id="21" name="Straight Arrow Connector 20"/>
          <p:cNvCxnSpPr/>
          <p:nvPr/>
        </p:nvCxnSpPr>
        <p:spPr>
          <a:xfrm flipH="1">
            <a:off x="4191000" y="1716558"/>
            <a:ext cx="1066800" cy="677639"/>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5779153" y="1716558"/>
            <a:ext cx="1057922" cy="677639"/>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4745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3456" y="595618"/>
            <a:ext cx="9202723" cy="1451296"/>
          </a:xfrm>
        </p:spPr>
        <p:txBody>
          <a:bodyPr/>
          <a:lstStyle/>
          <a:p>
            <a:r>
              <a:rPr lang="en-US" sz="6000" b="1" dirty="0">
                <a:solidFill>
                  <a:schemeClr val="bg1"/>
                </a:solidFill>
              </a:rPr>
              <a:t>Eligibility</a:t>
            </a:r>
          </a:p>
        </p:txBody>
      </p:sp>
      <p:sp>
        <p:nvSpPr>
          <p:cNvPr id="3" name="Rectangle 2"/>
          <p:cNvSpPr/>
          <p:nvPr/>
        </p:nvSpPr>
        <p:spPr>
          <a:xfrm>
            <a:off x="742950" y="504825"/>
            <a:ext cx="10477500" cy="4832092"/>
          </a:xfrm>
          <a:prstGeom prst="rect">
            <a:avLst/>
          </a:prstGeom>
          <a:ln>
            <a:solidFill>
              <a:schemeClr val="accent1"/>
            </a:solidFill>
          </a:ln>
        </p:spPr>
        <p:txBody>
          <a:bodyPr wrap="square">
            <a:spAutoFit/>
          </a:bodyPr>
          <a:lstStyle/>
          <a:p>
            <a:pPr marL="57150" indent="0">
              <a:buNone/>
            </a:pPr>
            <a:endParaRPr lang="en-US" b="1" dirty="0" smtClean="0">
              <a:solidFill>
                <a:srgbClr val="002060"/>
              </a:solidFill>
            </a:endParaRPr>
          </a:p>
          <a:p>
            <a:pPr marL="57150" indent="0">
              <a:buNone/>
            </a:pPr>
            <a:r>
              <a:rPr lang="en-US" sz="3200" b="1" dirty="0" smtClean="0">
                <a:solidFill>
                  <a:schemeClr val="accent1">
                    <a:lumMod val="75000"/>
                  </a:schemeClr>
                </a:solidFill>
              </a:rPr>
              <a:t>In </a:t>
            </a:r>
            <a:r>
              <a:rPr lang="en-US" sz="3200" b="1" dirty="0">
                <a:solidFill>
                  <a:schemeClr val="accent1">
                    <a:lumMod val="75000"/>
                  </a:schemeClr>
                </a:solidFill>
              </a:rPr>
              <a:t>order to qualify for funding</a:t>
            </a:r>
            <a:r>
              <a:rPr lang="en-US" sz="3200" b="1" dirty="0" smtClean="0">
                <a:solidFill>
                  <a:schemeClr val="accent1">
                    <a:lumMod val="75000"/>
                  </a:schemeClr>
                </a:solidFill>
              </a:rPr>
              <a:t>:</a:t>
            </a:r>
          </a:p>
          <a:p>
            <a:pPr marL="57150" indent="0">
              <a:buNone/>
            </a:pPr>
            <a:endParaRPr lang="en-US" b="1" dirty="0">
              <a:solidFill>
                <a:srgbClr val="002060"/>
              </a:solidFill>
            </a:endParaRPr>
          </a:p>
          <a:p>
            <a:r>
              <a:rPr lang="en-US" sz="2000" dirty="0"/>
              <a:t>An applicant must be a Weber County city, entity or a non-profit organization operating </a:t>
            </a:r>
            <a:r>
              <a:rPr lang="en-US" sz="2000" dirty="0" smtClean="0"/>
              <a:t>within </a:t>
            </a:r>
            <a:r>
              <a:rPr lang="en-US" sz="2000" dirty="0"/>
              <a:t>Weber County</a:t>
            </a:r>
            <a:r>
              <a:rPr lang="en-US" sz="2000" dirty="0" smtClean="0"/>
              <a:t>.</a:t>
            </a:r>
          </a:p>
          <a:p>
            <a:endParaRPr lang="en-US" sz="2000" dirty="0"/>
          </a:p>
          <a:p>
            <a:r>
              <a:rPr lang="en-US" sz="2000" dirty="0"/>
              <a:t>The non-profit organization must be a “resident” of Weber County and have met all eligibility requirements for the preceding three years. </a:t>
            </a:r>
            <a:endParaRPr lang="en-US" sz="2000" dirty="0" smtClean="0"/>
          </a:p>
          <a:p>
            <a:endParaRPr lang="en-US" sz="2000" dirty="0"/>
          </a:p>
          <a:p>
            <a:r>
              <a:rPr lang="en-US" sz="2000" dirty="0"/>
              <a:t>If it is an organization or program affiliated with a university, college, or educational institution</a:t>
            </a:r>
            <a:r>
              <a:rPr lang="en-US" sz="2000" dirty="0" smtClean="0"/>
              <a:t>:</a:t>
            </a:r>
          </a:p>
          <a:p>
            <a:endParaRPr lang="en-US" sz="2000" dirty="0"/>
          </a:p>
          <a:p>
            <a:pPr marL="800100" lvl="1" indent="-342900">
              <a:buFont typeface="Wingdings" panose="05000000000000000000" pitchFamily="2" charset="2"/>
              <a:buChar char="Ø"/>
            </a:pPr>
            <a:r>
              <a:rPr lang="en-US" sz="2000" dirty="0" smtClean="0"/>
              <a:t>The project must serve predominantly the community as opposed to students and faculty.</a:t>
            </a:r>
          </a:p>
          <a:p>
            <a:pPr lvl="1"/>
            <a:endParaRPr lang="en-US" sz="2000" dirty="0" smtClean="0"/>
          </a:p>
          <a:p>
            <a:pPr marL="800100" lvl="1" indent="-342900">
              <a:buFont typeface="Wingdings" panose="05000000000000000000" pitchFamily="2" charset="2"/>
              <a:buChar char="Ø"/>
            </a:pPr>
            <a:r>
              <a:rPr lang="en-US" sz="2000" dirty="0" smtClean="0"/>
              <a:t>The institution must receive less than fifty percent of its support from government funding. </a:t>
            </a:r>
            <a:endParaRPr lang="en-US" sz="2000" dirty="0"/>
          </a:p>
        </p:txBody>
      </p:sp>
    </p:spTree>
    <p:extLst>
      <p:ext uri="{BB962C8B-B14F-4D97-AF65-F5344CB8AC3E}">
        <p14:creationId xmlns:p14="http://schemas.microsoft.com/office/powerpoint/2010/main" val="740664581"/>
      </p:ext>
    </p:extLst>
  </p:cSld>
  <p:clrMapOvr>
    <a:masterClrMapping/>
  </p:clrMapOvr>
  <p:timing>
    <p:tnLst>
      <p:par>
        <p:cTn id="1" dur="indefinite" restart="never" nodeType="tmRoot"/>
      </p:par>
    </p:tnLst>
  </p:timing>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docProps/app.xml><?xml version="1.0" encoding="utf-8"?>
<Properties xmlns="http://schemas.openxmlformats.org/officeDocument/2006/extended-properties" xmlns:vt="http://schemas.openxmlformats.org/officeDocument/2006/docPropsVTypes">
  <Template>Basis</Template>
  <TotalTime>1957</TotalTime>
  <Words>1794</Words>
  <Application>Microsoft Office PowerPoint</Application>
  <PresentationFormat>Widescreen</PresentationFormat>
  <Paragraphs>304</Paragraphs>
  <Slides>19</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Arial</vt:lpstr>
      <vt:lpstr>Calibri</vt:lpstr>
      <vt:lpstr>Century Gothic</vt:lpstr>
      <vt:lpstr>Corbel</vt:lpstr>
      <vt:lpstr>Symbol</vt:lpstr>
      <vt:lpstr>Times New Roman</vt:lpstr>
      <vt:lpstr>Wingdings</vt:lpstr>
      <vt:lpstr>Wingdings 3</vt:lpstr>
      <vt:lpstr>Basis</vt:lpstr>
      <vt:lpstr>RAMP Grant Application Training</vt:lpstr>
      <vt:lpstr>RAMP Board 15 COMMUNITY MEMBERS</vt:lpstr>
      <vt:lpstr>Your Quality of Life</vt:lpstr>
      <vt:lpstr>Your Investment</vt:lpstr>
      <vt:lpstr>    RAMP in Weber County Over $61,000,000 in grants have been invested in our community through RAMP.  Over 120 non-profit organizations and municipalities have been able to create amazing projects and programs because of RAMP. </vt:lpstr>
      <vt:lpstr>The RAMP Tax will be on the ballot again in 2024. Please remember to share how amazing RAMP is with everyone you know!  We would love another ten years of RAMP!</vt:lpstr>
      <vt:lpstr>   2024 RAMP Funding</vt:lpstr>
      <vt:lpstr>2023 RAMP Funding</vt:lpstr>
      <vt:lpstr>Eligibility</vt:lpstr>
      <vt:lpstr>Recreational Facility For Recreational and Parks purposes, RAMP Tax may be used to fund recreational facilities. RAMP Ordinance 24-7-1; 24-7-3; 24-7-4</vt:lpstr>
      <vt:lpstr>Cultural Facility For Arts and Museums purposes, RAMP Tax may be use to fund Cultural Organizations or Cultural Facilities. RAMP Ordinance 24-7-1; 24-7-3; 24-7-7</vt:lpstr>
      <vt:lpstr>   Cultural Organization</vt:lpstr>
      <vt:lpstr>Criteria for Funding</vt:lpstr>
      <vt:lpstr>PowerPoint Presentation</vt:lpstr>
      <vt:lpstr>Application Deadlines</vt:lpstr>
      <vt:lpstr>PowerPoint Presentation</vt:lpstr>
      <vt:lpstr>Budget Reminders</vt:lpstr>
      <vt:lpstr>PowerPoint Presentation</vt:lpstr>
      <vt:lpstr>PowerPoint Presentation</vt:lpstr>
    </vt:vector>
  </TitlesOfParts>
  <Company>Weber County Utah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Grant application training</dc:title>
  <dc:creator>Halacy, Shelly</dc:creator>
  <cp:lastModifiedBy>Halacy, Shelly</cp:lastModifiedBy>
  <cp:revision>75</cp:revision>
  <cp:lastPrinted>2023-10-16T17:46:46Z</cp:lastPrinted>
  <dcterms:created xsi:type="dcterms:W3CDTF">2023-09-25T17:24:03Z</dcterms:created>
  <dcterms:modified xsi:type="dcterms:W3CDTF">2023-10-16T20:41:43Z</dcterms:modified>
</cp:coreProperties>
</file>