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5.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6.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9.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10.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1.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12.xml" ContentType="application/vnd.openxmlformats-officedocument.presentationml.notesSlide+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13.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14.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15.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16.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0"/>
  </p:notesMasterIdLst>
  <p:sldIdLst>
    <p:sldId id="256" r:id="rId2"/>
    <p:sldId id="257" r:id="rId3"/>
    <p:sldId id="316" r:id="rId4"/>
    <p:sldId id="269" r:id="rId5"/>
    <p:sldId id="263" r:id="rId6"/>
    <p:sldId id="259" r:id="rId7"/>
    <p:sldId id="260" r:id="rId8"/>
    <p:sldId id="261" r:id="rId9"/>
    <p:sldId id="262" r:id="rId10"/>
    <p:sldId id="267" r:id="rId11"/>
    <p:sldId id="268" r:id="rId12"/>
    <p:sldId id="264" r:id="rId13"/>
    <p:sldId id="270" r:id="rId14"/>
    <p:sldId id="317" r:id="rId15"/>
    <p:sldId id="319" r:id="rId16"/>
    <p:sldId id="314" r:id="rId17"/>
    <p:sldId id="271" r:id="rId18"/>
    <p:sldId id="318" r:id="rId19"/>
    <p:sldId id="281" r:id="rId20"/>
    <p:sldId id="276" r:id="rId21"/>
    <p:sldId id="277" r:id="rId22"/>
    <p:sldId id="278" r:id="rId23"/>
    <p:sldId id="279" r:id="rId24"/>
    <p:sldId id="280" r:id="rId25"/>
    <p:sldId id="275" r:id="rId26"/>
    <p:sldId id="283" r:id="rId27"/>
    <p:sldId id="320" r:id="rId28"/>
    <p:sldId id="321" r:id="rId29"/>
    <p:sldId id="322" r:id="rId30"/>
    <p:sldId id="323" r:id="rId31"/>
    <p:sldId id="324" r:id="rId32"/>
    <p:sldId id="287" r:id="rId33"/>
    <p:sldId id="288" r:id="rId34"/>
    <p:sldId id="325" r:id="rId35"/>
    <p:sldId id="326" r:id="rId36"/>
    <p:sldId id="272" r:id="rId37"/>
    <p:sldId id="327" r:id="rId38"/>
    <p:sldId id="328" r:id="rId39"/>
    <p:sldId id="329" r:id="rId40"/>
    <p:sldId id="330" r:id="rId41"/>
    <p:sldId id="331" r:id="rId42"/>
    <p:sldId id="332" r:id="rId43"/>
    <p:sldId id="333" r:id="rId44"/>
    <p:sldId id="334" r:id="rId45"/>
    <p:sldId id="335" r:id="rId46"/>
    <p:sldId id="336" r:id="rId47"/>
    <p:sldId id="308" r:id="rId48"/>
    <p:sldId id="337" r:id="rId49"/>
    <p:sldId id="338" r:id="rId50"/>
    <p:sldId id="266" r:id="rId51"/>
    <p:sldId id="309" r:id="rId52"/>
    <p:sldId id="339" r:id="rId53"/>
    <p:sldId id="341" r:id="rId54"/>
    <p:sldId id="342" r:id="rId55"/>
    <p:sldId id="343" r:id="rId56"/>
    <p:sldId id="344" r:id="rId57"/>
    <p:sldId id="313" r:id="rId58"/>
    <p:sldId id="310" r:id="rId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1" d="100"/>
          <a:sy n="101" d="100"/>
        </p:scale>
        <p:origin x="348"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s>
</file>

<file path=ppt/diagrams/_rels/data32.xml.rels><?xml version="1.0" encoding="UTF-8" standalone="yes"?>
<Relationships xmlns="http://schemas.openxmlformats.org/package/2006/relationships"><Relationship Id="rId1" Type="http://schemas.openxmlformats.org/officeDocument/2006/relationships/hyperlink" Target="https://www.dol.gov/agencies/whd/fact-sheets/43-child-labor-non-agriculture" TargetMode="External"/></Relationships>
</file>

<file path=ppt/diagrams/_rels/drawing32.xml.rels><?xml version="1.0" encoding="UTF-8" standalone="yes"?>
<Relationships xmlns="http://schemas.openxmlformats.org/package/2006/relationships"><Relationship Id="rId1" Type="http://schemas.openxmlformats.org/officeDocument/2006/relationships/hyperlink" Target="https://www.dol.gov/agencies/whd/fact-sheets/43-child-labor-non-agriculture" TargetMode="Externa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E7FBDB6-0C4F-4D88-ADA6-E0E3485D1379}"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35AE3DF-5C92-4AAF-BD8A-2D8E053B6C6B}">
      <dgm:prSet/>
      <dgm:spPr/>
      <dgm:t>
        <a:bodyPr/>
        <a:lstStyle/>
        <a:p>
          <a:r>
            <a:rPr lang="en-US"/>
            <a:t>Amber works in a supervisory position in the Parks &amp; Recreation Department.</a:t>
          </a:r>
        </a:p>
      </dgm:t>
    </dgm:pt>
    <dgm:pt modelId="{19459791-3163-48D1-94C2-07A877C007F0}" type="parTrans" cxnId="{9320B4DB-D8A7-427D-B466-C051E4DF4BED}">
      <dgm:prSet/>
      <dgm:spPr/>
      <dgm:t>
        <a:bodyPr/>
        <a:lstStyle/>
        <a:p>
          <a:endParaRPr lang="en-US"/>
        </a:p>
      </dgm:t>
    </dgm:pt>
    <dgm:pt modelId="{C7FCF9A2-D616-4C40-8AB6-5FCB492B24CF}" type="sibTrans" cxnId="{9320B4DB-D8A7-427D-B466-C051E4DF4BED}">
      <dgm:prSet/>
      <dgm:spPr/>
      <dgm:t>
        <a:bodyPr/>
        <a:lstStyle/>
        <a:p>
          <a:endParaRPr lang="en-US"/>
        </a:p>
      </dgm:t>
    </dgm:pt>
    <dgm:pt modelId="{FC3C13CA-9F6E-494F-BFB0-AD459AA3191E}">
      <dgm:prSet/>
      <dgm:spPr/>
      <dgm:t>
        <a:bodyPr/>
        <a:lstStyle/>
        <a:p>
          <a:r>
            <a:rPr lang="en-US"/>
            <a:t>County fair = lots of hours (before and during)</a:t>
          </a:r>
        </a:p>
      </dgm:t>
    </dgm:pt>
    <dgm:pt modelId="{C2D5E362-358A-4A96-83D4-05206770B625}" type="parTrans" cxnId="{2CD105DE-B56B-42FA-B2DF-08E96E1CC4E0}">
      <dgm:prSet/>
      <dgm:spPr/>
      <dgm:t>
        <a:bodyPr/>
        <a:lstStyle/>
        <a:p>
          <a:endParaRPr lang="en-US"/>
        </a:p>
      </dgm:t>
    </dgm:pt>
    <dgm:pt modelId="{360C19B6-51EA-450F-99D6-49E7FCD91C78}" type="sibTrans" cxnId="{2CD105DE-B56B-42FA-B2DF-08E96E1CC4E0}">
      <dgm:prSet/>
      <dgm:spPr/>
      <dgm:t>
        <a:bodyPr/>
        <a:lstStyle/>
        <a:p>
          <a:endParaRPr lang="en-US"/>
        </a:p>
      </dgm:t>
    </dgm:pt>
    <dgm:pt modelId="{250F9323-1693-4EC1-9FFC-9503C2212F75}" type="pres">
      <dgm:prSet presAssocID="{CE7FBDB6-0C4F-4D88-ADA6-E0E3485D1379}" presName="linear" presStyleCnt="0">
        <dgm:presLayoutVars>
          <dgm:animLvl val="lvl"/>
          <dgm:resizeHandles val="exact"/>
        </dgm:presLayoutVars>
      </dgm:prSet>
      <dgm:spPr/>
    </dgm:pt>
    <dgm:pt modelId="{0785E38F-E595-449C-85E2-9308C00A4DF8}" type="pres">
      <dgm:prSet presAssocID="{C35AE3DF-5C92-4AAF-BD8A-2D8E053B6C6B}" presName="parentText" presStyleLbl="node1" presStyleIdx="0" presStyleCnt="2">
        <dgm:presLayoutVars>
          <dgm:chMax val="0"/>
          <dgm:bulletEnabled val="1"/>
        </dgm:presLayoutVars>
      </dgm:prSet>
      <dgm:spPr/>
    </dgm:pt>
    <dgm:pt modelId="{D5740343-4CDA-4F46-A958-AE654F4CE00D}" type="pres">
      <dgm:prSet presAssocID="{C7FCF9A2-D616-4C40-8AB6-5FCB492B24CF}" presName="spacer" presStyleCnt="0"/>
      <dgm:spPr/>
    </dgm:pt>
    <dgm:pt modelId="{31B35669-B068-4591-B626-64E0A7A1E5A6}" type="pres">
      <dgm:prSet presAssocID="{FC3C13CA-9F6E-494F-BFB0-AD459AA3191E}" presName="parentText" presStyleLbl="node1" presStyleIdx="1" presStyleCnt="2">
        <dgm:presLayoutVars>
          <dgm:chMax val="0"/>
          <dgm:bulletEnabled val="1"/>
        </dgm:presLayoutVars>
      </dgm:prSet>
      <dgm:spPr/>
    </dgm:pt>
  </dgm:ptLst>
  <dgm:cxnLst>
    <dgm:cxn modelId="{D603E41C-6F45-4D44-9E7A-EB506B02F13F}" type="presOf" srcId="{FC3C13CA-9F6E-494F-BFB0-AD459AA3191E}" destId="{31B35669-B068-4591-B626-64E0A7A1E5A6}" srcOrd="0" destOrd="0" presId="urn:microsoft.com/office/officeart/2005/8/layout/vList2"/>
    <dgm:cxn modelId="{077C1924-3B5D-45E6-9B49-7F540B376411}" type="presOf" srcId="{C35AE3DF-5C92-4AAF-BD8A-2D8E053B6C6B}" destId="{0785E38F-E595-449C-85E2-9308C00A4DF8}" srcOrd="0" destOrd="0" presId="urn:microsoft.com/office/officeart/2005/8/layout/vList2"/>
    <dgm:cxn modelId="{F269D078-41A8-4C2D-B8CB-7E164CE52695}" type="presOf" srcId="{CE7FBDB6-0C4F-4D88-ADA6-E0E3485D1379}" destId="{250F9323-1693-4EC1-9FFC-9503C2212F75}" srcOrd="0" destOrd="0" presId="urn:microsoft.com/office/officeart/2005/8/layout/vList2"/>
    <dgm:cxn modelId="{9320B4DB-D8A7-427D-B466-C051E4DF4BED}" srcId="{CE7FBDB6-0C4F-4D88-ADA6-E0E3485D1379}" destId="{C35AE3DF-5C92-4AAF-BD8A-2D8E053B6C6B}" srcOrd="0" destOrd="0" parTransId="{19459791-3163-48D1-94C2-07A877C007F0}" sibTransId="{C7FCF9A2-D616-4C40-8AB6-5FCB492B24CF}"/>
    <dgm:cxn modelId="{2CD105DE-B56B-42FA-B2DF-08E96E1CC4E0}" srcId="{CE7FBDB6-0C4F-4D88-ADA6-E0E3485D1379}" destId="{FC3C13CA-9F6E-494F-BFB0-AD459AA3191E}" srcOrd="1" destOrd="0" parTransId="{C2D5E362-358A-4A96-83D4-05206770B625}" sibTransId="{360C19B6-51EA-450F-99D6-49E7FCD91C78}"/>
    <dgm:cxn modelId="{760B4C4F-EECB-4CB9-94D8-4F200174462A}" type="presParOf" srcId="{250F9323-1693-4EC1-9FFC-9503C2212F75}" destId="{0785E38F-E595-449C-85E2-9308C00A4DF8}" srcOrd="0" destOrd="0" presId="urn:microsoft.com/office/officeart/2005/8/layout/vList2"/>
    <dgm:cxn modelId="{AAF4D4FA-6DB6-4BE8-80B2-C6BD4B891716}" type="presParOf" srcId="{250F9323-1693-4EC1-9FFC-9503C2212F75}" destId="{D5740343-4CDA-4F46-A958-AE654F4CE00D}" srcOrd="1" destOrd="0" presId="urn:microsoft.com/office/officeart/2005/8/layout/vList2"/>
    <dgm:cxn modelId="{DC8A0225-362C-4421-B5A0-77A0FE69292C}" type="presParOf" srcId="{250F9323-1693-4EC1-9FFC-9503C2212F75}" destId="{31B35669-B068-4591-B626-64E0A7A1E5A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All salaried employees are exempt from overtime.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Myth</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C23E55E-318F-48BA-8D3E-D1E90C5BD992}"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AFA4A113-E7D7-45BC-8323-1373410F45B9}">
      <dgm:prSet/>
      <dgm:spPr/>
      <dgm:t>
        <a:bodyPr/>
        <a:lstStyle/>
        <a:p>
          <a:r>
            <a:rPr lang="en-US"/>
            <a:t>“Salaried” is not the same as “FLSA exempt.”</a:t>
          </a:r>
        </a:p>
      </dgm:t>
    </dgm:pt>
    <dgm:pt modelId="{A635E535-175D-4215-AA71-DCD1224CCC61}" type="parTrans" cxnId="{BAAEE572-7703-406E-95D0-26FD00005C35}">
      <dgm:prSet/>
      <dgm:spPr/>
      <dgm:t>
        <a:bodyPr/>
        <a:lstStyle/>
        <a:p>
          <a:endParaRPr lang="en-US"/>
        </a:p>
      </dgm:t>
    </dgm:pt>
    <dgm:pt modelId="{EEF538A6-C7D3-41BC-A436-D79BB97B8D0F}" type="sibTrans" cxnId="{BAAEE572-7703-406E-95D0-26FD00005C35}">
      <dgm:prSet/>
      <dgm:spPr/>
      <dgm:t>
        <a:bodyPr/>
        <a:lstStyle/>
        <a:p>
          <a:endParaRPr lang="en-US"/>
        </a:p>
      </dgm:t>
    </dgm:pt>
    <dgm:pt modelId="{BA2C701C-C2C7-4E34-BD8E-07B030F2F9BA}">
      <dgm:prSet/>
      <dgm:spPr/>
      <dgm:t>
        <a:bodyPr/>
        <a:lstStyle/>
        <a:p>
          <a:r>
            <a:rPr lang="en-US"/>
            <a:t>Neither of those terms is the same as “merit exempt.”</a:t>
          </a:r>
        </a:p>
      </dgm:t>
    </dgm:pt>
    <dgm:pt modelId="{226A47A3-3F84-4D95-AFD7-217A83D73224}" type="parTrans" cxnId="{ECA1EBD2-111C-41AA-A9C8-D975D79FA8C7}">
      <dgm:prSet/>
      <dgm:spPr/>
      <dgm:t>
        <a:bodyPr/>
        <a:lstStyle/>
        <a:p>
          <a:endParaRPr lang="en-US"/>
        </a:p>
      </dgm:t>
    </dgm:pt>
    <dgm:pt modelId="{BE934986-FE2E-4563-8776-2F392DCB6031}" type="sibTrans" cxnId="{ECA1EBD2-111C-41AA-A9C8-D975D79FA8C7}">
      <dgm:prSet/>
      <dgm:spPr/>
      <dgm:t>
        <a:bodyPr/>
        <a:lstStyle/>
        <a:p>
          <a:endParaRPr lang="en-US"/>
        </a:p>
      </dgm:t>
    </dgm:pt>
    <dgm:pt modelId="{623E9C3B-A06F-495B-BB73-C1906E11A6BF}" type="pres">
      <dgm:prSet presAssocID="{8C23E55E-318F-48BA-8D3E-D1E90C5BD992}" presName="linear" presStyleCnt="0">
        <dgm:presLayoutVars>
          <dgm:animLvl val="lvl"/>
          <dgm:resizeHandles val="exact"/>
        </dgm:presLayoutVars>
      </dgm:prSet>
      <dgm:spPr/>
    </dgm:pt>
    <dgm:pt modelId="{87922520-D420-4F25-8CC7-6461ADCFEDC4}" type="pres">
      <dgm:prSet presAssocID="{AFA4A113-E7D7-45BC-8323-1373410F45B9}" presName="parentText" presStyleLbl="node1" presStyleIdx="0" presStyleCnt="2">
        <dgm:presLayoutVars>
          <dgm:chMax val="0"/>
          <dgm:bulletEnabled val="1"/>
        </dgm:presLayoutVars>
      </dgm:prSet>
      <dgm:spPr/>
    </dgm:pt>
    <dgm:pt modelId="{54F09CCF-A87E-4E95-B64D-094AA9E1DEB6}" type="pres">
      <dgm:prSet presAssocID="{EEF538A6-C7D3-41BC-A436-D79BB97B8D0F}" presName="spacer" presStyleCnt="0"/>
      <dgm:spPr/>
    </dgm:pt>
    <dgm:pt modelId="{2759E42D-05B7-47EA-AB66-E2F612918430}" type="pres">
      <dgm:prSet presAssocID="{BA2C701C-C2C7-4E34-BD8E-07B030F2F9BA}" presName="parentText" presStyleLbl="node1" presStyleIdx="1" presStyleCnt="2">
        <dgm:presLayoutVars>
          <dgm:chMax val="0"/>
          <dgm:bulletEnabled val="1"/>
        </dgm:presLayoutVars>
      </dgm:prSet>
      <dgm:spPr/>
    </dgm:pt>
  </dgm:ptLst>
  <dgm:cxnLst>
    <dgm:cxn modelId="{2A082764-8A9B-4CE0-92D2-58AE1DC17C16}" type="presOf" srcId="{AFA4A113-E7D7-45BC-8323-1373410F45B9}" destId="{87922520-D420-4F25-8CC7-6461ADCFEDC4}" srcOrd="0" destOrd="0" presId="urn:microsoft.com/office/officeart/2005/8/layout/vList2"/>
    <dgm:cxn modelId="{4B42A56E-6D43-4C87-BD10-D37A7791E488}" type="presOf" srcId="{8C23E55E-318F-48BA-8D3E-D1E90C5BD992}" destId="{623E9C3B-A06F-495B-BB73-C1906E11A6BF}" srcOrd="0" destOrd="0" presId="urn:microsoft.com/office/officeart/2005/8/layout/vList2"/>
    <dgm:cxn modelId="{BAAEE572-7703-406E-95D0-26FD00005C35}" srcId="{8C23E55E-318F-48BA-8D3E-D1E90C5BD992}" destId="{AFA4A113-E7D7-45BC-8323-1373410F45B9}" srcOrd="0" destOrd="0" parTransId="{A635E535-175D-4215-AA71-DCD1224CCC61}" sibTransId="{EEF538A6-C7D3-41BC-A436-D79BB97B8D0F}"/>
    <dgm:cxn modelId="{EDC9AD88-92A4-464A-BC6D-5C34B578722A}" type="presOf" srcId="{BA2C701C-C2C7-4E34-BD8E-07B030F2F9BA}" destId="{2759E42D-05B7-47EA-AB66-E2F612918430}" srcOrd="0" destOrd="0" presId="urn:microsoft.com/office/officeart/2005/8/layout/vList2"/>
    <dgm:cxn modelId="{ECA1EBD2-111C-41AA-A9C8-D975D79FA8C7}" srcId="{8C23E55E-318F-48BA-8D3E-D1E90C5BD992}" destId="{BA2C701C-C2C7-4E34-BD8E-07B030F2F9BA}" srcOrd="1" destOrd="0" parTransId="{226A47A3-3F84-4D95-AFD7-217A83D73224}" sibTransId="{BE934986-FE2E-4563-8776-2F392DCB6031}"/>
    <dgm:cxn modelId="{445D27A4-AB57-4549-925F-E7EF37EB3ED4}" type="presParOf" srcId="{623E9C3B-A06F-495B-BB73-C1906E11A6BF}" destId="{87922520-D420-4F25-8CC7-6461ADCFEDC4}" srcOrd="0" destOrd="0" presId="urn:microsoft.com/office/officeart/2005/8/layout/vList2"/>
    <dgm:cxn modelId="{B9DCD84E-3F63-4325-98C7-0487490DA53C}" type="presParOf" srcId="{623E9C3B-A06F-495B-BB73-C1906E11A6BF}" destId="{54F09CCF-A87E-4E95-B64D-094AA9E1DEB6}" srcOrd="1" destOrd="0" presId="urn:microsoft.com/office/officeart/2005/8/layout/vList2"/>
    <dgm:cxn modelId="{1EAC369B-1955-48C6-88CF-17C734533889}" type="presParOf" srcId="{623E9C3B-A06F-495B-BB73-C1906E11A6BF}" destId="{2759E42D-05B7-47EA-AB66-E2F61291843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032A24C2-A52C-429C-928C-BD55BF3428D4}" type="doc">
      <dgm:prSet loTypeId="urn:microsoft.com/office/officeart/2005/8/layout/process4" loCatId="process" qsTypeId="urn:microsoft.com/office/officeart/2005/8/quickstyle/simple1" qsCatId="simple" csTypeId="urn:microsoft.com/office/officeart/2005/8/colors/colorful2" csCatId="colorful" phldr="1"/>
      <dgm:spPr/>
      <dgm:t>
        <a:bodyPr/>
        <a:lstStyle/>
        <a:p>
          <a:endParaRPr lang="en-US"/>
        </a:p>
      </dgm:t>
    </dgm:pt>
    <dgm:pt modelId="{703C1C8F-9668-48B1-8571-55B0A873153A}">
      <dgm:prSet/>
      <dgm:spPr/>
      <dgm:t>
        <a:bodyPr/>
        <a:lstStyle/>
        <a:p>
          <a:r>
            <a:rPr lang="en-US" dirty="0"/>
            <a:t>Unfortunately, this can be tricky because of various exemptions and special rules.</a:t>
          </a:r>
        </a:p>
      </dgm:t>
    </dgm:pt>
    <dgm:pt modelId="{20082270-349A-46F5-998B-5FD4E1BA695D}" type="parTrans" cxnId="{1A9366E8-12AF-4FE7-A8ED-058B1F05AA68}">
      <dgm:prSet/>
      <dgm:spPr/>
      <dgm:t>
        <a:bodyPr/>
        <a:lstStyle/>
        <a:p>
          <a:endParaRPr lang="en-US"/>
        </a:p>
      </dgm:t>
    </dgm:pt>
    <dgm:pt modelId="{BD20F009-D1AD-4ECB-836F-11C81F936788}" type="sibTrans" cxnId="{1A9366E8-12AF-4FE7-A8ED-058B1F05AA68}">
      <dgm:prSet/>
      <dgm:spPr/>
      <dgm:t>
        <a:bodyPr/>
        <a:lstStyle/>
        <a:p>
          <a:endParaRPr lang="en-US"/>
        </a:p>
      </dgm:t>
    </dgm:pt>
    <dgm:pt modelId="{2E45CB4C-EDBF-49D8-BBED-4998710E136A}">
      <dgm:prSet/>
      <dgm:spPr/>
      <dgm:t>
        <a:bodyPr/>
        <a:lstStyle/>
        <a:p>
          <a:r>
            <a:rPr lang="en-US"/>
            <a:t>Always work with HR.</a:t>
          </a:r>
        </a:p>
      </dgm:t>
    </dgm:pt>
    <dgm:pt modelId="{76BCB3B9-D11A-4298-9BCE-39ADD8D48C46}" type="parTrans" cxnId="{4EBDC0D1-03C0-4917-985D-B4D6D4741D33}">
      <dgm:prSet/>
      <dgm:spPr/>
      <dgm:t>
        <a:bodyPr/>
        <a:lstStyle/>
        <a:p>
          <a:endParaRPr lang="en-US"/>
        </a:p>
      </dgm:t>
    </dgm:pt>
    <dgm:pt modelId="{76E88322-B910-4935-BCCD-36DDF5B4CB90}" type="sibTrans" cxnId="{4EBDC0D1-03C0-4917-985D-B4D6D4741D33}">
      <dgm:prSet/>
      <dgm:spPr/>
      <dgm:t>
        <a:bodyPr/>
        <a:lstStyle/>
        <a:p>
          <a:endParaRPr lang="en-US"/>
        </a:p>
      </dgm:t>
    </dgm:pt>
    <dgm:pt modelId="{08C7BDA1-7431-46D1-896A-B041218C7152}">
      <dgm:prSet/>
      <dgm:spPr/>
      <dgm:t>
        <a:bodyPr/>
        <a:lstStyle/>
        <a:p>
          <a:r>
            <a:rPr lang="en-US"/>
            <a:t>We’ll go through general steps that will help you cut through the murkiness in most cases.</a:t>
          </a:r>
        </a:p>
      </dgm:t>
    </dgm:pt>
    <dgm:pt modelId="{7E08F2D6-A93E-4B94-86D2-FA4116546B2E}" type="parTrans" cxnId="{779B9700-F380-4D81-878A-B3AC16DB812C}">
      <dgm:prSet/>
      <dgm:spPr/>
      <dgm:t>
        <a:bodyPr/>
        <a:lstStyle/>
        <a:p>
          <a:endParaRPr lang="en-US"/>
        </a:p>
      </dgm:t>
    </dgm:pt>
    <dgm:pt modelId="{B3791894-9C7B-4389-B4D0-20E97DB33819}" type="sibTrans" cxnId="{779B9700-F380-4D81-878A-B3AC16DB812C}">
      <dgm:prSet/>
      <dgm:spPr/>
      <dgm:t>
        <a:bodyPr/>
        <a:lstStyle/>
        <a:p>
          <a:endParaRPr lang="en-US"/>
        </a:p>
      </dgm:t>
    </dgm:pt>
    <dgm:pt modelId="{1283D76A-22D6-4C18-BBF6-6B1D563B55DB}" type="pres">
      <dgm:prSet presAssocID="{032A24C2-A52C-429C-928C-BD55BF3428D4}" presName="Name0" presStyleCnt="0">
        <dgm:presLayoutVars>
          <dgm:dir/>
          <dgm:animLvl val="lvl"/>
          <dgm:resizeHandles val="exact"/>
        </dgm:presLayoutVars>
      </dgm:prSet>
      <dgm:spPr/>
    </dgm:pt>
    <dgm:pt modelId="{0BB58CF1-2E0D-4DC1-8A22-569CBE7F2446}" type="pres">
      <dgm:prSet presAssocID="{08C7BDA1-7431-46D1-896A-B041218C7152}" presName="boxAndChildren" presStyleCnt="0"/>
      <dgm:spPr/>
    </dgm:pt>
    <dgm:pt modelId="{479118C2-AD6F-4B5C-BCBF-40B0974ACAAD}" type="pres">
      <dgm:prSet presAssocID="{08C7BDA1-7431-46D1-896A-B041218C7152}" presName="parentTextBox" presStyleLbl="node1" presStyleIdx="0" presStyleCnt="2"/>
      <dgm:spPr/>
    </dgm:pt>
    <dgm:pt modelId="{E662D321-C551-46F3-ACB1-15040087A330}" type="pres">
      <dgm:prSet presAssocID="{BD20F009-D1AD-4ECB-836F-11C81F936788}" presName="sp" presStyleCnt="0"/>
      <dgm:spPr/>
    </dgm:pt>
    <dgm:pt modelId="{959A1A02-1D38-484C-A528-65620E01795D}" type="pres">
      <dgm:prSet presAssocID="{703C1C8F-9668-48B1-8571-55B0A873153A}" presName="arrowAndChildren" presStyleCnt="0"/>
      <dgm:spPr/>
    </dgm:pt>
    <dgm:pt modelId="{E062FEC0-0C73-4348-A185-C8A68EFB53FA}" type="pres">
      <dgm:prSet presAssocID="{703C1C8F-9668-48B1-8571-55B0A873153A}" presName="parentTextArrow" presStyleLbl="node1" presStyleIdx="0" presStyleCnt="2"/>
      <dgm:spPr/>
    </dgm:pt>
    <dgm:pt modelId="{656F358A-9086-4D4B-A095-1F86B75EDDEE}" type="pres">
      <dgm:prSet presAssocID="{703C1C8F-9668-48B1-8571-55B0A873153A}" presName="arrow" presStyleLbl="node1" presStyleIdx="1" presStyleCnt="2"/>
      <dgm:spPr/>
    </dgm:pt>
    <dgm:pt modelId="{56D2DF14-3CE7-4FE9-AA70-F7D8864217ED}" type="pres">
      <dgm:prSet presAssocID="{703C1C8F-9668-48B1-8571-55B0A873153A}" presName="descendantArrow" presStyleCnt="0"/>
      <dgm:spPr/>
    </dgm:pt>
    <dgm:pt modelId="{09CC70B1-C037-482F-95C2-0170336512DA}" type="pres">
      <dgm:prSet presAssocID="{2E45CB4C-EDBF-49D8-BBED-4998710E136A}" presName="childTextArrow" presStyleLbl="fgAccFollowNode1" presStyleIdx="0" presStyleCnt="1">
        <dgm:presLayoutVars>
          <dgm:bulletEnabled val="1"/>
        </dgm:presLayoutVars>
      </dgm:prSet>
      <dgm:spPr/>
    </dgm:pt>
  </dgm:ptLst>
  <dgm:cxnLst>
    <dgm:cxn modelId="{779B9700-F380-4D81-878A-B3AC16DB812C}" srcId="{032A24C2-A52C-429C-928C-BD55BF3428D4}" destId="{08C7BDA1-7431-46D1-896A-B041218C7152}" srcOrd="1" destOrd="0" parTransId="{7E08F2D6-A93E-4B94-86D2-FA4116546B2E}" sibTransId="{B3791894-9C7B-4389-B4D0-20E97DB33819}"/>
    <dgm:cxn modelId="{CA2CE70E-F7C1-41F0-843F-6DEA3B09F156}" type="presOf" srcId="{032A24C2-A52C-429C-928C-BD55BF3428D4}" destId="{1283D76A-22D6-4C18-BBF6-6B1D563B55DB}" srcOrd="0" destOrd="0" presId="urn:microsoft.com/office/officeart/2005/8/layout/process4"/>
    <dgm:cxn modelId="{91EB9A31-9B3F-4DDB-99F0-B777B13AF2CC}" type="presOf" srcId="{2E45CB4C-EDBF-49D8-BBED-4998710E136A}" destId="{09CC70B1-C037-482F-95C2-0170336512DA}" srcOrd="0" destOrd="0" presId="urn:microsoft.com/office/officeart/2005/8/layout/process4"/>
    <dgm:cxn modelId="{B2B75033-8DB3-4FE3-AEBD-05B61CF16B59}" type="presOf" srcId="{08C7BDA1-7431-46D1-896A-B041218C7152}" destId="{479118C2-AD6F-4B5C-BCBF-40B0974ACAAD}" srcOrd="0" destOrd="0" presId="urn:microsoft.com/office/officeart/2005/8/layout/process4"/>
    <dgm:cxn modelId="{3794A672-843E-4A24-AEA7-4E6525693D3D}" type="presOf" srcId="{703C1C8F-9668-48B1-8571-55B0A873153A}" destId="{E062FEC0-0C73-4348-A185-C8A68EFB53FA}" srcOrd="0" destOrd="0" presId="urn:microsoft.com/office/officeart/2005/8/layout/process4"/>
    <dgm:cxn modelId="{B1127557-6571-4842-9859-C4D649FBD40B}" type="presOf" srcId="{703C1C8F-9668-48B1-8571-55B0A873153A}" destId="{656F358A-9086-4D4B-A095-1F86B75EDDEE}" srcOrd="1" destOrd="0" presId="urn:microsoft.com/office/officeart/2005/8/layout/process4"/>
    <dgm:cxn modelId="{4EBDC0D1-03C0-4917-985D-B4D6D4741D33}" srcId="{703C1C8F-9668-48B1-8571-55B0A873153A}" destId="{2E45CB4C-EDBF-49D8-BBED-4998710E136A}" srcOrd="0" destOrd="0" parTransId="{76BCB3B9-D11A-4298-9BCE-39ADD8D48C46}" sibTransId="{76E88322-B910-4935-BCCD-36DDF5B4CB90}"/>
    <dgm:cxn modelId="{1A9366E8-12AF-4FE7-A8ED-058B1F05AA68}" srcId="{032A24C2-A52C-429C-928C-BD55BF3428D4}" destId="{703C1C8F-9668-48B1-8571-55B0A873153A}" srcOrd="0" destOrd="0" parTransId="{20082270-349A-46F5-998B-5FD4E1BA695D}" sibTransId="{BD20F009-D1AD-4ECB-836F-11C81F936788}"/>
    <dgm:cxn modelId="{BD4B0E5D-D231-4B62-89FB-517EC4868E03}" type="presParOf" srcId="{1283D76A-22D6-4C18-BBF6-6B1D563B55DB}" destId="{0BB58CF1-2E0D-4DC1-8A22-569CBE7F2446}" srcOrd="0" destOrd="0" presId="urn:microsoft.com/office/officeart/2005/8/layout/process4"/>
    <dgm:cxn modelId="{1765BD82-7695-455C-9EFB-ABD872592012}" type="presParOf" srcId="{0BB58CF1-2E0D-4DC1-8A22-569CBE7F2446}" destId="{479118C2-AD6F-4B5C-BCBF-40B0974ACAAD}" srcOrd="0" destOrd="0" presId="urn:microsoft.com/office/officeart/2005/8/layout/process4"/>
    <dgm:cxn modelId="{8C6F3D94-BF8A-4C79-8BF9-637388121E7E}" type="presParOf" srcId="{1283D76A-22D6-4C18-BBF6-6B1D563B55DB}" destId="{E662D321-C551-46F3-ACB1-15040087A330}" srcOrd="1" destOrd="0" presId="urn:microsoft.com/office/officeart/2005/8/layout/process4"/>
    <dgm:cxn modelId="{0C77C6A0-A30E-41E7-BF42-8F4454BE7AA5}" type="presParOf" srcId="{1283D76A-22D6-4C18-BBF6-6B1D563B55DB}" destId="{959A1A02-1D38-484C-A528-65620E01795D}" srcOrd="2" destOrd="0" presId="urn:microsoft.com/office/officeart/2005/8/layout/process4"/>
    <dgm:cxn modelId="{9BF0EEB2-1DDB-41FF-B092-B63C5DDF2981}" type="presParOf" srcId="{959A1A02-1D38-484C-A528-65620E01795D}" destId="{E062FEC0-0C73-4348-A185-C8A68EFB53FA}" srcOrd="0" destOrd="0" presId="urn:microsoft.com/office/officeart/2005/8/layout/process4"/>
    <dgm:cxn modelId="{4818D098-9601-4C3F-A3F3-8E16D6370B16}" type="presParOf" srcId="{959A1A02-1D38-484C-A528-65620E01795D}" destId="{656F358A-9086-4D4B-A095-1F86B75EDDEE}" srcOrd="1" destOrd="0" presId="urn:microsoft.com/office/officeart/2005/8/layout/process4"/>
    <dgm:cxn modelId="{AB18B529-E302-406A-BC80-DBC2EBBB3804}" type="presParOf" srcId="{959A1A02-1D38-484C-A528-65620E01795D}" destId="{56D2DF14-3CE7-4FE9-AA70-F7D8864217ED}" srcOrd="2" destOrd="0" presId="urn:microsoft.com/office/officeart/2005/8/layout/process4"/>
    <dgm:cxn modelId="{EF5D349E-CE6A-4AF1-AE69-9285EEFA31EF}" type="presParOf" srcId="{56D2DF14-3CE7-4FE9-AA70-F7D8864217ED}" destId="{09CC70B1-C037-482F-95C2-0170336512DA}"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29E2083-306B-4FC4-AA3D-3B839D8161F6}" type="doc">
      <dgm:prSet loTypeId="urn:microsoft.com/office/officeart/2005/8/layout/list1" loCatId="list" qsTypeId="urn:microsoft.com/office/officeart/2005/8/quickstyle/simple1" qsCatId="simple" csTypeId="urn:microsoft.com/office/officeart/2005/8/colors/colorful2" csCatId="colorful" phldr="1"/>
      <dgm:spPr/>
    </dgm:pt>
    <dgm:pt modelId="{E4476377-A793-4602-A1C7-E4F7A2724F21}">
      <dgm:prSet phldrT="[Text]"/>
      <dgm:spPr/>
      <dgm:t>
        <a:bodyPr/>
        <a:lstStyle/>
        <a:p>
          <a:r>
            <a:rPr lang="en-US" dirty="0"/>
            <a:t>Salary basis</a:t>
          </a:r>
        </a:p>
      </dgm:t>
    </dgm:pt>
    <dgm:pt modelId="{074F0EED-3A3E-4586-9F3A-AC2CD4083E4A}" type="parTrans" cxnId="{27E85B0F-8806-4ECA-B4B2-B45F500B5766}">
      <dgm:prSet/>
      <dgm:spPr/>
      <dgm:t>
        <a:bodyPr/>
        <a:lstStyle/>
        <a:p>
          <a:endParaRPr lang="en-US"/>
        </a:p>
      </dgm:t>
    </dgm:pt>
    <dgm:pt modelId="{CC914C30-E118-4FA1-B01D-EF05AD302DBD}" type="sibTrans" cxnId="{27E85B0F-8806-4ECA-B4B2-B45F500B5766}">
      <dgm:prSet/>
      <dgm:spPr/>
      <dgm:t>
        <a:bodyPr/>
        <a:lstStyle/>
        <a:p>
          <a:endParaRPr lang="en-US"/>
        </a:p>
      </dgm:t>
    </dgm:pt>
    <dgm:pt modelId="{51038E87-95FD-40DB-808E-70D843FA55A6}">
      <dgm:prSet phldrT="[Text]"/>
      <dgm:spPr/>
      <dgm:t>
        <a:bodyPr/>
        <a:lstStyle/>
        <a:p>
          <a:r>
            <a:rPr lang="en-US" dirty="0"/>
            <a:t>Salary level</a:t>
          </a:r>
        </a:p>
      </dgm:t>
    </dgm:pt>
    <dgm:pt modelId="{CD4B011C-B2EB-45AD-8845-EABFBA1909AA}" type="parTrans" cxnId="{D85D1159-2E2C-422E-8EA6-6278690539A2}">
      <dgm:prSet/>
      <dgm:spPr/>
      <dgm:t>
        <a:bodyPr/>
        <a:lstStyle/>
        <a:p>
          <a:endParaRPr lang="en-US"/>
        </a:p>
      </dgm:t>
    </dgm:pt>
    <dgm:pt modelId="{5EBDE9CA-5AD6-4D60-A170-3DDF35CADB1B}" type="sibTrans" cxnId="{D85D1159-2E2C-422E-8EA6-6278690539A2}">
      <dgm:prSet/>
      <dgm:spPr/>
      <dgm:t>
        <a:bodyPr/>
        <a:lstStyle/>
        <a:p>
          <a:endParaRPr lang="en-US"/>
        </a:p>
      </dgm:t>
    </dgm:pt>
    <dgm:pt modelId="{227F5B12-D936-45D4-B5BD-D50035D40BF9}">
      <dgm:prSet phldrT="[Text]"/>
      <dgm:spPr/>
      <dgm:t>
        <a:bodyPr/>
        <a:lstStyle/>
        <a:p>
          <a:r>
            <a:rPr lang="en-US" dirty="0"/>
            <a:t>Duties</a:t>
          </a:r>
        </a:p>
      </dgm:t>
    </dgm:pt>
    <dgm:pt modelId="{366CFCB4-DF85-4786-BFB0-2AAB987C565E}" type="parTrans" cxnId="{4C66F9A5-EE42-4AFC-A3B6-EEC6723DC3D5}">
      <dgm:prSet/>
      <dgm:spPr/>
      <dgm:t>
        <a:bodyPr/>
        <a:lstStyle/>
        <a:p>
          <a:endParaRPr lang="en-US"/>
        </a:p>
      </dgm:t>
    </dgm:pt>
    <dgm:pt modelId="{796DFD88-42DB-4749-AB9E-9616E5451E00}" type="sibTrans" cxnId="{4C66F9A5-EE42-4AFC-A3B6-EEC6723DC3D5}">
      <dgm:prSet/>
      <dgm:spPr/>
      <dgm:t>
        <a:bodyPr/>
        <a:lstStyle/>
        <a:p>
          <a:endParaRPr lang="en-US"/>
        </a:p>
      </dgm:t>
    </dgm:pt>
    <dgm:pt modelId="{497AD603-179B-4AD3-8AE3-4593A31D616E}" type="pres">
      <dgm:prSet presAssocID="{929E2083-306B-4FC4-AA3D-3B839D8161F6}" presName="linear" presStyleCnt="0">
        <dgm:presLayoutVars>
          <dgm:dir/>
          <dgm:animLvl val="lvl"/>
          <dgm:resizeHandles val="exact"/>
        </dgm:presLayoutVars>
      </dgm:prSet>
      <dgm:spPr/>
    </dgm:pt>
    <dgm:pt modelId="{3B8980EB-F201-4F15-B65A-BFF73AB71584}" type="pres">
      <dgm:prSet presAssocID="{E4476377-A793-4602-A1C7-E4F7A2724F21}" presName="parentLin" presStyleCnt="0"/>
      <dgm:spPr/>
    </dgm:pt>
    <dgm:pt modelId="{01568788-12E2-4D73-B86F-DB16FB08CBA3}" type="pres">
      <dgm:prSet presAssocID="{E4476377-A793-4602-A1C7-E4F7A2724F21}" presName="parentLeftMargin" presStyleLbl="node1" presStyleIdx="0" presStyleCnt="3"/>
      <dgm:spPr/>
    </dgm:pt>
    <dgm:pt modelId="{97A8A309-9889-4F7C-B770-60DC9422C441}" type="pres">
      <dgm:prSet presAssocID="{E4476377-A793-4602-A1C7-E4F7A2724F21}" presName="parentText" presStyleLbl="node1" presStyleIdx="0" presStyleCnt="3">
        <dgm:presLayoutVars>
          <dgm:chMax val="0"/>
          <dgm:bulletEnabled val="1"/>
        </dgm:presLayoutVars>
      </dgm:prSet>
      <dgm:spPr/>
    </dgm:pt>
    <dgm:pt modelId="{1A45381E-4A3F-40B3-8CCA-1BA38F135CF6}" type="pres">
      <dgm:prSet presAssocID="{E4476377-A793-4602-A1C7-E4F7A2724F21}" presName="negativeSpace" presStyleCnt="0"/>
      <dgm:spPr/>
    </dgm:pt>
    <dgm:pt modelId="{28247DC7-AEA1-4553-86C0-5DBD4A682D65}" type="pres">
      <dgm:prSet presAssocID="{E4476377-A793-4602-A1C7-E4F7A2724F21}" presName="childText" presStyleLbl="conFgAcc1" presStyleIdx="0" presStyleCnt="3">
        <dgm:presLayoutVars>
          <dgm:bulletEnabled val="1"/>
        </dgm:presLayoutVars>
      </dgm:prSet>
      <dgm:spPr/>
    </dgm:pt>
    <dgm:pt modelId="{6D0D442C-CC88-443A-9048-574CB7C018D6}" type="pres">
      <dgm:prSet presAssocID="{CC914C30-E118-4FA1-B01D-EF05AD302DBD}" presName="spaceBetweenRectangles" presStyleCnt="0"/>
      <dgm:spPr/>
    </dgm:pt>
    <dgm:pt modelId="{E66EB97D-67F2-4169-AFF0-A662BEE32D0D}" type="pres">
      <dgm:prSet presAssocID="{51038E87-95FD-40DB-808E-70D843FA55A6}" presName="parentLin" presStyleCnt="0"/>
      <dgm:spPr/>
    </dgm:pt>
    <dgm:pt modelId="{4388ECE5-8F59-40D4-8354-B99BEDEECFA0}" type="pres">
      <dgm:prSet presAssocID="{51038E87-95FD-40DB-808E-70D843FA55A6}" presName="parentLeftMargin" presStyleLbl="node1" presStyleIdx="0" presStyleCnt="3"/>
      <dgm:spPr/>
    </dgm:pt>
    <dgm:pt modelId="{DEC389F7-0054-4383-AB66-0025C661338B}" type="pres">
      <dgm:prSet presAssocID="{51038E87-95FD-40DB-808E-70D843FA55A6}" presName="parentText" presStyleLbl="node1" presStyleIdx="1" presStyleCnt="3">
        <dgm:presLayoutVars>
          <dgm:chMax val="0"/>
          <dgm:bulletEnabled val="1"/>
        </dgm:presLayoutVars>
      </dgm:prSet>
      <dgm:spPr/>
    </dgm:pt>
    <dgm:pt modelId="{D8852569-CF91-4EF3-860C-C8570A626815}" type="pres">
      <dgm:prSet presAssocID="{51038E87-95FD-40DB-808E-70D843FA55A6}" presName="negativeSpace" presStyleCnt="0"/>
      <dgm:spPr/>
    </dgm:pt>
    <dgm:pt modelId="{113E1345-81DF-4164-BCF1-ED61036027EB}" type="pres">
      <dgm:prSet presAssocID="{51038E87-95FD-40DB-808E-70D843FA55A6}" presName="childText" presStyleLbl="conFgAcc1" presStyleIdx="1" presStyleCnt="3">
        <dgm:presLayoutVars>
          <dgm:bulletEnabled val="1"/>
        </dgm:presLayoutVars>
      </dgm:prSet>
      <dgm:spPr/>
    </dgm:pt>
    <dgm:pt modelId="{822F544D-96AA-4716-A163-7AB20AAAEF28}" type="pres">
      <dgm:prSet presAssocID="{5EBDE9CA-5AD6-4D60-A170-3DDF35CADB1B}" presName="spaceBetweenRectangles" presStyleCnt="0"/>
      <dgm:spPr/>
    </dgm:pt>
    <dgm:pt modelId="{28DFAD7D-EC57-4BE1-87FF-11D517856D00}" type="pres">
      <dgm:prSet presAssocID="{227F5B12-D936-45D4-B5BD-D50035D40BF9}" presName="parentLin" presStyleCnt="0"/>
      <dgm:spPr/>
    </dgm:pt>
    <dgm:pt modelId="{0BDC4225-043F-4193-81E5-AE7E1AF94E30}" type="pres">
      <dgm:prSet presAssocID="{227F5B12-D936-45D4-B5BD-D50035D40BF9}" presName="parentLeftMargin" presStyleLbl="node1" presStyleIdx="1" presStyleCnt="3"/>
      <dgm:spPr/>
    </dgm:pt>
    <dgm:pt modelId="{5EE40959-1B20-4C61-A60F-C5354BE0B629}" type="pres">
      <dgm:prSet presAssocID="{227F5B12-D936-45D4-B5BD-D50035D40BF9}" presName="parentText" presStyleLbl="node1" presStyleIdx="2" presStyleCnt="3">
        <dgm:presLayoutVars>
          <dgm:chMax val="0"/>
          <dgm:bulletEnabled val="1"/>
        </dgm:presLayoutVars>
      </dgm:prSet>
      <dgm:spPr/>
    </dgm:pt>
    <dgm:pt modelId="{C1FC8A73-7489-49C8-9040-3CD243BC37E3}" type="pres">
      <dgm:prSet presAssocID="{227F5B12-D936-45D4-B5BD-D50035D40BF9}" presName="negativeSpace" presStyleCnt="0"/>
      <dgm:spPr/>
    </dgm:pt>
    <dgm:pt modelId="{E0E1DDBC-6DE6-4AF2-8DC9-FB7794F22336}" type="pres">
      <dgm:prSet presAssocID="{227F5B12-D936-45D4-B5BD-D50035D40BF9}" presName="childText" presStyleLbl="conFgAcc1" presStyleIdx="2" presStyleCnt="3">
        <dgm:presLayoutVars>
          <dgm:bulletEnabled val="1"/>
        </dgm:presLayoutVars>
      </dgm:prSet>
      <dgm:spPr/>
    </dgm:pt>
  </dgm:ptLst>
  <dgm:cxnLst>
    <dgm:cxn modelId="{27E85B0F-8806-4ECA-B4B2-B45F500B5766}" srcId="{929E2083-306B-4FC4-AA3D-3B839D8161F6}" destId="{E4476377-A793-4602-A1C7-E4F7A2724F21}" srcOrd="0" destOrd="0" parTransId="{074F0EED-3A3E-4586-9F3A-AC2CD4083E4A}" sibTransId="{CC914C30-E118-4FA1-B01D-EF05AD302DBD}"/>
    <dgm:cxn modelId="{EF3A0D10-94E4-4567-8F67-C81AC72CDB7D}" type="presOf" srcId="{929E2083-306B-4FC4-AA3D-3B839D8161F6}" destId="{497AD603-179B-4AD3-8AE3-4593A31D616E}" srcOrd="0" destOrd="0" presId="urn:microsoft.com/office/officeart/2005/8/layout/list1"/>
    <dgm:cxn modelId="{DFEB7910-A4D8-4B07-88E7-431FB106AC1C}" type="presOf" srcId="{E4476377-A793-4602-A1C7-E4F7A2724F21}" destId="{97A8A309-9889-4F7C-B770-60DC9422C441}" srcOrd="1" destOrd="0" presId="urn:microsoft.com/office/officeart/2005/8/layout/list1"/>
    <dgm:cxn modelId="{E4101433-9AAA-4D1A-ACEA-061263574D4D}" type="presOf" srcId="{51038E87-95FD-40DB-808E-70D843FA55A6}" destId="{4388ECE5-8F59-40D4-8354-B99BEDEECFA0}" srcOrd="0" destOrd="0" presId="urn:microsoft.com/office/officeart/2005/8/layout/list1"/>
    <dgm:cxn modelId="{A2E4EC3C-0A80-4F27-8DF9-5D85D3EC82A3}" type="presOf" srcId="{51038E87-95FD-40DB-808E-70D843FA55A6}" destId="{DEC389F7-0054-4383-AB66-0025C661338B}" srcOrd="1" destOrd="0" presId="urn:microsoft.com/office/officeart/2005/8/layout/list1"/>
    <dgm:cxn modelId="{178B2C4F-EEDB-47DA-8DA3-D07CA0A8CA58}" type="presOf" srcId="{227F5B12-D936-45D4-B5BD-D50035D40BF9}" destId="{5EE40959-1B20-4C61-A60F-C5354BE0B629}" srcOrd="1" destOrd="0" presId="urn:microsoft.com/office/officeart/2005/8/layout/list1"/>
    <dgm:cxn modelId="{D85D1159-2E2C-422E-8EA6-6278690539A2}" srcId="{929E2083-306B-4FC4-AA3D-3B839D8161F6}" destId="{51038E87-95FD-40DB-808E-70D843FA55A6}" srcOrd="1" destOrd="0" parTransId="{CD4B011C-B2EB-45AD-8845-EABFBA1909AA}" sibTransId="{5EBDE9CA-5AD6-4D60-A170-3DDF35CADB1B}"/>
    <dgm:cxn modelId="{143BAD9C-D15A-49B7-B1A6-59677075AFEC}" type="presOf" srcId="{227F5B12-D936-45D4-B5BD-D50035D40BF9}" destId="{0BDC4225-043F-4193-81E5-AE7E1AF94E30}" srcOrd="0" destOrd="0" presId="urn:microsoft.com/office/officeart/2005/8/layout/list1"/>
    <dgm:cxn modelId="{4C66F9A5-EE42-4AFC-A3B6-EEC6723DC3D5}" srcId="{929E2083-306B-4FC4-AA3D-3B839D8161F6}" destId="{227F5B12-D936-45D4-B5BD-D50035D40BF9}" srcOrd="2" destOrd="0" parTransId="{366CFCB4-DF85-4786-BFB0-2AAB987C565E}" sibTransId="{796DFD88-42DB-4749-AB9E-9616E5451E00}"/>
    <dgm:cxn modelId="{551524D8-8610-4E81-8095-C1246BC54675}" type="presOf" srcId="{E4476377-A793-4602-A1C7-E4F7A2724F21}" destId="{01568788-12E2-4D73-B86F-DB16FB08CBA3}" srcOrd="0" destOrd="0" presId="urn:microsoft.com/office/officeart/2005/8/layout/list1"/>
    <dgm:cxn modelId="{4A183F98-0C8C-4C03-B07D-D5AB27293B6D}" type="presParOf" srcId="{497AD603-179B-4AD3-8AE3-4593A31D616E}" destId="{3B8980EB-F201-4F15-B65A-BFF73AB71584}" srcOrd="0" destOrd="0" presId="urn:microsoft.com/office/officeart/2005/8/layout/list1"/>
    <dgm:cxn modelId="{DCFDD839-CFE5-4DA0-83D8-4DE4683741C5}" type="presParOf" srcId="{3B8980EB-F201-4F15-B65A-BFF73AB71584}" destId="{01568788-12E2-4D73-B86F-DB16FB08CBA3}" srcOrd="0" destOrd="0" presId="urn:microsoft.com/office/officeart/2005/8/layout/list1"/>
    <dgm:cxn modelId="{9F8E6628-1E91-4054-8C4A-18D0DD97BD6D}" type="presParOf" srcId="{3B8980EB-F201-4F15-B65A-BFF73AB71584}" destId="{97A8A309-9889-4F7C-B770-60DC9422C441}" srcOrd="1" destOrd="0" presId="urn:microsoft.com/office/officeart/2005/8/layout/list1"/>
    <dgm:cxn modelId="{4885871D-6AAE-4740-B8B8-AF9FE4B90DB6}" type="presParOf" srcId="{497AD603-179B-4AD3-8AE3-4593A31D616E}" destId="{1A45381E-4A3F-40B3-8CCA-1BA38F135CF6}" srcOrd="1" destOrd="0" presId="urn:microsoft.com/office/officeart/2005/8/layout/list1"/>
    <dgm:cxn modelId="{B575BE7F-681C-4116-A405-251748E2E52D}" type="presParOf" srcId="{497AD603-179B-4AD3-8AE3-4593A31D616E}" destId="{28247DC7-AEA1-4553-86C0-5DBD4A682D65}" srcOrd="2" destOrd="0" presId="urn:microsoft.com/office/officeart/2005/8/layout/list1"/>
    <dgm:cxn modelId="{D72CEE71-F9BB-46EA-8B34-450ED7785873}" type="presParOf" srcId="{497AD603-179B-4AD3-8AE3-4593A31D616E}" destId="{6D0D442C-CC88-443A-9048-574CB7C018D6}" srcOrd="3" destOrd="0" presId="urn:microsoft.com/office/officeart/2005/8/layout/list1"/>
    <dgm:cxn modelId="{6AEE5119-0FAF-47E7-B8A0-295574E2FC41}" type="presParOf" srcId="{497AD603-179B-4AD3-8AE3-4593A31D616E}" destId="{E66EB97D-67F2-4169-AFF0-A662BEE32D0D}" srcOrd="4" destOrd="0" presId="urn:microsoft.com/office/officeart/2005/8/layout/list1"/>
    <dgm:cxn modelId="{285B3A38-BFB9-4269-AABB-826BC61DDCA4}" type="presParOf" srcId="{E66EB97D-67F2-4169-AFF0-A662BEE32D0D}" destId="{4388ECE5-8F59-40D4-8354-B99BEDEECFA0}" srcOrd="0" destOrd="0" presId="urn:microsoft.com/office/officeart/2005/8/layout/list1"/>
    <dgm:cxn modelId="{01241744-B7D7-47FB-84F7-D88397A73AFF}" type="presParOf" srcId="{E66EB97D-67F2-4169-AFF0-A662BEE32D0D}" destId="{DEC389F7-0054-4383-AB66-0025C661338B}" srcOrd="1" destOrd="0" presId="urn:microsoft.com/office/officeart/2005/8/layout/list1"/>
    <dgm:cxn modelId="{EA2A5744-0E56-48B2-AA39-109EF9C41341}" type="presParOf" srcId="{497AD603-179B-4AD3-8AE3-4593A31D616E}" destId="{D8852569-CF91-4EF3-860C-C8570A626815}" srcOrd="5" destOrd="0" presId="urn:microsoft.com/office/officeart/2005/8/layout/list1"/>
    <dgm:cxn modelId="{248CA275-D86C-4265-A66A-BAF4C8EFDC62}" type="presParOf" srcId="{497AD603-179B-4AD3-8AE3-4593A31D616E}" destId="{113E1345-81DF-4164-BCF1-ED61036027EB}" srcOrd="6" destOrd="0" presId="urn:microsoft.com/office/officeart/2005/8/layout/list1"/>
    <dgm:cxn modelId="{991F8C0D-1239-48D1-A394-6B405492770E}" type="presParOf" srcId="{497AD603-179B-4AD3-8AE3-4593A31D616E}" destId="{822F544D-96AA-4716-A163-7AB20AAAEF28}" srcOrd="7" destOrd="0" presId="urn:microsoft.com/office/officeart/2005/8/layout/list1"/>
    <dgm:cxn modelId="{DC3D9B8D-4A44-4A57-AC08-79A94AB01A62}" type="presParOf" srcId="{497AD603-179B-4AD3-8AE3-4593A31D616E}" destId="{28DFAD7D-EC57-4BE1-87FF-11D517856D00}" srcOrd="8" destOrd="0" presId="urn:microsoft.com/office/officeart/2005/8/layout/list1"/>
    <dgm:cxn modelId="{AD3D2A75-88A4-432D-984D-69392D755111}" type="presParOf" srcId="{28DFAD7D-EC57-4BE1-87FF-11D517856D00}" destId="{0BDC4225-043F-4193-81E5-AE7E1AF94E30}" srcOrd="0" destOrd="0" presId="urn:microsoft.com/office/officeart/2005/8/layout/list1"/>
    <dgm:cxn modelId="{1B6602E3-88C9-4F43-A152-D128094FDD69}" type="presParOf" srcId="{28DFAD7D-EC57-4BE1-87FF-11D517856D00}" destId="{5EE40959-1B20-4C61-A60F-C5354BE0B629}" srcOrd="1" destOrd="0" presId="urn:microsoft.com/office/officeart/2005/8/layout/list1"/>
    <dgm:cxn modelId="{167D5AAA-8022-405D-85A5-33501E0AB0F5}" type="presParOf" srcId="{497AD603-179B-4AD3-8AE3-4593A31D616E}" destId="{C1FC8A73-7489-49C8-9040-3CD243BC37E3}" srcOrd="9" destOrd="0" presId="urn:microsoft.com/office/officeart/2005/8/layout/list1"/>
    <dgm:cxn modelId="{CD0EBC7D-389A-4A85-B4C0-5AD5763BC6B9}" type="presParOf" srcId="{497AD603-179B-4AD3-8AE3-4593A31D616E}" destId="{E0E1DDBC-6DE6-4AF2-8DC9-FB7794F22336}"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We can refuse to pay for overtime that wasn’t pre-approved.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We can refuse to pay for overtime that wasn’t pre-approved.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Myth</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Public employers may use comp time instead of cash overtime.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Public employers may use comp time instead of cash overtime.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Fact</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A 15-minute rest break must be paid.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A 15-minute rest break must be paid.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Fact</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DDE7E15-F50B-4BCD-BD73-81F780225CF0}"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4C51DE79-71CE-4222-9C5C-442F12DC497A}">
      <dgm:prSet/>
      <dgm:spPr/>
      <dgm:t>
        <a:bodyPr/>
        <a:lstStyle/>
        <a:p>
          <a:r>
            <a:rPr lang="en-US" dirty="0"/>
            <a:t>Consider the following questions, and whether similar questions may arise in other county departments, including yours.</a:t>
          </a:r>
        </a:p>
      </dgm:t>
    </dgm:pt>
    <dgm:pt modelId="{396B8964-C124-4E94-927E-F4175510C840}" type="parTrans" cxnId="{7111C66F-5345-4CAD-B6DE-A8AA9E49DD1F}">
      <dgm:prSet/>
      <dgm:spPr/>
      <dgm:t>
        <a:bodyPr/>
        <a:lstStyle/>
        <a:p>
          <a:endParaRPr lang="en-US"/>
        </a:p>
      </dgm:t>
    </dgm:pt>
    <dgm:pt modelId="{04B5A090-D892-4BBF-A1DF-835975ED9FA3}" type="sibTrans" cxnId="{7111C66F-5345-4CAD-B6DE-A8AA9E49DD1F}">
      <dgm:prSet/>
      <dgm:spPr/>
      <dgm:t>
        <a:bodyPr/>
        <a:lstStyle/>
        <a:p>
          <a:endParaRPr lang="en-US"/>
        </a:p>
      </dgm:t>
    </dgm:pt>
    <dgm:pt modelId="{6683838C-1F51-4744-ADF2-D9FB3E2DEB45}">
      <dgm:prSet/>
      <dgm:spPr/>
      <dgm:t>
        <a:bodyPr/>
        <a:lstStyle/>
        <a:p>
          <a:r>
            <a:rPr lang="en-US" dirty="0"/>
            <a:t>Answers will come later.</a:t>
          </a:r>
        </a:p>
      </dgm:t>
    </dgm:pt>
    <dgm:pt modelId="{19C44B50-7226-4E77-91FE-5047EFC3BA57}" type="parTrans" cxnId="{CEF80B69-0CB9-42EA-AED8-32D51ECDE2B0}">
      <dgm:prSet/>
      <dgm:spPr/>
      <dgm:t>
        <a:bodyPr/>
        <a:lstStyle/>
        <a:p>
          <a:endParaRPr lang="en-US"/>
        </a:p>
      </dgm:t>
    </dgm:pt>
    <dgm:pt modelId="{024487B4-E390-40D4-8E6B-C8B2AD66FC68}" type="sibTrans" cxnId="{CEF80B69-0CB9-42EA-AED8-32D51ECDE2B0}">
      <dgm:prSet/>
      <dgm:spPr/>
      <dgm:t>
        <a:bodyPr/>
        <a:lstStyle/>
        <a:p>
          <a:endParaRPr lang="en-US"/>
        </a:p>
      </dgm:t>
    </dgm:pt>
    <dgm:pt modelId="{4F98F417-6B71-4E49-96CB-AE18AE41886E}" type="pres">
      <dgm:prSet presAssocID="{CDDE7E15-F50B-4BCD-BD73-81F780225CF0}" presName="linear" presStyleCnt="0">
        <dgm:presLayoutVars>
          <dgm:animLvl val="lvl"/>
          <dgm:resizeHandles val="exact"/>
        </dgm:presLayoutVars>
      </dgm:prSet>
      <dgm:spPr/>
    </dgm:pt>
    <dgm:pt modelId="{5D0202D4-89E4-4358-B6AB-D5B210FA8148}" type="pres">
      <dgm:prSet presAssocID="{4C51DE79-71CE-4222-9C5C-442F12DC497A}" presName="parentText" presStyleLbl="node1" presStyleIdx="0" presStyleCnt="2">
        <dgm:presLayoutVars>
          <dgm:chMax val="0"/>
          <dgm:bulletEnabled val="1"/>
        </dgm:presLayoutVars>
      </dgm:prSet>
      <dgm:spPr/>
    </dgm:pt>
    <dgm:pt modelId="{D4D228ED-38FF-43E8-8184-2F95558466B9}" type="pres">
      <dgm:prSet presAssocID="{04B5A090-D892-4BBF-A1DF-835975ED9FA3}" presName="spacer" presStyleCnt="0"/>
      <dgm:spPr/>
    </dgm:pt>
    <dgm:pt modelId="{A78351DA-0BF1-4200-A3AB-DB0B2F217CB6}" type="pres">
      <dgm:prSet presAssocID="{6683838C-1F51-4744-ADF2-D9FB3E2DEB45}" presName="parentText" presStyleLbl="node1" presStyleIdx="1" presStyleCnt="2">
        <dgm:presLayoutVars>
          <dgm:chMax val="0"/>
          <dgm:bulletEnabled val="1"/>
        </dgm:presLayoutVars>
      </dgm:prSet>
      <dgm:spPr/>
    </dgm:pt>
  </dgm:ptLst>
  <dgm:cxnLst>
    <dgm:cxn modelId="{CEF80B69-0CB9-42EA-AED8-32D51ECDE2B0}" srcId="{CDDE7E15-F50B-4BCD-BD73-81F780225CF0}" destId="{6683838C-1F51-4744-ADF2-D9FB3E2DEB45}" srcOrd="1" destOrd="0" parTransId="{19C44B50-7226-4E77-91FE-5047EFC3BA57}" sibTransId="{024487B4-E390-40D4-8E6B-C8B2AD66FC68}"/>
    <dgm:cxn modelId="{7111C66F-5345-4CAD-B6DE-A8AA9E49DD1F}" srcId="{CDDE7E15-F50B-4BCD-BD73-81F780225CF0}" destId="{4C51DE79-71CE-4222-9C5C-442F12DC497A}" srcOrd="0" destOrd="0" parTransId="{396B8964-C124-4E94-927E-F4175510C840}" sibTransId="{04B5A090-D892-4BBF-A1DF-835975ED9FA3}"/>
    <dgm:cxn modelId="{86B85653-D63E-43A2-A985-0ED0CDFE8364}" type="presOf" srcId="{6683838C-1F51-4744-ADF2-D9FB3E2DEB45}" destId="{A78351DA-0BF1-4200-A3AB-DB0B2F217CB6}" srcOrd="0" destOrd="0" presId="urn:microsoft.com/office/officeart/2005/8/layout/vList2"/>
    <dgm:cxn modelId="{670B4B93-0824-4D30-9F98-815CDA6956D1}" type="presOf" srcId="{CDDE7E15-F50B-4BCD-BD73-81F780225CF0}" destId="{4F98F417-6B71-4E49-96CB-AE18AE41886E}" srcOrd="0" destOrd="0" presId="urn:microsoft.com/office/officeart/2005/8/layout/vList2"/>
    <dgm:cxn modelId="{6C9AC2B7-DA77-42C1-81B5-467E8801645D}" type="presOf" srcId="{4C51DE79-71CE-4222-9C5C-442F12DC497A}" destId="{5D0202D4-89E4-4358-B6AB-D5B210FA8148}" srcOrd="0" destOrd="0" presId="urn:microsoft.com/office/officeart/2005/8/layout/vList2"/>
    <dgm:cxn modelId="{46D10D6E-F781-4355-8188-6CFC983FA01B}" type="presParOf" srcId="{4F98F417-6B71-4E49-96CB-AE18AE41886E}" destId="{5D0202D4-89E4-4358-B6AB-D5B210FA8148}" srcOrd="0" destOrd="0" presId="urn:microsoft.com/office/officeart/2005/8/layout/vList2"/>
    <dgm:cxn modelId="{7ABEB8EB-6068-4AC7-B48B-0DCDBC33FDB8}" type="presParOf" srcId="{4F98F417-6B71-4E49-96CB-AE18AE41886E}" destId="{D4D228ED-38FF-43E8-8184-2F95558466B9}" srcOrd="1" destOrd="0" presId="urn:microsoft.com/office/officeart/2005/8/layout/vList2"/>
    <dgm:cxn modelId="{4DA88FB6-D6B3-4D92-8079-5DB07F46FCD8}" type="presParOf" srcId="{4F98F417-6B71-4E49-96CB-AE18AE41886E}" destId="{A78351DA-0BF1-4200-A3AB-DB0B2F217CB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solidFill>
                <a:schemeClr val="tx2"/>
              </a:solidFill>
            </a:rPr>
            <a:t>"Hours worked" includes:</a:t>
          </a:r>
          <a:endParaRPr lang="en-US" dirty="0"/>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solidFill>
                <a:schemeClr val="tx2"/>
              </a:solidFill>
            </a:rPr>
            <a:t>Prep time</a:t>
          </a:r>
          <a:endParaRPr lang="en-US" dirty="0"/>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A5262331-6F89-40E2-8C14-59A914529C9A}">
      <dgm:prSet/>
      <dgm:spPr/>
      <dgm:t>
        <a:bodyPr/>
        <a:lstStyle/>
        <a:p>
          <a:r>
            <a:rPr lang="en-US" dirty="0">
              <a:solidFill>
                <a:schemeClr val="tx2"/>
              </a:solidFill>
            </a:rPr>
            <a:t>Breaks &lt; 20 min</a:t>
          </a:r>
        </a:p>
      </dgm:t>
    </dgm:pt>
    <dgm:pt modelId="{9CC8C674-8548-4B5D-93F7-2B4433C6CBE0}" type="parTrans" cxnId="{7AD06A02-9FC1-4C60-A3A0-2E75639FF62E}">
      <dgm:prSet/>
      <dgm:spPr/>
      <dgm:t>
        <a:bodyPr/>
        <a:lstStyle/>
        <a:p>
          <a:endParaRPr lang="en-US"/>
        </a:p>
      </dgm:t>
    </dgm:pt>
    <dgm:pt modelId="{2C8D768E-DCDD-4BFD-AEA8-B3F70D1173F9}" type="sibTrans" cxnId="{7AD06A02-9FC1-4C60-A3A0-2E75639FF62E}">
      <dgm:prSet/>
      <dgm:spPr/>
      <dgm:t>
        <a:bodyPr/>
        <a:lstStyle/>
        <a:p>
          <a:endParaRPr lang="en-US"/>
        </a:p>
      </dgm:t>
    </dgm:pt>
    <dgm:pt modelId="{843D2365-BA4D-4A65-A3A0-B7DF3B8D402C}">
      <dgm:prSet/>
      <dgm:spPr/>
      <dgm:t>
        <a:bodyPr/>
        <a:lstStyle/>
        <a:p>
          <a:r>
            <a:rPr lang="en-US" dirty="0">
              <a:solidFill>
                <a:schemeClr val="tx2"/>
              </a:solidFill>
            </a:rPr>
            <a:t>Some travel</a:t>
          </a:r>
        </a:p>
      </dgm:t>
    </dgm:pt>
    <dgm:pt modelId="{F61B3CD4-8328-4DD2-B169-33C64DB882FD}" type="parTrans" cxnId="{84A5B42D-5F42-47DB-9791-3F5BB6681D59}">
      <dgm:prSet/>
      <dgm:spPr/>
      <dgm:t>
        <a:bodyPr/>
        <a:lstStyle/>
        <a:p>
          <a:endParaRPr lang="en-US"/>
        </a:p>
      </dgm:t>
    </dgm:pt>
    <dgm:pt modelId="{0BF82A6C-F6F8-44E1-BB10-D0B8B5E5E2F8}" type="sibTrans" cxnId="{84A5B42D-5F42-47DB-9791-3F5BB6681D59}">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custLinFactX="13707" custLinFactNeighborX="100000" custLinFactNeighborY="874">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7AD06A02-9FC1-4C60-A3A0-2E75639FF62E}" srcId="{995B4A43-FF2A-4583-AE13-3FBFA3F6CDFC}" destId="{A5262331-6F89-40E2-8C14-59A914529C9A}" srcOrd="1" destOrd="0" parTransId="{9CC8C674-8548-4B5D-93F7-2B4433C6CBE0}" sibTransId="{2C8D768E-DCDD-4BFD-AEA8-B3F70D1173F9}"/>
    <dgm:cxn modelId="{84A5B42D-5F42-47DB-9791-3F5BB6681D59}" srcId="{995B4A43-FF2A-4583-AE13-3FBFA3F6CDFC}" destId="{843D2365-BA4D-4A65-A3A0-B7DF3B8D402C}" srcOrd="2" destOrd="0" parTransId="{F61B3CD4-8328-4DD2-B169-33C64DB882FD}" sibTransId="{0BF82A6C-F6F8-44E1-BB10-D0B8B5E5E2F8}"/>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EC346453-12F7-4E83-893F-7EE47AEAC066}" type="presOf" srcId="{A5262331-6F89-40E2-8C14-59A914529C9A}" destId="{C964E249-94AB-4A59-828E-BDF60D8B9EB4}" srcOrd="0" destOrd="1" presId="urn:microsoft.com/office/officeart/2005/8/layout/vList2"/>
    <dgm:cxn modelId="{8BA03587-1C7E-4F8C-A668-F6FDF2FA13C9}" type="presOf" srcId="{2F27D65F-66C0-487A-A1FA-3322066913DD}" destId="{B0DC71E1-35FA-459E-85B9-64FD665E1BBC}" srcOrd="0" destOrd="0" presId="urn:microsoft.com/office/officeart/2005/8/layout/vList2"/>
    <dgm:cxn modelId="{A079C888-9B6E-4333-96CB-8FF3BDB8235D}" type="presOf" srcId="{843D2365-BA4D-4A65-A3A0-B7DF3B8D402C}" destId="{C964E249-94AB-4A59-828E-BDF60D8B9EB4}" srcOrd="0" destOrd="2" presId="urn:microsoft.com/office/officeart/2005/8/layout/vList2"/>
    <dgm:cxn modelId="{28CE15C6-3031-4E0E-835F-CE5A57484348}" type="presOf" srcId="{995B4A43-FF2A-4583-AE13-3FBFA3F6CDFC}" destId="{6DDF8601-E0CC-496E-8585-CA36F8835888}" srcOrd="0" destOrd="0"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solidFill>
                <a:schemeClr val="tx2"/>
              </a:solidFill>
            </a:rPr>
            <a:t>Preparation time</a:t>
          </a:r>
          <a:endParaRPr lang="en-US" dirty="0"/>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solidFill>
                <a:schemeClr val="tx2"/>
              </a:solidFill>
            </a:rPr>
            <a:t>E.g., a required briefing before a law enforcement or corrections officer’s shift.</a:t>
          </a:r>
          <a:endParaRPr lang="en-US" dirty="0"/>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CCD2AB6C-8379-40D9-A709-4160F4B110C6}">
      <dgm:prSet/>
      <dgm:spPr/>
      <dgm:t>
        <a:bodyPr/>
        <a:lstStyle/>
        <a:p>
          <a:r>
            <a:rPr lang="en-US" dirty="0">
              <a:solidFill>
                <a:schemeClr val="tx2"/>
              </a:solidFill>
            </a:rPr>
            <a:t>This is work time.</a:t>
          </a:r>
        </a:p>
      </dgm:t>
    </dgm:pt>
    <dgm:pt modelId="{77CFFE42-29C1-4EC0-8DF5-C99207352010}" type="parTrans" cxnId="{A0754D2C-07A1-4FD1-B3A5-94742C561981}">
      <dgm:prSet/>
      <dgm:spPr/>
      <dgm:t>
        <a:bodyPr/>
        <a:lstStyle/>
        <a:p>
          <a:endParaRPr lang="en-US"/>
        </a:p>
      </dgm:t>
    </dgm:pt>
    <dgm:pt modelId="{4545EC91-49CD-4D80-A654-4B639DD31D94}" type="sibTrans" cxnId="{A0754D2C-07A1-4FD1-B3A5-94742C561981}">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A0754D2C-07A1-4FD1-B3A5-94742C561981}" srcId="{995B4A43-FF2A-4583-AE13-3FBFA3F6CDFC}" destId="{CCD2AB6C-8379-40D9-A709-4160F4B110C6}" srcOrd="1" destOrd="0" parTransId="{77CFFE42-29C1-4EC0-8DF5-C99207352010}" sibTransId="{4545EC91-49CD-4D80-A654-4B639DD31D94}"/>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8BA03587-1C7E-4F8C-A668-F6FDF2FA13C9}" type="presOf" srcId="{2F27D65F-66C0-487A-A1FA-3322066913DD}" destId="{B0DC71E1-35FA-459E-85B9-64FD665E1BBC}" srcOrd="0" destOrd="0" presId="urn:microsoft.com/office/officeart/2005/8/layout/vList2"/>
    <dgm:cxn modelId="{28CE15C6-3031-4E0E-835F-CE5A57484348}" type="presOf" srcId="{995B4A43-FF2A-4583-AE13-3FBFA3F6CDFC}" destId="{6DDF8601-E0CC-496E-8585-CA36F8835888}" srcOrd="0" destOrd="0" presId="urn:microsoft.com/office/officeart/2005/8/layout/vList2"/>
    <dgm:cxn modelId="{1DBBBDD8-839B-4BBD-9E4F-D0D9DC9837B5}" type="presOf" srcId="{CCD2AB6C-8379-40D9-A709-4160F4B110C6}" destId="{C964E249-94AB-4A59-828E-BDF60D8B9EB4}" srcOrd="0" destOrd="1"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Breaks and meals</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Note:  FLSA doesn’t require break or meal periods.</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32D1932F-4087-4366-9856-9CC857C7AF32}">
      <dgm:prSet/>
      <dgm:spPr/>
      <dgm:t>
        <a:bodyPr/>
        <a:lstStyle/>
        <a:p>
          <a:r>
            <a:rPr lang="en-US"/>
            <a:t>Short breaks, up to 20 minutes, must be paid and counted as hours worked.</a:t>
          </a:r>
          <a:endParaRPr lang="en-US" dirty="0"/>
        </a:p>
      </dgm:t>
    </dgm:pt>
    <dgm:pt modelId="{D74827D9-6910-4FCE-9D59-0D988E51BF29}" type="parTrans" cxnId="{56B8B42F-198F-49C3-9609-55E4F2E773ED}">
      <dgm:prSet/>
      <dgm:spPr/>
      <dgm:t>
        <a:bodyPr/>
        <a:lstStyle/>
        <a:p>
          <a:endParaRPr lang="en-US"/>
        </a:p>
      </dgm:t>
    </dgm:pt>
    <dgm:pt modelId="{8717921C-6567-4AC4-8781-B04005421F44}" type="sibTrans" cxnId="{56B8B42F-198F-49C3-9609-55E4F2E773ED}">
      <dgm:prSet/>
      <dgm:spPr/>
      <dgm:t>
        <a:bodyPr/>
        <a:lstStyle/>
        <a:p>
          <a:endParaRPr lang="en-US"/>
        </a:p>
      </dgm:t>
    </dgm:pt>
    <dgm:pt modelId="{537E5B05-0952-4603-B352-F5D953B34F60}">
      <dgm:prSet/>
      <dgm:spPr/>
      <dgm:t>
        <a:bodyPr/>
        <a:lstStyle/>
        <a:p>
          <a:r>
            <a:rPr lang="en-US" dirty="0"/>
            <a:t>Meal periods, typically 30 minutes or longer, when employee is relieved of duty, may be unpaid and not counted as hours worked.</a:t>
          </a:r>
        </a:p>
      </dgm:t>
    </dgm:pt>
    <dgm:pt modelId="{C34695C0-C895-4770-BE70-6D71AC430403}" type="parTrans" cxnId="{C05A77D3-4D7D-45EC-864D-266CD8F116C8}">
      <dgm:prSet/>
      <dgm:spPr/>
      <dgm:t>
        <a:bodyPr/>
        <a:lstStyle/>
        <a:p>
          <a:endParaRPr lang="en-US"/>
        </a:p>
      </dgm:t>
    </dgm:pt>
    <dgm:pt modelId="{4B575795-3E3A-4EB8-B6AC-D09740FF6C1E}" type="sibTrans" cxnId="{C05A77D3-4D7D-45EC-864D-266CD8F116C8}">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56B8B42F-198F-49C3-9609-55E4F2E773ED}" srcId="{995B4A43-FF2A-4583-AE13-3FBFA3F6CDFC}" destId="{32D1932F-4087-4366-9856-9CC857C7AF32}" srcOrd="1" destOrd="0" parTransId="{D74827D9-6910-4FCE-9D59-0D988E51BF29}" sibTransId="{8717921C-6567-4AC4-8781-B04005421F44}"/>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4CEEDC4F-4920-4A35-B490-136C9B19A7FD}" type="presOf" srcId="{537E5B05-0952-4603-B352-F5D953B34F60}" destId="{C964E249-94AB-4A59-828E-BDF60D8B9EB4}" srcOrd="0" destOrd="2" presId="urn:microsoft.com/office/officeart/2005/8/layout/vList2"/>
    <dgm:cxn modelId="{8BA03587-1C7E-4F8C-A668-F6FDF2FA13C9}" type="presOf" srcId="{2F27D65F-66C0-487A-A1FA-3322066913DD}" destId="{B0DC71E1-35FA-459E-85B9-64FD665E1BBC}" srcOrd="0" destOrd="0" presId="urn:microsoft.com/office/officeart/2005/8/layout/vList2"/>
    <dgm:cxn modelId="{CFE72989-8701-4CFE-B6FD-23E50E80189E}" type="presOf" srcId="{32D1932F-4087-4366-9856-9CC857C7AF32}" destId="{C964E249-94AB-4A59-828E-BDF60D8B9EB4}" srcOrd="0" destOrd="1" presId="urn:microsoft.com/office/officeart/2005/8/layout/vList2"/>
    <dgm:cxn modelId="{28CE15C6-3031-4E0E-835F-CE5A57484348}" type="presOf" srcId="{995B4A43-FF2A-4583-AE13-3FBFA3F6CDFC}" destId="{6DDF8601-E0CC-496E-8585-CA36F8835888}" srcOrd="0" destOrd="0" presId="urn:microsoft.com/office/officeart/2005/8/layout/vList2"/>
    <dgm:cxn modelId="{C05A77D3-4D7D-45EC-864D-266CD8F116C8}" srcId="{995B4A43-FF2A-4583-AE13-3FBFA3F6CDFC}" destId="{537E5B05-0952-4603-B352-F5D953B34F60}" srcOrd="2" destOrd="0" parTransId="{C34695C0-C895-4770-BE70-6D71AC430403}" sibTransId="{4B575795-3E3A-4EB8-B6AC-D09740FF6C1E}"/>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Travel (part 1)</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Ordinary commute:  no</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A38282AB-09D3-4ACB-B787-FF55E47E77F4}">
      <dgm:prSet/>
      <dgm:spPr/>
      <dgm:t>
        <a:bodyPr/>
        <a:lstStyle/>
        <a:p>
          <a:r>
            <a:rPr lang="en-US"/>
            <a:t>One-day assignment in other location:  yes, except for normal amount of commute time</a:t>
          </a:r>
          <a:endParaRPr lang="en-US" dirty="0"/>
        </a:p>
      </dgm:t>
    </dgm:pt>
    <dgm:pt modelId="{57A2E92E-B4BB-4A91-AE75-718C191040CA}" type="parTrans" cxnId="{C705190F-D933-45BC-923E-8ADC40188EA3}">
      <dgm:prSet/>
      <dgm:spPr/>
      <dgm:t>
        <a:bodyPr/>
        <a:lstStyle/>
        <a:p>
          <a:endParaRPr lang="en-US"/>
        </a:p>
      </dgm:t>
    </dgm:pt>
    <dgm:pt modelId="{044DD6E8-5F54-4DF1-90D5-E986F13F5A44}" type="sibTrans" cxnId="{C705190F-D933-45BC-923E-8ADC40188EA3}">
      <dgm:prSet/>
      <dgm:spPr/>
      <dgm:t>
        <a:bodyPr/>
        <a:lstStyle/>
        <a:p>
          <a:endParaRPr lang="en-US"/>
        </a:p>
      </dgm:t>
    </dgm:pt>
    <dgm:pt modelId="{C75FCCBC-87DA-434C-B6BA-19F04D6D4A5A}">
      <dgm:prSet/>
      <dgm:spPr/>
      <dgm:t>
        <a:bodyPr/>
        <a:lstStyle/>
        <a:p>
          <a:r>
            <a:rPr lang="en-US" dirty="0"/>
            <a:t>Within workday:  yes</a:t>
          </a:r>
        </a:p>
      </dgm:t>
    </dgm:pt>
    <dgm:pt modelId="{F04CB31C-E6EF-42FD-99F3-4C735E8D95D4}" type="parTrans" cxnId="{D5B316FB-E8F3-49A9-B8F9-DEB72D35153A}">
      <dgm:prSet/>
      <dgm:spPr/>
      <dgm:t>
        <a:bodyPr/>
        <a:lstStyle/>
        <a:p>
          <a:endParaRPr lang="en-US"/>
        </a:p>
      </dgm:t>
    </dgm:pt>
    <dgm:pt modelId="{E9CF29AF-4418-4D24-ABF9-1EEFF6D36526}" type="sibTrans" cxnId="{D5B316FB-E8F3-49A9-B8F9-DEB72D35153A}">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C705190F-D933-45BC-923E-8ADC40188EA3}" srcId="{995B4A43-FF2A-4583-AE13-3FBFA3F6CDFC}" destId="{A38282AB-09D3-4ACB-B787-FF55E47E77F4}" srcOrd="1" destOrd="0" parTransId="{57A2E92E-B4BB-4A91-AE75-718C191040CA}" sibTransId="{044DD6E8-5F54-4DF1-90D5-E986F13F5A44}"/>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8BA03587-1C7E-4F8C-A668-F6FDF2FA13C9}" type="presOf" srcId="{2F27D65F-66C0-487A-A1FA-3322066913DD}" destId="{B0DC71E1-35FA-459E-85B9-64FD665E1BBC}" srcOrd="0" destOrd="0" presId="urn:microsoft.com/office/officeart/2005/8/layout/vList2"/>
    <dgm:cxn modelId="{D6504993-2E24-43EE-B431-29B054615C68}" type="presOf" srcId="{A38282AB-09D3-4ACB-B787-FF55E47E77F4}" destId="{C964E249-94AB-4A59-828E-BDF60D8B9EB4}" srcOrd="0" destOrd="1" presId="urn:microsoft.com/office/officeart/2005/8/layout/vList2"/>
    <dgm:cxn modelId="{28CE15C6-3031-4E0E-835F-CE5A57484348}" type="presOf" srcId="{995B4A43-FF2A-4583-AE13-3FBFA3F6CDFC}" destId="{6DDF8601-E0CC-496E-8585-CA36F8835888}" srcOrd="0" destOrd="0" presId="urn:microsoft.com/office/officeart/2005/8/layout/vList2"/>
    <dgm:cxn modelId="{B2789ADE-7676-4445-8026-7774BC131D16}" type="presOf" srcId="{C75FCCBC-87DA-434C-B6BA-19F04D6D4A5A}" destId="{C964E249-94AB-4A59-828E-BDF60D8B9EB4}" srcOrd="0" destOrd="2"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D5B316FB-E8F3-49A9-B8F9-DEB72D35153A}" srcId="{995B4A43-FF2A-4583-AE13-3FBFA3F6CDFC}" destId="{C75FCCBC-87DA-434C-B6BA-19F04D6D4A5A}" srcOrd="2" destOrd="0" parTransId="{F04CB31C-E6EF-42FD-99F3-4C735E8D95D4}" sibTransId="{E9CF29AF-4418-4D24-ABF9-1EEFF6D36526}"/>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Travel (part 2)</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Overnight work trips</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FB30898F-3AB2-4AFD-9FEE-016A2D7A48EE}">
      <dgm:prSet/>
      <dgm:spPr/>
      <dgm:t>
        <a:bodyPr/>
        <a:lstStyle/>
        <a:p>
          <a:r>
            <a:rPr lang="en-US"/>
            <a:t>During workday:  yes</a:t>
          </a:r>
          <a:endParaRPr lang="en-US" dirty="0"/>
        </a:p>
      </dgm:t>
    </dgm:pt>
    <dgm:pt modelId="{97D0CD97-84C4-4223-A018-C9A888D37FF1}" type="parTrans" cxnId="{B4D7FFE7-84B7-44B1-B283-BB85559F158B}">
      <dgm:prSet/>
      <dgm:spPr/>
      <dgm:t>
        <a:bodyPr/>
        <a:lstStyle/>
        <a:p>
          <a:endParaRPr lang="en-US"/>
        </a:p>
      </dgm:t>
    </dgm:pt>
    <dgm:pt modelId="{FF4FEA52-B9C2-424A-A0F9-84FD69E4E2C5}" type="sibTrans" cxnId="{B4D7FFE7-84B7-44B1-B283-BB85559F158B}">
      <dgm:prSet/>
      <dgm:spPr/>
      <dgm:t>
        <a:bodyPr/>
        <a:lstStyle/>
        <a:p>
          <a:endParaRPr lang="en-US"/>
        </a:p>
      </dgm:t>
    </dgm:pt>
    <dgm:pt modelId="{A96A6FC2-0B0F-47A4-B71C-E26D423F85F8}">
      <dgm:prSet/>
      <dgm:spPr/>
      <dgm:t>
        <a:bodyPr/>
        <a:lstStyle/>
        <a:p>
          <a:r>
            <a:rPr lang="en-US" dirty="0"/>
            <a:t>Outside workday:  for FLSA purposes, apparently not generally required to be counted (29 CFR §§ 785.39 &amp; 785.40)</a:t>
          </a:r>
        </a:p>
      </dgm:t>
    </dgm:pt>
    <dgm:pt modelId="{E1E410E2-09A7-4116-9B58-9557A9F231B6}" type="parTrans" cxnId="{93E62C75-2CA6-40DA-9ADE-9F65BCF21D2B}">
      <dgm:prSet/>
      <dgm:spPr/>
      <dgm:t>
        <a:bodyPr/>
        <a:lstStyle/>
        <a:p>
          <a:endParaRPr lang="en-US"/>
        </a:p>
      </dgm:t>
    </dgm:pt>
    <dgm:pt modelId="{B5B952AD-077F-4257-8EE3-B1609B5FC8AC}" type="sibTrans" cxnId="{93E62C75-2CA6-40DA-9ADE-9F65BCF21D2B}">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93537007-ED68-4BA2-8B19-949C715DEAB1}" type="presOf" srcId="{FB30898F-3AB2-4AFD-9FEE-016A2D7A48EE}" destId="{C964E249-94AB-4A59-828E-BDF60D8B9EB4}" srcOrd="0" destOrd="1" presId="urn:microsoft.com/office/officeart/2005/8/layout/vList2"/>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AF41D64F-3A44-4E41-90CC-35108A8AACEC}" type="presOf" srcId="{A96A6FC2-0B0F-47A4-B71C-E26D423F85F8}" destId="{C964E249-94AB-4A59-828E-BDF60D8B9EB4}" srcOrd="0" destOrd="2" presId="urn:microsoft.com/office/officeart/2005/8/layout/vList2"/>
    <dgm:cxn modelId="{93E62C75-2CA6-40DA-9ADE-9F65BCF21D2B}" srcId="{34C8FBE0-2E34-4BEF-AE8C-16FE7054426B}" destId="{A96A6FC2-0B0F-47A4-B71C-E26D423F85F8}" srcOrd="1" destOrd="0" parTransId="{E1E410E2-09A7-4116-9B58-9557A9F231B6}" sibTransId="{B5B952AD-077F-4257-8EE3-B1609B5FC8AC}"/>
    <dgm:cxn modelId="{8BA03587-1C7E-4F8C-A668-F6FDF2FA13C9}" type="presOf" srcId="{2F27D65F-66C0-487A-A1FA-3322066913DD}" destId="{B0DC71E1-35FA-459E-85B9-64FD665E1BBC}" srcOrd="0" destOrd="0" presId="urn:microsoft.com/office/officeart/2005/8/layout/vList2"/>
    <dgm:cxn modelId="{28CE15C6-3031-4E0E-835F-CE5A57484348}" type="presOf" srcId="{995B4A43-FF2A-4583-AE13-3FBFA3F6CDFC}" destId="{6DDF8601-E0CC-496E-8585-CA36F8835888}" srcOrd="0" destOrd="0" presId="urn:microsoft.com/office/officeart/2005/8/layout/vList2"/>
    <dgm:cxn modelId="{B4D7FFE7-84B7-44B1-B283-BB85559F158B}" srcId="{34C8FBE0-2E34-4BEF-AE8C-16FE7054426B}" destId="{FB30898F-3AB2-4AFD-9FEE-016A2D7A48EE}" srcOrd="0" destOrd="0" parTransId="{97D0CD97-84C4-4223-A018-C9A888D37FF1}" sibTransId="{FF4FEA52-B9C2-424A-A0F9-84FD69E4E2C5}"/>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On-call time is work time and must be paid.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On-call time is work time and must be paid.</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Myth (typically)</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On-call time</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If free to leave premises, do personal activities, and move about, it is typically not work time.</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8BA03587-1C7E-4F8C-A668-F6FDF2FA13C9}" type="presOf" srcId="{2F27D65F-66C0-487A-A1FA-3322066913DD}" destId="{B0DC71E1-35FA-459E-85B9-64FD665E1BBC}" srcOrd="0" destOrd="0" presId="urn:microsoft.com/office/officeart/2005/8/layout/vList2"/>
    <dgm:cxn modelId="{28CE15C6-3031-4E0E-835F-CE5A57484348}" type="presOf" srcId="{995B4A43-FF2A-4583-AE13-3FBFA3F6CDFC}" destId="{6DDF8601-E0CC-496E-8585-CA36F8835888}" srcOrd="0" destOrd="0"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On-call time</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Note:  County pays one hour for every 12 hours on call, by policy.</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FC4DD5D7-EF52-4985-8226-5C9441BC9FCC}">
      <dgm:prSet/>
      <dgm:spPr/>
      <dgm:t>
        <a:bodyPr/>
        <a:lstStyle/>
        <a:p>
          <a:endParaRPr lang="en-US" dirty="0"/>
        </a:p>
      </dgm:t>
    </dgm:pt>
    <dgm:pt modelId="{1B0ED25E-2122-4141-933A-6D3608108EBC}" type="parTrans" cxnId="{AEC611CD-F6AF-40C1-82D6-607643945D6C}">
      <dgm:prSet/>
      <dgm:spPr/>
      <dgm:t>
        <a:bodyPr/>
        <a:lstStyle/>
        <a:p>
          <a:endParaRPr lang="en-US"/>
        </a:p>
      </dgm:t>
    </dgm:pt>
    <dgm:pt modelId="{74F8AAF5-A255-49C8-B5E6-9102792AD78F}" type="sibTrans" cxnId="{AEC611CD-F6AF-40C1-82D6-607643945D6C}">
      <dgm:prSet/>
      <dgm:spPr/>
      <dgm:t>
        <a:bodyPr/>
        <a:lstStyle/>
        <a:p>
          <a:endParaRPr lang="en-US"/>
        </a:p>
      </dgm:t>
    </dgm:pt>
    <dgm:pt modelId="{B56A672D-4149-4941-8D0B-9D6AB89DD9BD}">
      <dgm:prSet/>
      <dgm:spPr/>
      <dgm:t>
        <a:bodyPr/>
        <a:lstStyle/>
        <a:p>
          <a:r>
            <a:rPr lang="en-US" dirty="0"/>
            <a:t>Note:  Simply being available by phone to voluntarily answer questions after work hours does not count as being on call.</a:t>
          </a:r>
        </a:p>
      </dgm:t>
    </dgm:pt>
    <dgm:pt modelId="{6EF9232D-2377-49DC-B1F6-9D13A7DE74A1}" type="parTrans" cxnId="{6774E780-E482-4BC2-8539-7EF39181612A}">
      <dgm:prSet/>
      <dgm:spPr/>
      <dgm:t>
        <a:bodyPr/>
        <a:lstStyle/>
        <a:p>
          <a:endParaRPr lang="en-US"/>
        </a:p>
      </dgm:t>
    </dgm:pt>
    <dgm:pt modelId="{3FD17D5F-3701-49E3-9AB7-F966EAE4DCCF}" type="sibTrans" cxnId="{6774E780-E482-4BC2-8539-7EF39181612A}">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3F7C9320-52BF-4862-9194-F1A8BE7FFB94}" type="presOf" srcId="{B56A672D-4149-4941-8D0B-9D6AB89DD9BD}" destId="{C964E249-94AB-4A59-828E-BDF60D8B9EB4}" srcOrd="0" destOrd="2" presId="urn:microsoft.com/office/officeart/2005/8/layout/vList2"/>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6641E56F-1F1E-4A80-8BCF-FAB1C24FD6AB}" type="presOf" srcId="{FC4DD5D7-EF52-4985-8226-5C9441BC9FCC}" destId="{C964E249-94AB-4A59-828E-BDF60D8B9EB4}" srcOrd="0" destOrd="1" presId="urn:microsoft.com/office/officeart/2005/8/layout/vList2"/>
    <dgm:cxn modelId="{6774E780-E482-4BC2-8539-7EF39181612A}" srcId="{995B4A43-FF2A-4583-AE13-3FBFA3F6CDFC}" destId="{B56A672D-4149-4941-8D0B-9D6AB89DD9BD}" srcOrd="1" destOrd="0" parTransId="{6EF9232D-2377-49DC-B1F6-9D13A7DE74A1}" sibTransId="{3FD17D5F-3701-49E3-9AB7-F966EAE4DCCF}"/>
    <dgm:cxn modelId="{8BA03587-1C7E-4F8C-A668-F6FDF2FA13C9}" type="presOf" srcId="{2F27D65F-66C0-487A-A1FA-3322066913DD}" destId="{B0DC71E1-35FA-459E-85B9-64FD665E1BBC}" srcOrd="0" destOrd="0" presId="urn:microsoft.com/office/officeart/2005/8/layout/vList2"/>
    <dgm:cxn modelId="{28CE15C6-3031-4E0E-835F-CE5A57484348}" type="presOf" srcId="{995B4A43-FF2A-4583-AE13-3FBFA3F6CDFC}" destId="{6DDF8601-E0CC-496E-8585-CA36F8835888}" srcOrd="0" destOrd="0" presId="urn:microsoft.com/office/officeart/2005/8/layout/vList2"/>
    <dgm:cxn modelId="{AEC611CD-F6AF-40C1-82D6-607643945D6C}" srcId="{34C8FBE0-2E34-4BEF-AE8C-16FE7054426B}" destId="{FC4DD5D7-EF52-4985-8226-5C9441BC9FCC}" srcOrd="0" destOrd="0" parTransId="{1B0ED25E-2122-4141-933A-6D3608108EBC}" sibTransId="{74F8AAF5-A255-49C8-B5E6-9102792AD78F}"/>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A county employee can volunteer for the County, and it won’t be counted as work 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12DB02C-160E-45F8-9D15-A61BF3BCA3AF}" type="doc">
      <dgm:prSet loTypeId="urn:microsoft.com/office/officeart/2005/8/layout/process5" loCatId="process" qsTypeId="urn:microsoft.com/office/officeart/2005/8/quickstyle/simple1" qsCatId="simple" csTypeId="urn:microsoft.com/office/officeart/2005/8/colors/colorful5" csCatId="colorful" phldr="1"/>
      <dgm:spPr/>
      <dgm:t>
        <a:bodyPr/>
        <a:lstStyle/>
        <a:p>
          <a:endParaRPr lang="en-US"/>
        </a:p>
      </dgm:t>
    </dgm:pt>
    <dgm:pt modelId="{4779ED52-3004-4398-B018-A3FBB054BDEB}">
      <dgm:prSet/>
      <dgm:spPr/>
      <dgm:t>
        <a:bodyPr/>
        <a:lstStyle/>
        <a:p>
          <a:r>
            <a:rPr lang="en-US"/>
            <a:t>What happens if Amber works more than 40 hours in a workweek?</a:t>
          </a:r>
        </a:p>
      </dgm:t>
    </dgm:pt>
    <dgm:pt modelId="{B61E7E52-2B68-498F-930F-86887503FC14}" type="parTrans" cxnId="{86A17FE6-10F8-43DE-B639-E717B32493C6}">
      <dgm:prSet/>
      <dgm:spPr/>
      <dgm:t>
        <a:bodyPr/>
        <a:lstStyle/>
        <a:p>
          <a:endParaRPr lang="en-US"/>
        </a:p>
      </dgm:t>
    </dgm:pt>
    <dgm:pt modelId="{2672E3A1-F899-4D9B-9D40-F71C21B2551D}" type="sibTrans" cxnId="{86A17FE6-10F8-43DE-B639-E717B32493C6}">
      <dgm:prSet phldrT="1"/>
      <dgm:spPr/>
      <dgm:t>
        <a:bodyPr/>
        <a:lstStyle/>
        <a:p>
          <a:r>
            <a:rPr lang="en-US"/>
            <a:t>1</a:t>
          </a:r>
        </a:p>
      </dgm:t>
    </dgm:pt>
    <dgm:pt modelId="{A8DA6546-76B8-4B7B-B095-7CDDC9C66726}">
      <dgm:prSet/>
      <dgm:spPr/>
      <dgm:t>
        <a:bodyPr/>
        <a:lstStyle/>
        <a:p>
          <a:r>
            <a:rPr lang="en-US"/>
            <a:t>Does she get overtime pay?</a:t>
          </a:r>
        </a:p>
      </dgm:t>
    </dgm:pt>
    <dgm:pt modelId="{C92FA5F6-28DB-4DE5-9D24-3E2BA2EFE341}" type="parTrans" cxnId="{96AF530F-5F30-4DA7-9CA7-5AACAAD730B0}">
      <dgm:prSet/>
      <dgm:spPr/>
      <dgm:t>
        <a:bodyPr/>
        <a:lstStyle/>
        <a:p>
          <a:endParaRPr lang="en-US"/>
        </a:p>
      </dgm:t>
    </dgm:pt>
    <dgm:pt modelId="{0B32DBF0-B04B-4ECA-8F84-625416631B5F}" type="sibTrans" cxnId="{96AF530F-5F30-4DA7-9CA7-5AACAAD730B0}">
      <dgm:prSet phldrT="2"/>
      <dgm:spPr/>
      <dgm:t>
        <a:bodyPr/>
        <a:lstStyle/>
        <a:p>
          <a:r>
            <a:rPr lang="en-US"/>
            <a:t>2</a:t>
          </a:r>
        </a:p>
      </dgm:t>
    </dgm:pt>
    <dgm:pt modelId="{82655F72-D1DC-40AC-95D5-632B8C49FF82}">
      <dgm:prSet/>
      <dgm:spPr/>
      <dgm:t>
        <a:bodyPr/>
        <a:lstStyle/>
        <a:p>
          <a:r>
            <a:rPr lang="en-US"/>
            <a:t>How do we know whether she is eligible for OT or exempt from OT rules?</a:t>
          </a:r>
        </a:p>
      </dgm:t>
    </dgm:pt>
    <dgm:pt modelId="{0A89BC25-1BE6-423C-9FE4-A7D994A45E1D}" type="parTrans" cxnId="{D7A014FF-1A02-4647-9822-73349EBFF836}">
      <dgm:prSet/>
      <dgm:spPr/>
      <dgm:t>
        <a:bodyPr/>
        <a:lstStyle/>
        <a:p>
          <a:endParaRPr lang="en-US"/>
        </a:p>
      </dgm:t>
    </dgm:pt>
    <dgm:pt modelId="{8FBDCD34-A8FB-412D-A32C-2622534B5C01}" type="sibTrans" cxnId="{D7A014FF-1A02-4647-9822-73349EBFF836}">
      <dgm:prSet phldrT="3"/>
      <dgm:spPr/>
      <dgm:t>
        <a:bodyPr/>
        <a:lstStyle/>
        <a:p>
          <a:endParaRPr lang="en-US"/>
        </a:p>
      </dgm:t>
    </dgm:pt>
    <dgm:pt modelId="{752904DE-BF20-4AB5-90A8-ADDFF8794E24}" type="pres">
      <dgm:prSet presAssocID="{D12DB02C-160E-45F8-9D15-A61BF3BCA3AF}" presName="diagram" presStyleCnt="0">
        <dgm:presLayoutVars>
          <dgm:dir/>
          <dgm:resizeHandles val="exact"/>
        </dgm:presLayoutVars>
      </dgm:prSet>
      <dgm:spPr/>
    </dgm:pt>
    <dgm:pt modelId="{2DD095ED-E3FA-4BF9-982F-AA2705599CF3}" type="pres">
      <dgm:prSet presAssocID="{4779ED52-3004-4398-B018-A3FBB054BDEB}" presName="node" presStyleLbl="node1" presStyleIdx="0" presStyleCnt="3">
        <dgm:presLayoutVars>
          <dgm:bulletEnabled val="1"/>
        </dgm:presLayoutVars>
      </dgm:prSet>
      <dgm:spPr/>
    </dgm:pt>
    <dgm:pt modelId="{D4FC4A15-D4FE-445D-B2B4-7C48ADD11A19}" type="pres">
      <dgm:prSet presAssocID="{2672E3A1-F899-4D9B-9D40-F71C21B2551D}" presName="sibTrans" presStyleLbl="sibTrans2D1" presStyleIdx="0" presStyleCnt="2"/>
      <dgm:spPr/>
    </dgm:pt>
    <dgm:pt modelId="{58DF925B-6589-4DF3-9A06-1B74FCE1EB26}" type="pres">
      <dgm:prSet presAssocID="{2672E3A1-F899-4D9B-9D40-F71C21B2551D}" presName="connectorText" presStyleLbl="sibTrans2D1" presStyleIdx="0" presStyleCnt="2"/>
      <dgm:spPr/>
    </dgm:pt>
    <dgm:pt modelId="{9F24FC93-D945-4491-9FFD-53BBEC13FB96}" type="pres">
      <dgm:prSet presAssocID="{A8DA6546-76B8-4B7B-B095-7CDDC9C66726}" presName="node" presStyleLbl="node1" presStyleIdx="1" presStyleCnt="3">
        <dgm:presLayoutVars>
          <dgm:bulletEnabled val="1"/>
        </dgm:presLayoutVars>
      </dgm:prSet>
      <dgm:spPr/>
    </dgm:pt>
    <dgm:pt modelId="{56FA2BD0-F17A-4F19-AA72-98899B766336}" type="pres">
      <dgm:prSet presAssocID="{0B32DBF0-B04B-4ECA-8F84-625416631B5F}" presName="sibTrans" presStyleLbl="sibTrans2D1" presStyleIdx="1" presStyleCnt="2"/>
      <dgm:spPr/>
    </dgm:pt>
    <dgm:pt modelId="{C657F9B3-7308-4EBA-8E25-4E9EF820843B}" type="pres">
      <dgm:prSet presAssocID="{0B32DBF0-B04B-4ECA-8F84-625416631B5F}" presName="connectorText" presStyleLbl="sibTrans2D1" presStyleIdx="1" presStyleCnt="2"/>
      <dgm:spPr/>
    </dgm:pt>
    <dgm:pt modelId="{56CA7075-5B8F-4A67-8FF3-CA4964616491}" type="pres">
      <dgm:prSet presAssocID="{82655F72-D1DC-40AC-95D5-632B8C49FF82}" presName="node" presStyleLbl="node1" presStyleIdx="2" presStyleCnt="3">
        <dgm:presLayoutVars>
          <dgm:bulletEnabled val="1"/>
        </dgm:presLayoutVars>
      </dgm:prSet>
      <dgm:spPr/>
    </dgm:pt>
  </dgm:ptLst>
  <dgm:cxnLst>
    <dgm:cxn modelId="{96AF530F-5F30-4DA7-9CA7-5AACAAD730B0}" srcId="{D12DB02C-160E-45F8-9D15-A61BF3BCA3AF}" destId="{A8DA6546-76B8-4B7B-B095-7CDDC9C66726}" srcOrd="1" destOrd="0" parTransId="{C92FA5F6-28DB-4DE5-9D24-3E2BA2EFE341}" sibTransId="{0B32DBF0-B04B-4ECA-8F84-625416631B5F}"/>
    <dgm:cxn modelId="{6F8C1A38-4480-4162-A27C-2FFEEFFBB6EF}" type="presOf" srcId="{2672E3A1-F899-4D9B-9D40-F71C21B2551D}" destId="{D4FC4A15-D4FE-445D-B2B4-7C48ADD11A19}" srcOrd="0" destOrd="0" presId="urn:microsoft.com/office/officeart/2005/8/layout/process5"/>
    <dgm:cxn modelId="{9A6BC05C-501D-479E-9DCC-2A977AAF2A11}" type="presOf" srcId="{0B32DBF0-B04B-4ECA-8F84-625416631B5F}" destId="{56FA2BD0-F17A-4F19-AA72-98899B766336}" srcOrd="0" destOrd="0" presId="urn:microsoft.com/office/officeart/2005/8/layout/process5"/>
    <dgm:cxn modelId="{C739A365-2879-47A7-9DF8-02500978BB94}" type="presOf" srcId="{D12DB02C-160E-45F8-9D15-A61BF3BCA3AF}" destId="{752904DE-BF20-4AB5-90A8-ADDFF8794E24}" srcOrd="0" destOrd="0" presId="urn:microsoft.com/office/officeart/2005/8/layout/process5"/>
    <dgm:cxn modelId="{BF633B52-A49A-4EC3-BA20-0F75BAFEC4F6}" type="presOf" srcId="{A8DA6546-76B8-4B7B-B095-7CDDC9C66726}" destId="{9F24FC93-D945-4491-9FFD-53BBEC13FB96}" srcOrd="0" destOrd="0" presId="urn:microsoft.com/office/officeart/2005/8/layout/process5"/>
    <dgm:cxn modelId="{B6E6508F-FB15-4330-B672-5DFE8CFC8D62}" type="presOf" srcId="{2672E3A1-F899-4D9B-9D40-F71C21B2551D}" destId="{58DF925B-6589-4DF3-9A06-1B74FCE1EB26}" srcOrd="1" destOrd="0" presId="urn:microsoft.com/office/officeart/2005/8/layout/process5"/>
    <dgm:cxn modelId="{1A88E9C1-E3A6-4FB1-B8BB-218FDA78E349}" type="presOf" srcId="{4779ED52-3004-4398-B018-A3FBB054BDEB}" destId="{2DD095ED-E3FA-4BF9-982F-AA2705599CF3}" srcOrd="0" destOrd="0" presId="urn:microsoft.com/office/officeart/2005/8/layout/process5"/>
    <dgm:cxn modelId="{564173D6-EAA8-4B25-AE3A-BCECD1CCB7FA}" type="presOf" srcId="{82655F72-D1DC-40AC-95D5-632B8C49FF82}" destId="{56CA7075-5B8F-4A67-8FF3-CA4964616491}" srcOrd="0" destOrd="0" presId="urn:microsoft.com/office/officeart/2005/8/layout/process5"/>
    <dgm:cxn modelId="{86A17FE6-10F8-43DE-B639-E717B32493C6}" srcId="{D12DB02C-160E-45F8-9D15-A61BF3BCA3AF}" destId="{4779ED52-3004-4398-B018-A3FBB054BDEB}" srcOrd="0" destOrd="0" parTransId="{B61E7E52-2B68-498F-930F-86887503FC14}" sibTransId="{2672E3A1-F899-4D9B-9D40-F71C21B2551D}"/>
    <dgm:cxn modelId="{860612FD-EDEC-49F1-A905-B712DD8DBE9F}" type="presOf" srcId="{0B32DBF0-B04B-4ECA-8F84-625416631B5F}" destId="{C657F9B3-7308-4EBA-8E25-4E9EF820843B}" srcOrd="1" destOrd="0" presId="urn:microsoft.com/office/officeart/2005/8/layout/process5"/>
    <dgm:cxn modelId="{D7A014FF-1A02-4647-9822-73349EBFF836}" srcId="{D12DB02C-160E-45F8-9D15-A61BF3BCA3AF}" destId="{82655F72-D1DC-40AC-95D5-632B8C49FF82}" srcOrd="2" destOrd="0" parTransId="{0A89BC25-1BE6-423C-9FE4-A7D994A45E1D}" sibTransId="{8FBDCD34-A8FB-412D-A32C-2622534B5C01}"/>
    <dgm:cxn modelId="{C7560618-6CE6-4639-8239-2870F54CD91F}" type="presParOf" srcId="{752904DE-BF20-4AB5-90A8-ADDFF8794E24}" destId="{2DD095ED-E3FA-4BF9-982F-AA2705599CF3}" srcOrd="0" destOrd="0" presId="urn:microsoft.com/office/officeart/2005/8/layout/process5"/>
    <dgm:cxn modelId="{459177FF-C0BA-4832-A0DC-053AEBBB7C90}" type="presParOf" srcId="{752904DE-BF20-4AB5-90A8-ADDFF8794E24}" destId="{D4FC4A15-D4FE-445D-B2B4-7C48ADD11A19}" srcOrd="1" destOrd="0" presId="urn:microsoft.com/office/officeart/2005/8/layout/process5"/>
    <dgm:cxn modelId="{4D9AEDEE-A353-4AB2-88F6-35C5FD169F1F}" type="presParOf" srcId="{D4FC4A15-D4FE-445D-B2B4-7C48ADD11A19}" destId="{58DF925B-6589-4DF3-9A06-1B74FCE1EB26}" srcOrd="0" destOrd="0" presId="urn:microsoft.com/office/officeart/2005/8/layout/process5"/>
    <dgm:cxn modelId="{41DB707C-6F79-42D8-B7D3-7D5F746232AF}" type="presParOf" srcId="{752904DE-BF20-4AB5-90A8-ADDFF8794E24}" destId="{9F24FC93-D945-4491-9FFD-53BBEC13FB96}" srcOrd="2" destOrd="0" presId="urn:microsoft.com/office/officeart/2005/8/layout/process5"/>
    <dgm:cxn modelId="{324B8F60-C4A6-4455-ADAB-11D448958253}" type="presParOf" srcId="{752904DE-BF20-4AB5-90A8-ADDFF8794E24}" destId="{56FA2BD0-F17A-4F19-AA72-98899B766336}" srcOrd="3" destOrd="0" presId="urn:microsoft.com/office/officeart/2005/8/layout/process5"/>
    <dgm:cxn modelId="{BE339445-7A79-428C-8B29-DC3795BD8843}" type="presParOf" srcId="{56FA2BD0-F17A-4F19-AA72-98899B766336}" destId="{C657F9B3-7308-4EBA-8E25-4E9EF820843B}" srcOrd="0" destOrd="0" presId="urn:microsoft.com/office/officeart/2005/8/layout/process5"/>
    <dgm:cxn modelId="{64C2C279-3FEB-4B43-B814-45850AFD20F8}" type="presParOf" srcId="{752904DE-BF20-4AB5-90A8-ADDFF8794E24}" destId="{56CA7075-5B8F-4A67-8FF3-CA4964616491}" srcOrd="4" destOrd="0" presId="urn:microsoft.com/office/officeart/2005/8/layout/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dirty="0"/>
            <a:t>A county employee can volunteer for the County, and it won’t be counted as work 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CBC8C215-1218-46D1-AF0E-EBBDEE9C3257}">
      <dgm:prSet/>
      <dgm:spPr/>
      <dgm:t>
        <a:bodyPr/>
        <a:lstStyle/>
        <a:p>
          <a:r>
            <a:rPr lang="en-US" dirty="0"/>
            <a:t>It depends.</a:t>
          </a:r>
        </a:p>
      </dgm:t>
    </dgm:pt>
    <dgm:pt modelId="{95947B8A-5010-4CD3-9D9C-5EEF0BB30AE0}" type="parTrans" cxnId="{B149198A-F2DA-409A-9E54-1F7489C025E8}">
      <dgm:prSet/>
      <dgm:spPr/>
      <dgm:t>
        <a:bodyPr/>
        <a:lstStyle/>
        <a:p>
          <a:endParaRPr lang="en-US"/>
        </a:p>
      </dgm:t>
    </dgm:pt>
    <dgm:pt modelId="{85FDCA07-F7E3-4B5E-929B-1E4F8C48FB0E}" type="sibTrans" cxnId="{B149198A-F2DA-409A-9E54-1F7489C025E8}">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2" custScaleY="32660">
        <dgm:presLayoutVars>
          <dgm:chMax val="0"/>
          <dgm:bulletEnabled val="1"/>
        </dgm:presLayoutVars>
      </dgm:prSet>
      <dgm:spPr/>
    </dgm:pt>
    <dgm:pt modelId="{8F1A9C60-89A1-460D-A9FE-DF67F9763664}" type="pres">
      <dgm:prSet presAssocID="{F1C0D902-86E5-4A1D-B491-D6AFC490C821}" presName="spacer" presStyleCnt="0"/>
      <dgm:spPr/>
    </dgm:pt>
    <dgm:pt modelId="{F7ACC223-28E9-4DC7-B0A0-A74D76C9AF41}" type="pres">
      <dgm:prSet presAssocID="{CBC8C215-1218-46D1-AF0E-EBBDEE9C3257}" presName="parentText" presStyleLbl="node1" presStyleIdx="1" presStyleCnt="2"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B149198A-F2DA-409A-9E54-1F7489C025E8}" srcId="{22AEDE32-56A9-47AA-94E2-C1AE5F79C2F5}" destId="{CBC8C215-1218-46D1-AF0E-EBBDEE9C3257}" srcOrd="1" destOrd="0" parTransId="{95947B8A-5010-4CD3-9D9C-5EEF0BB30AE0}" sibTransId="{85FDCA07-F7E3-4B5E-929B-1E4F8C48FB0E}"/>
    <dgm:cxn modelId="{FC935C96-9F7A-475D-86A4-A4DF484EF16B}" srcId="{22AEDE32-56A9-47AA-94E2-C1AE5F79C2F5}" destId="{51FDAA55-B4ED-4933-AD9E-AF80C2952824}" srcOrd="0" destOrd="0" parTransId="{82D45CC7-1016-4D8B-8910-3F2AE5BD5CC0}" sibTransId="{F1C0D902-86E5-4A1D-B491-D6AFC490C821}"/>
    <dgm:cxn modelId="{5A589396-C36E-4BB0-A1E0-94EFAE3E4E5B}" type="presOf" srcId="{CBC8C215-1218-46D1-AF0E-EBBDEE9C3257}" destId="{F7ACC223-28E9-4DC7-B0A0-A74D76C9AF41}" srcOrd="0" destOrd="0" presId="urn:microsoft.com/office/officeart/2005/8/layout/vList2"/>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 modelId="{37CB861C-86C0-494E-B0DA-08D990020936}" type="presParOf" srcId="{E819DBE4-84B1-4617-A748-EFDA08950AEE}" destId="{8F1A9C60-89A1-460D-A9FE-DF67F9763664}" srcOrd="1" destOrd="0" presId="urn:microsoft.com/office/officeart/2005/8/layout/vList2"/>
    <dgm:cxn modelId="{235E3CF3-D48B-4561-964C-D19AF76A0E66}" type="presParOf" srcId="{E819DBE4-84B1-4617-A748-EFDA08950AEE}" destId="{F7ACC223-28E9-4DC7-B0A0-A74D76C9AF41}"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6801691D-5CB8-4A1A-BE0E-7F6C5FB6A2D6}" type="doc">
      <dgm:prSet loTypeId="urn:microsoft.com/office/officeart/2005/8/layout/list1" loCatId="list" qsTypeId="urn:microsoft.com/office/officeart/2005/8/quickstyle/simple1" qsCatId="simple" csTypeId="urn:microsoft.com/office/officeart/2005/8/colors/accent5_2" csCatId="accent5" phldr="1"/>
      <dgm:spPr/>
      <dgm:t>
        <a:bodyPr/>
        <a:lstStyle/>
        <a:p>
          <a:endParaRPr lang="en-US"/>
        </a:p>
      </dgm:t>
    </dgm:pt>
    <dgm:pt modelId="{9A741C3A-F49E-47B1-9FE6-EF47EEE06A05}">
      <dgm:prSet/>
      <dgm:spPr/>
      <dgm:t>
        <a:bodyPr/>
        <a:lstStyle/>
        <a:p>
          <a:r>
            <a:rPr lang="en-US"/>
            <a:t>In general:</a:t>
          </a:r>
        </a:p>
      </dgm:t>
    </dgm:pt>
    <dgm:pt modelId="{42C100A4-5912-4542-885A-06478F31FA51}" type="parTrans" cxnId="{24710731-C61C-4A4F-B8C1-9980CAD13AE9}">
      <dgm:prSet/>
      <dgm:spPr/>
      <dgm:t>
        <a:bodyPr/>
        <a:lstStyle/>
        <a:p>
          <a:endParaRPr lang="en-US"/>
        </a:p>
      </dgm:t>
    </dgm:pt>
    <dgm:pt modelId="{06B2BA4E-2E8F-439F-8AD4-9647F388312F}" type="sibTrans" cxnId="{24710731-C61C-4A4F-B8C1-9980CAD13AE9}">
      <dgm:prSet/>
      <dgm:spPr/>
      <dgm:t>
        <a:bodyPr/>
        <a:lstStyle/>
        <a:p>
          <a:endParaRPr lang="en-US"/>
        </a:p>
      </dgm:t>
    </dgm:pt>
    <dgm:pt modelId="{07D29F17-E531-4A7C-8321-469FDA92704F}">
      <dgm:prSet/>
      <dgm:spPr/>
      <dgm:t>
        <a:bodyPr/>
        <a:lstStyle/>
        <a:p>
          <a:r>
            <a:rPr lang="en-US" dirty="0"/>
            <a:t>Time worked </a:t>
          </a:r>
          <a:r>
            <a:rPr lang="en-US" i="1" dirty="0"/>
            <a:t>if</a:t>
          </a:r>
          <a:r>
            <a:rPr lang="en-US" dirty="0"/>
            <a:t> employee is doing the “same type of services” he or she is typically paid to do.</a:t>
          </a:r>
        </a:p>
      </dgm:t>
    </dgm:pt>
    <dgm:pt modelId="{3DC6F43A-60BC-4F66-A44C-35371D81CDD1}" type="parTrans" cxnId="{CE79E108-17F6-4820-81E3-8A001301417B}">
      <dgm:prSet/>
      <dgm:spPr/>
      <dgm:t>
        <a:bodyPr/>
        <a:lstStyle/>
        <a:p>
          <a:endParaRPr lang="en-US"/>
        </a:p>
      </dgm:t>
    </dgm:pt>
    <dgm:pt modelId="{E237A35E-CB69-4E6C-BA56-50D6F2A23E89}" type="sibTrans" cxnId="{CE79E108-17F6-4820-81E3-8A001301417B}">
      <dgm:prSet/>
      <dgm:spPr/>
      <dgm:t>
        <a:bodyPr/>
        <a:lstStyle/>
        <a:p>
          <a:endParaRPr lang="en-US"/>
        </a:p>
      </dgm:t>
    </dgm:pt>
    <dgm:pt modelId="{0D3BAF74-8B69-4D20-8962-7727D2B922A2}">
      <dgm:prSet/>
      <dgm:spPr/>
      <dgm:t>
        <a:bodyPr/>
        <a:lstStyle/>
        <a:p>
          <a:r>
            <a:rPr lang="en-US" dirty="0"/>
            <a:t>Not required to be counted as time worked if it is truly voluntary, with no pressure from the employer, and the volunteer activity is not the “same type of services” normally performed for pay.</a:t>
          </a:r>
        </a:p>
      </dgm:t>
    </dgm:pt>
    <dgm:pt modelId="{41E88BBC-ABD3-462A-9734-95143D8BACAC}" type="parTrans" cxnId="{122CD730-7019-437C-A362-975F08D26795}">
      <dgm:prSet/>
      <dgm:spPr/>
      <dgm:t>
        <a:bodyPr/>
        <a:lstStyle/>
        <a:p>
          <a:endParaRPr lang="en-US"/>
        </a:p>
      </dgm:t>
    </dgm:pt>
    <dgm:pt modelId="{8E1DA657-66B6-4685-8F5D-BD2EDA365233}" type="sibTrans" cxnId="{122CD730-7019-437C-A362-975F08D26795}">
      <dgm:prSet/>
      <dgm:spPr/>
      <dgm:t>
        <a:bodyPr/>
        <a:lstStyle/>
        <a:p>
          <a:endParaRPr lang="en-US"/>
        </a:p>
      </dgm:t>
    </dgm:pt>
    <dgm:pt modelId="{D731F4EF-793A-45B6-BDA1-4C84057147F5}">
      <dgm:prSet/>
      <dgm:spPr/>
      <dgm:t>
        <a:bodyPr/>
        <a:lstStyle/>
        <a:p>
          <a:r>
            <a:rPr lang="en-US"/>
            <a:t>Examples?</a:t>
          </a:r>
        </a:p>
      </dgm:t>
    </dgm:pt>
    <dgm:pt modelId="{9DD034D2-8C71-4E04-BBA2-D04A2FDCC423}" type="parTrans" cxnId="{4416024A-C2C0-4AEB-B77A-82C701765DF5}">
      <dgm:prSet/>
      <dgm:spPr/>
      <dgm:t>
        <a:bodyPr/>
        <a:lstStyle/>
        <a:p>
          <a:endParaRPr lang="en-US"/>
        </a:p>
      </dgm:t>
    </dgm:pt>
    <dgm:pt modelId="{5E0EC8FD-3501-4927-A070-FA03A5CA75CF}" type="sibTrans" cxnId="{4416024A-C2C0-4AEB-B77A-82C701765DF5}">
      <dgm:prSet/>
      <dgm:spPr/>
      <dgm:t>
        <a:bodyPr/>
        <a:lstStyle/>
        <a:p>
          <a:endParaRPr lang="en-US"/>
        </a:p>
      </dgm:t>
    </dgm:pt>
    <dgm:pt modelId="{CA931A51-4D4D-45B2-ACBE-AA77575833C5}" type="pres">
      <dgm:prSet presAssocID="{6801691D-5CB8-4A1A-BE0E-7F6C5FB6A2D6}" presName="linear" presStyleCnt="0">
        <dgm:presLayoutVars>
          <dgm:dir/>
          <dgm:animLvl val="lvl"/>
          <dgm:resizeHandles val="exact"/>
        </dgm:presLayoutVars>
      </dgm:prSet>
      <dgm:spPr/>
    </dgm:pt>
    <dgm:pt modelId="{E819552F-18BF-4044-B28A-D5A33729CAA7}" type="pres">
      <dgm:prSet presAssocID="{9A741C3A-F49E-47B1-9FE6-EF47EEE06A05}" presName="parentLin" presStyleCnt="0"/>
      <dgm:spPr/>
    </dgm:pt>
    <dgm:pt modelId="{8E473950-B855-475C-A7B2-548D1C0A43C9}" type="pres">
      <dgm:prSet presAssocID="{9A741C3A-F49E-47B1-9FE6-EF47EEE06A05}" presName="parentLeftMargin" presStyleLbl="node1" presStyleIdx="0" presStyleCnt="2"/>
      <dgm:spPr/>
    </dgm:pt>
    <dgm:pt modelId="{6BC42FC9-636D-4225-BF30-BE90F77314F5}" type="pres">
      <dgm:prSet presAssocID="{9A741C3A-F49E-47B1-9FE6-EF47EEE06A05}" presName="parentText" presStyleLbl="node1" presStyleIdx="0" presStyleCnt="2">
        <dgm:presLayoutVars>
          <dgm:chMax val="0"/>
          <dgm:bulletEnabled val="1"/>
        </dgm:presLayoutVars>
      </dgm:prSet>
      <dgm:spPr/>
    </dgm:pt>
    <dgm:pt modelId="{A070294C-3241-47AD-A1E2-40550CEB7428}" type="pres">
      <dgm:prSet presAssocID="{9A741C3A-F49E-47B1-9FE6-EF47EEE06A05}" presName="negativeSpace" presStyleCnt="0"/>
      <dgm:spPr/>
    </dgm:pt>
    <dgm:pt modelId="{4D6FE930-BD72-4462-B02D-C6E0763DD041}" type="pres">
      <dgm:prSet presAssocID="{9A741C3A-F49E-47B1-9FE6-EF47EEE06A05}" presName="childText" presStyleLbl="conFgAcc1" presStyleIdx="0" presStyleCnt="2">
        <dgm:presLayoutVars>
          <dgm:bulletEnabled val="1"/>
        </dgm:presLayoutVars>
      </dgm:prSet>
      <dgm:spPr/>
    </dgm:pt>
    <dgm:pt modelId="{B83BB7A2-C3B7-4E5D-B28C-403BDB7EC60B}" type="pres">
      <dgm:prSet presAssocID="{06B2BA4E-2E8F-439F-8AD4-9647F388312F}" presName="spaceBetweenRectangles" presStyleCnt="0"/>
      <dgm:spPr/>
    </dgm:pt>
    <dgm:pt modelId="{FA1D37E7-5418-454D-A701-6B144B8A1B1A}" type="pres">
      <dgm:prSet presAssocID="{D731F4EF-793A-45B6-BDA1-4C84057147F5}" presName="parentLin" presStyleCnt="0"/>
      <dgm:spPr/>
    </dgm:pt>
    <dgm:pt modelId="{847BDAB2-6F1F-4080-B4F0-6AEA5311F2ED}" type="pres">
      <dgm:prSet presAssocID="{D731F4EF-793A-45B6-BDA1-4C84057147F5}" presName="parentLeftMargin" presStyleLbl="node1" presStyleIdx="0" presStyleCnt="2"/>
      <dgm:spPr/>
    </dgm:pt>
    <dgm:pt modelId="{BDB1FF2F-0207-4727-98C5-2D16BEE9FF5E}" type="pres">
      <dgm:prSet presAssocID="{D731F4EF-793A-45B6-BDA1-4C84057147F5}" presName="parentText" presStyleLbl="node1" presStyleIdx="1" presStyleCnt="2">
        <dgm:presLayoutVars>
          <dgm:chMax val="0"/>
          <dgm:bulletEnabled val="1"/>
        </dgm:presLayoutVars>
      </dgm:prSet>
      <dgm:spPr/>
    </dgm:pt>
    <dgm:pt modelId="{C3026FA2-EDB5-4CB5-B089-67D4C0831D3E}" type="pres">
      <dgm:prSet presAssocID="{D731F4EF-793A-45B6-BDA1-4C84057147F5}" presName="negativeSpace" presStyleCnt="0"/>
      <dgm:spPr/>
    </dgm:pt>
    <dgm:pt modelId="{C19162A6-F0D3-44D0-AA03-84F7123D6E79}" type="pres">
      <dgm:prSet presAssocID="{D731F4EF-793A-45B6-BDA1-4C84057147F5}" presName="childText" presStyleLbl="conFgAcc1" presStyleIdx="1" presStyleCnt="2">
        <dgm:presLayoutVars>
          <dgm:bulletEnabled val="1"/>
        </dgm:presLayoutVars>
      </dgm:prSet>
      <dgm:spPr/>
    </dgm:pt>
  </dgm:ptLst>
  <dgm:cxnLst>
    <dgm:cxn modelId="{CE79E108-17F6-4820-81E3-8A001301417B}" srcId="{9A741C3A-F49E-47B1-9FE6-EF47EEE06A05}" destId="{07D29F17-E531-4A7C-8321-469FDA92704F}" srcOrd="0" destOrd="0" parTransId="{3DC6F43A-60BC-4F66-A44C-35371D81CDD1}" sibTransId="{E237A35E-CB69-4E6C-BA56-50D6F2A23E89}"/>
    <dgm:cxn modelId="{3D0C280B-B1AF-4C6A-9A1E-2C77883AADFD}" type="presOf" srcId="{9A741C3A-F49E-47B1-9FE6-EF47EEE06A05}" destId="{6BC42FC9-636D-4225-BF30-BE90F77314F5}" srcOrd="1" destOrd="0" presId="urn:microsoft.com/office/officeart/2005/8/layout/list1"/>
    <dgm:cxn modelId="{122CD730-7019-437C-A362-975F08D26795}" srcId="{9A741C3A-F49E-47B1-9FE6-EF47EEE06A05}" destId="{0D3BAF74-8B69-4D20-8962-7727D2B922A2}" srcOrd="1" destOrd="0" parTransId="{41E88BBC-ABD3-462A-9734-95143D8BACAC}" sibTransId="{8E1DA657-66B6-4685-8F5D-BD2EDA365233}"/>
    <dgm:cxn modelId="{24710731-C61C-4A4F-B8C1-9980CAD13AE9}" srcId="{6801691D-5CB8-4A1A-BE0E-7F6C5FB6A2D6}" destId="{9A741C3A-F49E-47B1-9FE6-EF47EEE06A05}" srcOrd="0" destOrd="0" parTransId="{42C100A4-5912-4542-885A-06478F31FA51}" sibTransId="{06B2BA4E-2E8F-439F-8AD4-9647F388312F}"/>
    <dgm:cxn modelId="{2C12723B-DF6E-4D2E-8EBC-712DA122D9F7}" type="presOf" srcId="{9A741C3A-F49E-47B1-9FE6-EF47EEE06A05}" destId="{8E473950-B855-475C-A7B2-548D1C0A43C9}" srcOrd="0" destOrd="0" presId="urn:microsoft.com/office/officeart/2005/8/layout/list1"/>
    <dgm:cxn modelId="{4416024A-C2C0-4AEB-B77A-82C701765DF5}" srcId="{6801691D-5CB8-4A1A-BE0E-7F6C5FB6A2D6}" destId="{D731F4EF-793A-45B6-BDA1-4C84057147F5}" srcOrd="1" destOrd="0" parTransId="{9DD034D2-8C71-4E04-BBA2-D04A2FDCC423}" sibTransId="{5E0EC8FD-3501-4927-A070-FA03A5CA75CF}"/>
    <dgm:cxn modelId="{0EC07C6E-11C4-47EC-8B33-B673CCCD773C}" type="presOf" srcId="{D731F4EF-793A-45B6-BDA1-4C84057147F5}" destId="{847BDAB2-6F1F-4080-B4F0-6AEA5311F2ED}" srcOrd="0" destOrd="0" presId="urn:microsoft.com/office/officeart/2005/8/layout/list1"/>
    <dgm:cxn modelId="{B4EDA48F-31B1-4F61-8A12-93A935148E40}" type="presOf" srcId="{0D3BAF74-8B69-4D20-8962-7727D2B922A2}" destId="{4D6FE930-BD72-4462-B02D-C6E0763DD041}" srcOrd="0" destOrd="1" presId="urn:microsoft.com/office/officeart/2005/8/layout/list1"/>
    <dgm:cxn modelId="{C261BEA4-B737-42FD-B723-07A38A73E400}" type="presOf" srcId="{D731F4EF-793A-45B6-BDA1-4C84057147F5}" destId="{BDB1FF2F-0207-4727-98C5-2D16BEE9FF5E}" srcOrd="1" destOrd="0" presId="urn:microsoft.com/office/officeart/2005/8/layout/list1"/>
    <dgm:cxn modelId="{CD28C8B4-5243-41A3-834C-264BDFB0F00A}" type="presOf" srcId="{6801691D-5CB8-4A1A-BE0E-7F6C5FB6A2D6}" destId="{CA931A51-4D4D-45B2-ACBE-AA77575833C5}" srcOrd="0" destOrd="0" presId="urn:microsoft.com/office/officeart/2005/8/layout/list1"/>
    <dgm:cxn modelId="{CB3321D4-B44C-41C9-870C-1BE6301E4168}" type="presOf" srcId="{07D29F17-E531-4A7C-8321-469FDA92704F}" destId="{4D6FE930-BD72-4462-B02D-C6E0763DD041}" srcOrd="0" destOrd="0" presId="urn:microsoft.com/office/officeart/2005/8/layout/list1"/>
    <dgm:cxn modelId="{16DF710B-DF45-4901-BFB1-7EC319E4ED78}" type="presParOf" srcId="{CA931A51-4D4D-45B2-ACBE-AA77575833C5}" destId="{E819552F-18BF-4044-B28A-D5A33729CAA7}" srcOrd="0" destOrd="0" presId="urn:microsoft.com/office/officeart/2005/8/layout/list1"/>
    <dgm:cxn modelId="{A0F71ABA-EDFA-43F3-B039-93D3B58693C0}" type="presParOf" srcId="{E819552F-18BF-4044-B28A-D5A33729CAA7}" destId="{8E473950-B855-475C-A7B2-548D1C0A43C9}" srcOrd="0" destOrd="0" presId="urn:microsoft.com/office/officeart/2005/8/layout/list1"/>
    <dgm:cxn modelId="{76410997-7129-4187-BB20-1A140B13B1DD}" type="presParOf" srcId="{E819552F-18BF-4044-B28A-D5A33729CAA7}" destId="{6BC42FC9-636D-4225-BF30-BE90F77314F5}" srcOrd="1" destOrd="0" presId="urn:microsoft.com/office/officeart/2005/8/layout/list1"/>
    <dgm:cxn modelId="{61A58ABC-40CD-4E81-9B65-D9170CDF156C}" type="presParOf" srcId="{CA931A51-4D4D-45B2-ACBE-AA77575833C5}" destId="{A070294C-3241-47AD-A1E2-40550CEB7428}" srcOrd="1" destOrd="0" presId="urn:microsoft.com/office/officeart/2005/8/layout/list1"/>
    <dgm:cxn modelId="{31C05FC1-10D5-4987-A62F-97E4520AFFBF}" type="presParOf" srcId="{CA931A51-4D4D-45B2-ACBE-AA77575833C5}" destId="{4D6FE930-BD72-4462-B02D-C6E0763DD041}" srcOrd="2" destOrd="0" presId="urn:microsoft.com/office/officeart/2005/8/layout/list1"/>
    <dgm:cxn modelId="{2C3D942C-563B-41BF-A7FC-97F68D150914}" type="presParOf" srcId="{CA931A51-4D4D-45B2-ACBE-AA77575833C5}" destId="{B83BB7A2-C3B7-4E5D-B28C-403BDB7EC60B}" srcOrd="3" destOrd="0" presId="urn:microsoft.com/office/officeart/2005/8/layout/list1"/>
    <dgm:cxn modelId="{34E1823B-972A-4915-865D-E090D4D5DBE2}" type="presParOf" srcId="{CA931A51-4D4D-45B2-ACBE-AA77575833C5}" destId="{FA1D37E7-5418-454D-A701-6B144B8A1B1A}" srcOrd="4" destOrd="0" presId="urn:microsoft.com/office/officeart/2005/8/layout/list1"/>
    <dgm:cxn modelId="{7F88C098-E55B-4AAA-ABF7-2C3E360DDA0A}" type="presParOf" srcId="{FA1D37E7-5418-454D-A701-6B144B8A1B1A}" destId="{847BDAB2-6F1F-4080-B4F0-6AEA5311F2ED}" srcOrd="0" destOrd="0" presId="urn:microsoft.com/office/officeart/2005/8/layout/list1"/>
    <dgm:cxn modelId="{0AD6735E-4CDD-4D99-AA0F-A28A66B2176A}" type="presParOf" srcId="{FA1D37E7-5418-454D-A701-6B144B8A1B1A}" destId="{BDB1FF2F-0207-4727-98C5-2D16BEE9FF5E}" srcOrd="1" destOrd="0" presId="urn:microsoft.com/office/officeart/2005/8/layout/list1"/>
    <dgm:cxn modelId="{386C4BFD-FDC4-443D-8873-3662A398C5DF}" type="presParOf" srcId="{CA931A51-4D4D-45B2-ACBE-AA77575833C5}" destId="{C3026FA2-EDB5-4CB5-B089-67D4C0831D3E}" srcOrd="5" destOrd="0" presId="urn:microsoft.com/office/officeart/2005/8/layout/list1"/>
    <dgm:cxn modelId="{A5DE9CC9-E4BA-4A07-ACC5-287532D20061}" type="presParOf" srcId="{CA931A51-4D4D-45B2-ACBE-AA77575833C5}" destId="{C19162A6-F0D3-44D0-AA03-84F7123D6E79}"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Detailed requirements, varying based on age and type of work</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t>U.S. </a:t>
          </a:r>
          <a:r>
            <a:rPr lang="en-US" dirty="0" err="1"/>
            <a:t>Dep’t</a:t>
          </a:r>
          <a:r>
            <a:rPr lang="en-US" dirty="0"/>
            <a:t> of Labor Wage and Hour Division Fact Sheet #43</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C540B571-43DE-49CA-8821-494C5538B3E1}">
      <dgm:prSet/>
      <dgm:spPr/>
      <dgm:t>
        <a:bodyPr/>
        <a:lstStyle/>
        <a:p>
          <a:r>
            <a:rPr lang="en-US">
              <a:hlinkClick xmlns:r="http://schemas.openxmlformats.org/officeDocument/2006/relationships" r:id="rId1"/>
            </a:rPr>
            <a:t>https://www.dol.gov/agencies/whd/fact-sheets/43-child-labor-non-agriculture</a:t>
          </a:r>
          <a:endParaRPr lang="en-US" dirty="0"/>
        </a:p>
      </dgm:t>
    </dgm:pt>
    <dgm:pt modelId="{4EC3378B-1C22-4DBD-9E99-FE0831289D50}" type="parTrans" cxnId="{82CFBAE2-4A25-41E4-BEFF-038A56795AAF}">
      <dgm:prSet/>
      <dgm:spPr/>
      <dgm:t>
        <a:bodyPr/>
        <a:lstStyle/>
        <a:p>
          <a:endParaRPr lang="en-US"/>
        </a:p>
      </dgm:t>
    </dgm:pt>
    <dgm:pt modelId="{3740D5DC-F463-489B-9DAF-DBFE9A93CEC2}" type="sibTrans" cxnId="{82CFBAE2-4A25-41E4-BEFF-038A56795AAF}">
      <dgm:prSet/>
      <dgm:spPr/>
      <dgm:t>
        <a:bodyPr/>
        <a:lstStyle/>
        <a:p>
          <a:endParaRPr lang="en-US"/>
        </a:p>
      </dgm:t>
    </dgm:pt>
    <dgm:pt modelId="{E517C093-6367-4C5D-907B-3A855E14178E}">
      <dgm:prSet/>
      <dgm:spPr/>
      <dgm:t>
        <a:bodyPr/>
        <a:lstStyle/>
        <a:p>
          <a:r>
            <a:rPr lang="en-US"/>
            <a:t>Utah Code Title 34, Chapter 23</a:t>
          </a:r>
          <a:endParaRPr lang="en-US" dirty="0"/>
        </a:p>
      </dgm:t>
    </dgm:pt>
    <dgm:pt modelId="{75FBBAF9-2B76-4CDD-BBB3-F3655C49151B}" type="parTrans" cxnId="{E965812C-1E28-4BBD-82CD-7109CD7D5252}">
      <dgm:prSet/>
      <dgm:spPr/>
      <dgm:t>
        <a:bodyPr/>
        <a:lstStyle/>
        <a:p>
          <a:endParaRPr lang="en-US"/>
        </a:p>
      </dgm:t>
    </dgm:pt>
    <dgm:pt modelId="{11CFFABB-AAC3-494E-9BF5-E00891938A32}" type="sibTrans" cxnId="{E965812C-1E28-4BBD-82CD-7109CD7D5252}">
      <dgm:prSet/>
      <dgm:spPr/>
      <dgm:t>
        <a:bodyPr/>
        <a:lstStyle/>
        <a:p>
          <a:endParaRPr lang="en-US"/>
        </a:p>
      </dgm:t>
    </dgm:pt>
    <dgm:pt modelId="{4E3811B8-2914-4DA3-898C-785D7ADB12F2}">
      <dgm:prSet/>
      <dgm:spPr/>
      <dgm:t>
        <a:bodyPr/>
        <a:lstStyle/>
        <a:p>
          <a:r>
            <a:rPr lang="en-US" dirty="0"/>
            <a:t>HR Policy 2-400 (see handout)</a:t>
          </a:r>
        </a:p>
      </dgm:t>
    </dgm:pt>
    <dgm:pt modelId="{C441C183-8939-4A43-94CE-D7D46620F59D}" type="parTrans" cxnId="{9171A4DA-AC1B-41A3-80D3-F025FEB9CE03}">
      <dgm:prSet/>
      <dgm:spPr/>
      <dgm:t>
        <a:bodyPr/>
        <a:lstStyle/>
        <a:p>
          <a:endParaRPr lang="en-US"/>
        </a:p>
      </dgm:t>
    </dgm:pt>
    <dgm:pt modelId="{160326B1-C7A4-4433-BFFC-6AACB585A0BB}" type="sibTrans" cxnId="{9171A4DA-AC1B-41A3-80D3-F025FEB9CE03}">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E965812C-1E28-4BBD-82CD-7109CD7D5252}" srcId="{995B4A43-FF2A-4583-AE13-3FBFA3F6CDFC}" destId="{E517C093-6367-4C5D-907B-3A855E14178E}" srcOrd="1" destOrd="0" parTransId="{75FBBAF9-2B76-4CDD-BBB3-F3655C49151B}" sibTransId="{11CFFABB-AAC3-494E-9BF5-E00891938A32}"/>
    <dgm:cxn modelId="{3307465E-38C8-4FDF-84D1-8F321B5958DB}" type="presOf" srcId="{34C8FBE0-2E34-4BEF-AE8C-16FE7054426B}" destId="{C964E249-94AB-4A59-828E-BDF60D8B9EB4}" srcOrd="0" destOrd="0" presId="urn:microsoft.com/office/officeart/2005/8/layout/vList2"/>
    <dgm:cxn modelId="{061AB564-3D81-4353-B896-36341D925BF5}" srcId="{2F27D65F-66C0-487A-A1FA-3322066913DD}" destId="{995B4A43-FF2A-4583-AE13-3FBFA3F6CDFC}" srcOrd="0" destOrd="0" parTransId="{819B30D2-2B19-4CF2-A38A-96AC00328E6A}" sibTransId="{3C577A83-5B32-4072-9FF2-BD6653432548}"/>
    <dgm:cxn modelId="{CA1EDE57-F9C3-49FB-BBE5-93DA999FBCA3}" type="presOf" srcId="{C540B571-43DE-49CA-8821-494C5538B3E1}" destId="{C964E249-94AB-4A59-828E-BDF60D8B9EB4}" srcOrd="0" destOrd="1" presId="urn:microsoft.com/office/officeart/2005/8/layout/vList2"/>
    <dgm:cxn modelId="{8BA03587-1C7E-4F8C-A668-F6FDF2FA13C9}" type="presOf" srcId="{2F27D65F-66C0-487A-A1FA-3322066913DD}" destId="{B0DC71E1-35FA-459E-85B9-64FD665E1BBC}" srcOrd="0" destOrd="0" presId="urn:microsoft.com/office/officeart/2005/8/layout/vList2"/>
    <dgm:cxn modelId="{ABEFA4C0-626D-421F-A997-5A74E22374B8}" type="presOf" srcId="{4E3811B8-2914-4DA3-898C-785D7ADB12F2}" destId="{C964E249-94AB-4A59-828E-BDF60D8B9EB4}" srcOrd="0" destOrd="3" presId="urn:microsoft.com/office/officeart/2005/8/layout/vList2"/>
    <dgm:cxn modelId="{28CE15C6-3031-4E0E-835F-CE5A57484348}" type="presOf" srcId="{995B4A43-FF2A-4583-AE13-3FBFA3F6CDFC}" destId="{6DDF8601-E0CC-496E-8585-CA36F8835888}" srcOrd="0" destOrd="0" presId="urn:microsoft.com/office/officeart/2005/8/layout/vList2"/>
    <dgm:cxn modelId="{5B9B00CE-309A-416A-AB3F-D3B174B5D600}" type="presOf" srcId="{E517C093-6367-4C5D-907B-3A855E14178E}" destId="{C964E249-94AB-4A59-828E-BDF60D8B9EB4}" srcOrd="0" destOrd="2" presId="urn:microsoft.com/office/officeart/2005/8/layout/vList2"/>
    <dgm:cxn modelId="{9171A4DA-AC1B-41A3-80D3-F025FEB9CE03}" srcId="{995B4A43-FF2A-4583-AE13-3FBFA3F6CDFC}" destId="{4E3811B8-2914-4DA3-898C-785D7ADB12F2}" srcOrd="2" destOrd="0" parTransId="{C441C183-8939-4A43-94CE-D7D46620F59D}" sibTransId="{160326B1-C7A4-4433-BFFC-6AACB585A0BB}"/>
    <dgm:cxn modelId="{82CFBAE2-4A25-41E4-BEFF-038A56795AAF}" srcId="{34C8FBE0-2E34-4BEF-AE8C-16FE7054426B}" destId="{C540B571-43DE-49CA-8821-494C5538B3E1}" srcOrd="0" destOrd="0" parTransId="{4EC3378B-1C22-4DBD-9E99-FE0831289D50}" sibTransId="{3740D5DC-F463-489B-9DAF-DBFE9A93CEC2}"/>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995B4A43-FF2A-4583-AE13-3FBFA3F6CDFC}">
      <dgm:prSet/>
      <dgm:spPr/>
      <dgm:t>
        <a:bodyPr/>
        <a:lstStyle/>
        <a:p>
          <a:r>
            <a:rPr lang="en-US" dirty="0"/>
            <a:t>Penalties for violations</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dirty="0">
              <a:solidFill>
                <a:schemeClr val="tx2"/>
              </a:solidFill>
            </a:rPr>
            <a:t>FLSA:  “Civil money penalties”</a:t>
          </a:r>
          <a:endParaRPr lang="en-US" dirty="0"/>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31CCB68E-C2E4-46DE-90EE-74157F3A3C41}">
      <dgm:prSet/>
      <dgm:spPr/>
      <dgm:t>
        <a:bodyPr/>
        <a:lstStyle/>
        <a:p>
          <a:r>
            <a:rPr lang="en-US">
              <a:solidFill>
                <a:schemeClr val="tx2"/>
              </a:solidFill>
            </a:rPr>
            <a:t>Utah Code §§ 34-23-401 &amp; -402:</a:t>
          </a:r>
          <a:endParaRPr lang="en-US" dirty="0">
            <a:solidFill>
              <a:schemeClr val="tx2"/>
            </a:solidFill>
          </a:endParaRPr>
        </a:p>
      </dgm:t>
    </dgm:pt>
    <dgm:pt modelId="{BC3176EE-913F-44BD-B8D2-38955354F977}" type="parTrans" cxnId="{CEEE8026-1F46-4E02-8DD8-C420A910541C}">
      <dgm:prSet/>
      <dgm:spPr/>
      <dgm:t>
        <a:bodyPr/>
        <a:lstStyle/>
        <a:p>
          <a:endParaRPr lang="en-US"/>
        </a:p>
      </dgm:t>
    </dgm:pt>
    <dgm:pt modelId="{B55039C4-09EC-4345-A9F7-B1AFA03CDAE9}" type="sibTrans" cxnId="{CEEE8026-1F46-4E02-8DD8-C420A910541C}">
      <dgm:prSet/>
      <dgm:spPr/>
      <dgm:t>
        <a:bodyPr/>
        <a:lstStyle/>
        <a:p>
          <a:endParaRPr lang="en-US"/>
        </a:p>
      </dgm:t>
    </dgm:pt>
    <dgm:pt modelId="{1C0340A2-F4B6-41F7-B8A3-2A579A8ED83C}">
      <dgm:prSet/>
      <dgm:spPr/>
      <dgm:t>
        <a:bodyPr/>
        <a:lstStyle/>
        <a:p>
          <a:r>
            <a:rPr lang="en-US">
              <a:solidFill>
                <a:schemeClr val="tx2"/>
              </a:solidFill>
            </a:rPr>
            <a:t>Administrative fines</a:t>
          </a:r>
          <a:endParaRPr lang="en-US" dirty="0">
            <a:solidFill>
              <a:schemeClr val="tx2"/>
            </a:solidFill>
          </a:endParaRPr>
        </a:p>
      </dgm:t>
    </dgm:pt>
    <dgm:pt modelId="{E60ACB04-4414-4789-B258-2B79584313D0}" type="parTrans" cxnId="{83C7B8C7-C95A-4BBD-9266-B7BD26272B3B}">
      <dgm:prSet/>
      <dgm:spPr/>
      <dgm:t>
        <a:bodyPr/>
        <a:lstStyle/>
        <a:p>
          <a:endParaRPr lang="en-US"/>
        </a:p>
      </dgm:t>
    </dgm:pt>
    <dgm:pt modelId="{AD96E03C-1F73-4F95-8642-0156725EC31E}" type="sibTrans" cxnId="{83C7B8C7-C95A-4BBD-9266-B7BD26272B3B}">
      <dgm:prSet/>
      <dgm:spPr/>
      <dgm:t>
        <a:bodyPr/>
        <a:lstStyle/>
        <a:p>
          <a:endParaRPr lang="en-US"/>
        </a:p>
      </dgm:t>
    </dgm:pt>
    <dgm:pt modelId="{35BD5ED8-6E05-42F8-91F5-902CF28ABDE9}">
      <dgm:prSet/>
      <dgm:spPr/>
      <dgm:t>
        <a:bodyPr/>
        <a:lstStyle/>
        <a:p>
          <a:r>
            <a:rPr lang="en-US" dirty="0">
              <a:solidFill>
                <a:schemeClr val="tx2"/>
              </a:solidFill>
            </a:rPr>
            <a:t>Criminal charges (at least class B misdemeanor)</a:t>
          </a:r>
        </a:p>
      </dgm:t>
    </dgm:pt>
    <dgm:pt modelId="{B2376A14-DA73-4CB2-B636-D93F47222E2A}" type="parTrans" cxnId="{18378044-3F72-448E-AF94-1C6DD822FBE2}">
      <dgm:prSet/>
      <dgm:spPr/>
      <dgm:t>
        <a:bodyPr/>
        <a:lstStyle/>
        <a:p>
          <a:endParaRPr lang="en-US"/>
        </a:p>
      </dgm:t>
    </dgm:pt>
    <dgm:pt modelId="{20F97B80-123C-4C05-8B0A-142244A7DC99}" type="sibTrans" cxnId="{18378044-3F72-448E-AF94-1C6DD822FBE2}">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6DDF8601-E0CC-496E-8585-CA36F8835888}" type="pres">
      <dgm:prSet presAssocID="{995B4A43-FF2A-4583-AE13-3FBFA3F6CDFC}" presName="parentText" presStyleLbl="node1" presStyleIdx="0" presStyleCnt="1">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Lst>
  <dgm:cxnLst>
    <dgm:cxn modelId="{03A01D06-C76C-473E-B3F7-F4E360E924BF}" type="presOf" srcId="{35BD5ED8-6E05-42F8-91F5-902CF28ABDE9}" destId="{C964E249-94AB-4A59-828E-BDF60D8B9EB4}" srcOrd="0" destOrd="3" presId="urn:microsoft.com/office/officeart/2005/8/layout/vList2"/>
    <dgm:cxn modelId="{CEEE8026-1F46-4E02-8DD8-C420A910541C}" srcId="{995B4A43-FF2A-4583-AE13-3FBFA3F6CDFC}" destId="{31CCB68E-C2E4-46DE-90EE-74157F3A3C41}" srcOrd="1" destOrd="0" parTransId="{BC3176EE-913F-44BD-B8D2-38955354F977}" sibTransId="{B55039C4-09EC-4345-A9F7-B1AFA03CDAE9}"/>
    <dgm:cxn modelId="{3307465E-38C8-4FDF-84D1-8F321B5958DB}" type="presOf" srcId="{34C8FBE0-2E34-4BEF-AE8C-16FE7054426B}" destId="{C964E249-94AB-4A59-828E-BDF60D8B9EB4}" srcOrd="0" destOrd="0" presId="urn:microsoft.com/office/officeart/2005/8/layout/vList2"/>
    <dgm:cxn modelId="{18378044-3F72-448E-AF94-1C6DD822FBE2}" srcId="{31CCB68E-C2E4-46DE-90EE-74157F3A3C41}" destId="{35BD5ED8-6E05-42F8-91F5-902CF28ABDE9}" srcOrd="1" destOrd="0" parTransId="{B2376A14-DA73-4CB2-B636-D93F47222E2A}" sibTransId="{20F97B80-123C-4C05-8B0A-142244A7DC99}"/>
    <dgm:cxn modelId="{061AB564-3D81-4353-B896-36341D925BF5}" srcId="{2F27D65F-66C0-487A-A1FA-3322066913DD}" destId="{995B4A43-FF2A-4583-AE13-3FBFA3F6CDFC}" srcOrd="0" destOrd="0" parTransId="{819B30D2-2B19-4CF2-A38A-96AC00328E6A}" sibTransId="{3C577A83-5B32-4072-9FF2-BD6653432548}"/>
    <dgm:cxn modelId="{D168B17F-F985-49BA-B14D-175F0AC746C3}" type="presOf" srcId="{1C0340A2-F4B6-41F7-B8A3-2A579A8ED83C}" destId="{C964E249-94AB-4A59-828E-BDF60D8B9EB4}" srcOrd="0" destOrd="2" presId="urn:microsoft.com/office/officeart/2005/8/layout/vList2"/>
    <dgm:cxn modelId="{8BA03587-1C7E-4F8C-A668-F6FDF2FA13C9}" type="presOf" srcId="{2F27D65F-66C0-487A-A1FA-3322066913DD}" destId="{B0DC71E1-35FA-459E-85B9-64FD665E1BBC}" srcOrd="0" destOrd="0" presId="urn:microsoft.com/office/officeart/2005/8/layout/vList2"/>
    <dgm:cxn modelId="{28CE15C6-3031-4E0E-835F-CE5A57484348}" type="presOf" srcId="{995B4A43-FF2A-4583-AE13-3FBFA3F6CDFC}" destId="{6DDF8601-E0CC-496E-8585-CA36F8835888}" srcOrd="0" destOrd="0" presId="urn:microsoft.com/office/officeart/2005/8/layout/vList2"/>
    <dgm:cxn modelId="{83C7B8C7-C95A-4BBD-9266-B7BD26272B3B}" srcId="{31CCB68E-C2E4-46DE-90EE-74157F3A3C41}" destId="{1C0340A2-F4B6-41F7-B8A3-2A579A8ED83C}" srcOrd="0" destOrd="0" parTransId="{E60ACB04-4414-4789-B258-2B79584313D0}" sibTransId="{AD96E03C-1F73-4F95-8642-0156725EC31E}"/>
    <dgm:cxn modelId="{0B1616EB-D8E7-4736-B448-9B138298DE69}" type="presOf" srcId="{31CCB68E-C2E4-46DE-90EE-74157F3A3C41}" destId="{C964E249-94AB-4A59-828E-BDF60D8B9EB4}" srcOrd="0" destOrd="1"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4A4062F3-E161-4500-BA9D-7A5782E0E229}" type="presParOf" srcId="{B0DC71E1-35FA-459E-85B9-64FD665E1BBC}" destId="{6DDF8601-E0CC-496E-8585-CA36F8835888}" srcOrd="0" destOrd="0" presId="urn:microsoft.com/office/officeart/2005/8/layout/vList2"/>
    <dgm:cxn modelId="{048BBF2C-81EC-41A6-B8AE-C6E498953D92}" type="presParOf" srcId="{B0DC71E1-35FA-459E-85B9-64FD665E1BBC}" destId="{C964E249-94AB-4A59-828E-BDF60D8B9EB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606CDF5A-9A2F-4DE6-8EDF-7B03986EE3F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FB802503-4FAC-49B8-BB2A-83EE766BC2EF}">
      <dgm:prSet/>
      <dgm:spPr/>
      <dgm:t>
        <a:bodyPr/>
        <a:lstStyle/>
        <a:p>
          <a:r>
            <a:rPr lang="en-US"/>
            <a:t>Enforcement Agency: The U.S. Department of Labor's Wage and Hour Division (WHD) is responsible for administering and enforcing the FLSA.</a:t>
          </a:r>
        </a:p>
      </dgm:t>
    </dgm:pt>
    <dgm:pt modelId="{426CC13A-39D2-4961-8B74-C3BC262D2076}" type="parTrans" cxnId="{A1C375D1-1BC4-4A64-9D14-17E2860CC336}">
      <dgm:prSet/>
      <dgm:spPr/>
      <dgm:t>
        <a:bodyPr/>
        <a:lstStyle/>
        <a:p>
          <a:endParaRPr lang="en-US"/>
        </a:p>
      </dgm:t>
    </dgm:pt>
    <dgm:pt modelId="{27C4A74F-F7FA-4113-AF93-A2273D44E1CC}" type="sibTrans" cxnId="{A1C375D1-1BC4-4A64-9D14-17E2860CC336}">
      <dgm:prSet/>
      <dgm:spPr/>
      <dgm:t>
        <a:bodyPr/>
        <a:lstStyle/>
        <a:p>
          <a:endParaRPr lang="en-US"/>
        </a:p>
      </dgm:t>
    </dgm:pt>
    <dgm:pt modelId="{D9335691-268A-4C2C-951B-F88C2509C399}">
      <dgm:prSet/>
      <dgm:spPr/>
      <dgm:t>
        <a:bodyPr/>
        <a:lstStyle/>
        <a:p>
          <a:r>
            <a:rPr lang="en-US"/>
            <a:t>Employee Rights: Employees have the right to file complaints with the WHD if they believe their FLSA rights have been violated.</a:t>
          </a:r>
        </a:p>
      </dgm:t>
    </dgm:pt>
    <dgm:pt modelId="{4A4B7D09-9591-42F0-ADBC-23DBAD4D9F98}" type="parTrans" cxnId="{6913DC3C-6896-4383-BD30-003C871B35E6}">
      <dgm:prSet/>
      <dgm:spPr/>
      <dgm:t>
        <a:bodyPr/>
        <a:lstStyle/>
        <a:p>
          <a:endParaRPr lang="en-US"/>
        </a:p>
      </dgm:t>
    </dgm:pt>
    <dgm:pt modelId="{131DFB50-FFB6-498D-899F-D4E19A6EC132}" type="sibTrans" cxnId="{6913DC3C-6896-4383-BD30-003C871B35E6}">
      <dgm:prSet/>
      <dgm:spPr/>
      <dgm:t>
        <a:bodyPr/>
        <a:lstStyle/>
        <a:p>
          <a:endParaRPr lang="en-US"/>
        </a:p>
      </dgm:t>
    </dgm:pt>
    <dgm:pt modelId="{1B014F49-7CF1-411E-B06B-FDFA959F06DC}">
      <dgm:prSet/>
      <dgm:spPr/>
      <dgm:t>
        <a:bodyPr/>
        <a:lstStyle/>
        <a:p>
          <a:r>
            <a:rPr lang="en-US"/>
            <a:t>Liability: back wages (2 yrs; 3 yrs if willful) + 100% liquidated damages.</a:t>
          </a:r>
        </a:p>
      </dgm:t>
    </dgm:pt>
    <dgm:pt modelId="{1E366927-A323-40DF-BCA8-874FE223F3D2}" type="parTrans" cxnId="{26223DB4-3AA1-4298-98C4-1748257B79DC}">
      <dgm:prSet/>
      <dgm:spPr/>
      <dgm:t>
        <a:bodyPr/>
        <a:lstStyle/>
        <a:p>
          <a:endParaRPr lang="en-US"/>
        </a:p>
      </dgm:t>
    </dgm:pt>
    <dgm:pt modelId="{BC053415-C44F-425A-AF1F-09F956BDA2B6}" type="sibTrans" cxnId="{26223DB4-3AA1-4298-98C4-1748257B79DC}">
      <dgm:prSet/>
      <dgm:spPr/>
      <dgm:t>
        <a:bodyPr/>
        <a:lstStyle/>
        <a:p>
          <a:endParaRPr lang="en-US"/>
        </a:p>
      </dgm:t>
    </dgm:pt>
    <dgm:pt modelId="{5791A5E1-1F8D-46BF-A8F0-6A3905B34731}" type="pres">
      <dgm:prSet presAssocID="{606CDF5A-9A2F-4DE6-8EDF-7B03986EE3F9}" presName="linear" presStyleCnt="0">
        <dgm:presLayoutVars>
          <dgm:animLvl val="lvl"/>
          <dgm:resizeHandles val="exact"/>
        </dgm:presLayoutVars>
      </dgm:prSet>
      <dgm:spPr/>
    </dgm:pt>
    <dgm:pt modelId="{696EB1D7-2F0F-4BFC-8648-FFCC0E5C444D}" type="pres">
      <dgm:prSet presAssocID="{FB802503-4FAC-49B8-BB2A-83EE766BC2EF}" presName="parentText" presStyleLbl="node1" presStyleIdx="0" presStyleCnt="3">
        <dgm:presLayoutVars>
          <dgm:chMax val="0"/>
          <dgm:bulletEnabled val="1"/>
        </dgm:presLayoutVars>
      </dgm:prSet>
      <dgm:spPr/>
    </dgm:pt>
    <dgm:pt modelId="{DEB217C2-125F-4F34-B603-81AAF41B47FE}" type="pres">
      <dgm:prSet presAssocID="{27C4A74F-F7FA-4113-AF93-A2273D44E1CC}" presName="spacer" presStyleCnt="0"/>
      <dgm:spPr/>
    </dgm:pt>
    <dgm:pt modelId="{3DCFD0D0-807B-41B8-AD28-E5754C54827E}" type="pres">
      <dgm:prSet presAssocID="{D9335691-268A-4C2C-951B-F88C2509C399}" presName="parentText" presStyleLbl="node1" presStyleIdx="1" presStyleCnt="3">
        <dgm:presLayoutVars>
          <dgm:chMax val="0"/>
          <dgm:bulletEnabled val="1"/>
        </dgm:presLayoutVars>
      </dgm:prSet>
      <dgm:spPr/>
    </dgm:pt>
    <dgm:pt modelId="{8A74473F-2FFC-4F2F-83C7-3222ACF6F65F}" type="pres">
      <dgm:prSet presAssocID="{131DFB50-FFB6-498D-899F-D4E19A6EC132}" presName="spacer" presStyleCnt="0"/>
      <dgm:spPr/>
    </dgm:pt>
    <dgm:pt modelId="{5A4EB52B-9F0A-4BA8-9CEF-9CE32821E871}" type="pres">
      <dgm:prSet presAssocID="{1B014F49-7CF1-411E-B06B-FDFA959F06DC}" presName="parentText" presStyleLbl="node1" presStyleIdx="2" presStyleCnt="3">
        <dgm:presLayoutVars>
          <dgm:chMax val="0"/>
          <dgm:bulletEnabled val="1"/>
        </dgm:presLayoutVars>
      </dgm:prSet>
      <dgm:spPr/>
    </dgm:pt>
  </dgm:ptLst>
  <dgm:cxnLst>
    <dgm:cxn modelId="{2C936B26-A6D8-4C36-BB08-34DC0C6B4152}" type="presOf" srcId="{FB802503-4FAC-49B8-BB2A-83EE766BC2EF}" destId="{696EB1D7-2F0F-4BFC-8648-FFCC0E5C444D}" srcOrd="0" destOrd="0" presId="urn:microsoft.com/office/officeart/2005/8/layout/vList2"/>
    <dgm:cxn modelId="{64ADED32-0674-409A-8A4F-D03C46274C34}" type="presOf" srcId="{D9335691-268A-4C2C-951B-F88C2509C399}" destId="{3DCFD0D0-807B-41B8-AD28-E5754C54827E}" srcOrd="0" destOrd="0" presId="urn:microsoft.com/office/officeart/2005/8/layout/vList2"/>
    <dgm:cxn modelId="{6913DC3C-6896-4383-BD30-003C871B35E6}" srcId="{606CDF5A-9A2F-4DE6-8EDF-7B03986EE3F9}" destId="{D9335691-268A-4C2C-951B-F88C2509C399}" srcOrd="1" destOrd="0" parTransId="{4A4B7D09-9591-42F0-ADBC-23DBAD4D9F98}" sibTransId="{131DFB50-FFB6-498D-899F-D4E19A6EC132}"/>
    <dgm:cxn modelId="{BF52FE7F-6F76-4187-82C8-3B600B092CEE}" type="presOf" srcId="{1B014F49-7CF1-411E-B06B-FDFA959F06DC}" destId="{5A4EB52B-9F0A-4BA8-9CEF-9CE32821E871}" srcOrd="0" destOrd="0" presId="urn:microsoft.com/office/officeart/2005/8/layout/vList2"/>
    <dgm:cxn modelId="{C075D1AB-C83C-4C27-8838-57A1DA5F5C15}" type="presOf" srcId="{606CDF5A-9A2F-4DE6-8EDF-7B03986EE3F9}" destId="{5791A5E1-1F8D-46BF-A8F0-6A3905B34731}" srcOrd="0" destOrd="0" presId="urn:microsoft.com/office/officeart/2005/8/layout/vList2"/>
    <dgm:cxn modelId="{26223DB4-3AA1-4298-98C4-1748257B79DC}" srcId="{606CDF5A-9A2F-4DE6-8EDF-7B03986EE3F9}" destId="{1B014F49-7CF1-411E-B06B-FDFA959F06DC}" srcOrd="2" destOrd="0" parTransId="{1E366927-A323-40DF-BCA8-874FE223F3D2}" sibTransId="{BC053415-C44F-425A-AF1F-09F956BDA2B6}"/>
    <dgm:cxn modelId="{A1C375D1-1BC4-4A64-9D14-17E2860CC336}" srcId="{606CDF5A-9A2F-4DE6-8EDF-7B03986EE3F9}" destId="{FB802503-4FAC-49B8-BB2A-83EE766BC2EF}" srcOrd="0" destOrd="0" parTransId="{426CC13A-39D2-4961-8B74-C3BC262D2076}" sibTransId="{27C4A74F-F7FA-4113-AF93-A2273D44E1CC}"/>
    <dgm:cxn modelId="{268EA8AB-F3F2-41E6-9459-D18BE1B3AE01}" type="presParOf" srcId="{5791A5E1-1F8D-46BF-A8F0-6A3905B34731}" destId="{696EB1D7-2F0F-4BFC-8648-FFCC0E5C444D}" srcOrd="0" destOrd="0" presId="urn:microsoft.com/office/officeart/2005/8/layout/vList2"/>
    <dgm:cxn modelId="{C643CA2D-A038-495A-BCC1-9281890BE55F}" type="presParOf" srcId="{5791A5E1-1F8D-46BF-A8F0-6A3905B34731}" destId="{DEB217C2-125F-4F34-B603-81AAF41B47FE}" srcOrd="1" destOrd="0" presId="urn:microsoft.com/office/officeart/2005/8/layout/vList2"/>
    <dgm:cxn modelId="{9F1A74D3-FABB-4FF4-9B00-80E316859C86}" type="presParOf" srcId="{5791A5E1-1F8D-46BF-A8F0-6A3905B34731}" destId="{3DCFD0D0-807B-41B8-AD28-E5754C54827E}" srcOrd="2" destOrd="0" presId="urn:microsoft.com/office/officeart/2005/8/layout/vList2"/>
    <dgm:cxn modelId="{9274BBD2-756A-47B6-880A-F787448DD471}" type="presParOf" srcId="{5791A5E1-1F8D-46BF-A8F0-6A3905B34731}" destId="{8A74473F-2FFC-4F2F-83C7-3222ACF6F65F}" srcOrd="3" destOrd="0" presId="urn:microsoft.com/office/officeart/2005/8/layout/vList2"/>
    <dgm:cxn modelId="{D05A7DC2-117D-4A6C-BDAC-7E2F01DCE37D}" type="presParOf" srcId="{5791A5E1-1F8D-46BF-A8F0-6A3905B34731}" destId="{5A4EB52B-9F0A-4BA8-9CEF-9CE32821E871}"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E7FBDB6-0C4F-4D88-ADA6-E0E3485D1379}"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35AE3DF-5C92-4AAF-BD8A-2D8E053B6C6B}">
      <dgm:prSet/>
      <dgm:spPr/>
      <dgm:t>
        <a:bodyPr/>
        <a:lstStyle/>
        <a:p>
          <a:r>
            <a:rPr lang="en-US"/>
            <a:t>Amber works in a supervisory position in the Parks &amp; Recreation Department.</a:t>
          </a:r>
        </a:p>
      </dgm:t>
    </dgm:pt>
    <dgm:pt modelId="{19459791-3163-48D1-94C2-07A877C007F0}" type="parTrans" cxnId="{9320B4DB-D8A7-427D-B466-C051E4DF4BED}">
      <dgm:prSet/>
      <dgm:spPr/>
      <dgm:t>
        <a:bodyPr/>
        <a:lstStyle/>
        <a:p>
          <a:endParaRPr lang="en-US"/>
        </a:p>
      </dgm:t>
    </dgm:pt>
    <dgm:pt modelId="{C7FCF9A2-D616-4C40-8AB6-5FCB492B24CF}" type="sibTrans" cxnId="{9320B4DB-D8A7-427D-B466-C051E4DF4BED}">
      <dgm:prSet/>
      <dgm:spPr/>
      <dgm:t>
        <a:bodyPr/>
        <a:lstStyle/>
        <a:p>
          <a:endParaRPr lang="en-US"/>
        </a:p>
      </dgm:t>
    </dgm:pt>
    <dgm:pt modelId="{FC3C13CA-9F6E-494F-BFB0-AD459AA3191E}">
      <dgm:prSet/>
      <dgm:spPr/>
      <dgm:t>
        <a:bodyPr/>
        <a:lstStyle/>
        <a:p>
          <a:r>
            <a:rPr lang="en-US"/>
            <a:t>County fair = lots of hours (before and during)</a:t>
          </a:r>
        </a:p>
      </dgm:t>
    </dgm:pt>
    <dgm:pt modelId="{C2D5E362-358A-4A96-83D4-05206770B625}" type="parTrans" cxnId="{2CD105DE-B56B-42FA-B2DF-08E96E1CC4E0}">
      <dgm:prSet/>
      <dgm:spPr/>
      <dgm:t>
        <a:bodyPr/>
        <a:lstStyle/>
        <a:p>
          <a:endParaRPr lang="en-US"/>
        </a:p>
      </dgm:t>
    </dgm:pt>
    <dgm:pt modelId="{360C19B6-51EA-450F-99D6-49E7FCD91C78}" type="sibTrans" cxnId="{2CD105DE-B56B-42FA-B2DF-08E96E1CC4E0}">
      <dgm:prSet/>
      <dgm:spPr/>
      <dgm:t>
        <a:bodyPr/>
        <a:lstStyle/>
        <a:p>
          <a:endParaRPr lang="en-US"/>
        </a:p>
      </dgm:t>
    </dgm:pt>
    <dgm:pt modelId="{250F9323-1693-4EC1-9FFC-9503C2212F75}" type="pres">
      <dgm:prSet presAssocID="{CE7FBDB6-0C4F-4D88-ADA6-E0E3485D1379}" presName="linear" presStyleCnt="0">
        <dgm:presLayoutVars>
          <dgm:animLvl val="lvl"/>
          <dgm:resizeHandles val="exact"/>
        </dgm:presLayoutVars>
      </dgm:prSet>
      <dgm:spPr/>
    </dgm:pt>
    <dgm:pt modelId="{0785E38F-E595-449C-85E2-9308C00A4DF8}" type="pres">
      <dgm:prSet presAssocID="{C35AE3DF-5C92-4AAF-BD8A-2D8E053B6C6B}" presName="parentText" presStyleLbl="node1" presStyleIdx="0" presStyleCnt="2">
        <dgm:presLayoutVars>
          <dgm:chMax val="0"/>
          <dgm:bulletEnabled val="1"/>
        </dgm:presLayoutVars>
      </dgm:prSet>
      <dgm:spPr/>
    </dgm:pt>
    <dgm:pt modelId="{D5740343-4CDA-4F46-A958-AE654F4CE00D}" type="pres">
      <dgm:prSet presAssocID="{C7FCF9A2-D616-4C40-8AB6-5FCB492B24CF}" presName="spacer" presStyleCnt="0"/>
      <dgm:spPr/>
    </dgm:pt>
    <dgm:pt modelId="{31B35669-B068-4591-B626-64E0A7A1E5A6}" type="pres">
      <dgm:prSet presAssocID="{FC3C13CA-9F6E-494F-BFB0-AD459AA3191E}" presName="parentText" presStyleLbl="node1" presStyleIdx="1" presStyleCnt="2">
        <dgm:presLayoutVars>
          <dgm:chMax val="0"/>
          <dgm:bulletEnabled val="1"/>
        </dgm:presLayoutVars>
      </dgm:prSet>
      <dgm:spPr/>
    </dgm:pt>
  </dgm:ptLst>
  <dgm:cxnLst>
    <dgm:cxn modelId="{D603E41C-6F45-4D44-9E7A-EB506B02F13F}" type="presOf" srcId="{FC3C13CA-9F6E-494F-BFB0-AD459AA3191E}" destId="{31B35669-B068-4591-B626-64E0A7A1E5A6}" srcOrd="0" destOrd="0" presId="urn:microsoft.com/office/officeart/2005/8/layout/vList2"/>
    <dgm:cxn modelId="{077C1924-3B5D-45E6-9B49-7F540B376411}" type="presOf" srcId="{C35AE3DF-5C92-4AAF-BD8A-2D8E053B6C6B}" destId="{0785E38F-E595-449C-85E2-9308C00A4DF8}" srcOrd="0" destOrd="0" presId="urn:microsoft.com/office/officeart/2005/8/layout/vList2"/>
    <dgm:cxn modelId="{F269D078-41A8-4C2D-B8CB-7E164CE52695}" type="presOf" srcId="{CE7FBDB6-0C4F-4D88-ADA6-E0E3485D1379}" destId="{250F9323-1693-4EC1-9FFC-9503C2212F75}" srcOrd="0" destOrd="0" presId="urn:microsoft.com/office/officeart/2005/8/layout/vList2"/>
    <dgm:cxn modelId="{9320B4DB-D8A7-427D-B466-C051E4DF4BED}" srcId="{CE7FBDB6-0C4F-4D88-ADA6-E0E3485D1379}" destId="{C35AE3DF-5C92-4AAF-BD8A-2D8E053B6C6B}" srcOrd="0" destOrd="0" parTransId="{19459791-3163-48D1-94C2-07A877C007F0}" sibTransId="{C7FCF9A2-D616-4C40-8AB6-5FCB492B24CF}"/>
    <dgm:cxn modelId="{2CD105DE-B56B-42FA-B2DF-08E96E1CC4E0}" srcId="{CE7FBDB6-0C4F-4D88-ADA6-E0E3485D1379}" destId="{FC3C13CA-9F6E-494F-BFB0-AD459AA3191E}" srcOrd="1" destOrd="0" parTransId="{C2D5E362-358A-4A96-83D4-05206770B625}" sibTransId="{360C19B6-51EA-450F-99D6-49E7FCD91C78}"/>
    <dgm:cxn modelId="{760B4C4F-EECB-4CB9-94D8-4F200174462A}" type="presParOf" srcId="{250F9323-1693-4EC1-9FFC-9503C2212F75}" destId="{0785E38F-E595-449C-85E2-9308C00A4DF8}" srcOrd="0" destOrd="0" presId="urn:microsoft.com/office/officeart/2005/8/layout/vList2"/>
    <dgm:cxn modelId="{AAF4D4FA-6DB6-4BE8-80B2-C6BD4B891716}" type="presParOf" srcId="{250F9323-1693-4EC1-9FFC-9503C2212F75}" destId="{D5740343-4CDA-4F46-A958-AE654F4CE00D}" srcOrd="1" destOrd="0" presId="urn:microsoft.com/office/officeart/2005/8/layout/vList2"/>
    <dgm:cxn modelId="{DC8A0225-362C-4421-B5A0-77A0FE69292C}" type="presParOf" srcId="{250F9323-1693-4EC1-9FFC-9503C2212F75}" destId="{31B35669-B068-4591-B626-64E0A7A1E5A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12DB02C-160E-45F8-9D15-A61BF3BCA3AF}" type="doc">
      <dgm:prSet loTypeId="urn:microsoft.com/office/officeart/2005/8/layout/process5" loCatId="process" qsTypeId="urn:microsoft.com/office/officeart/2005/8/quickstyle/simple1" qsCatId="simple" csTypeId="urn:microsoft.com/office/officeart/2005/8/colors/colorful5" csCatId="colorful" phldr="1"/>
      <dgm:spPr/>
      <dgm:t>
        <a:bodyPr/>
        <a:lstStyle/>
        <a:p>
          <a:endParaRPr lang="en-US"/>
        </a:p>
      </dgm:t>
    </dgm:pt>
    <dgm:pt modelId="{4779ED52-3004-4398-B018-A3FBB054BDEB}">
      <dgm:prSet/>
      <dgm:spPr/>
      <dgm:t>
        <a:bodyPr/>
        <a:lstStyle/>
        <a:p>
          <a:r>
            <a:rPr lang="en-US"/>
            <a:t>What happens if Amber works more than 40 hours in a workweek?</a:t>
          </a:r>
        </a:p>
      </dgm:t>
    </dgm:pt>
    <dgm:pt modelId="{B61E7E52-2B68-498F-930F-86887503FC14}" type="parTrans" cxnId="{86A17FE6-10F8-43DE-B639-E717B32493C6}">
      <dgm:prSet/>
      <dgm:spPr/>
      <dgm:t>
        <a:bodyPr/>
        <a:lstStyle/>
        <a:p>
          <a:endParaRPr lang="en-US"/>
        </a:p>
      </dgm:t>
    </dgm:pt>
    <dgm:pt modelId="{2672E3A1-F899-4D9B-9D40-F71C21B2551D}" type="sibTrans" cxnId="{86A17FE6-10F8-43DE-B639-E717B32493C6}">
      <dgm:prSet phldrT="1"/>
      <dgm:spPr/>
      <dgm:t>
        <a:bodyPr/>
        <a:lstStyle/>
        <a:p>
          <a:r>
            <a:rPr lang="en-US"/>
            <a:t>1</a:t>
          </a:r>
        </a:p>
      </dgm:t>
    </dgm:pt>
    <dgm:pt modelId="{A8DA6546-76B8-4B7B-B095-7CDDC9C66726}">
      <dgm:prSet/>
      <dgm:spPr/>
      <dgm:t>
        <a:bodyPr/>
        <a:lstStyle/>
        <a:p>
          <a:r>
            <a:rPr lang="en-US"/>
            <a:t>Does she get overtime pay?</a:t>
          </a:r>
        </a:p>
      </dgm:t>
    </dgm:pt>
    <dgm:pt modelId="{C92FA5F6-28DB-4DE5-9D24-3E2BA2EFE341}" type="parTrans" cxnId="{96AF530F-5F30-4DA7-9CA7-5AACAAD730B0}">
      <dgm:prSet/>
      <dgm:spPr/>
      <dgm:t>
        <a:bodyPr/>
        <a:lstStyle/>
        <a:p>
          <a:endParaRPr lang="en-US"/>
        </a:p>
      </dgm:t>
    </dgm:pt>
    <dgm:pt modelId="{0B32DBF0-B04B-4ECA-8F84-625416631B5F}" type="sibTrans" cxnId="{96AF530F-5F30-4DA7-9CA7-5AACAAD730B0}">
      <dgm:prSet phldrT="2"/>
      <dgm:spPr/>
      <dgm:t>
        <a:bodyPr/>
        <a:lstStyle/>
        <a:p>
          <a:r>
            <a:rPr lang="en-US"/>
            <a:t>2</a:t>
          </a:r>
        </a:p>
      </dgm:t>
    </dgm:pt>
    <dgm:pt modelId="{82655F72-D1DC-40AC-95D5-632B8C49FF82}">
      <dgm:prSet/>
      <dgm:spPr/>
      <dgm:t>
        <a:bodyPr/>
        <a:lstStyle/>
        <a:p>
          <a:r>
            <a:rPr lang="en-US"/>
            <a:t>How do we know whether she is eligible for OT or exempt from OT rules?</a:t>
          </a:r>
        </a:p>
      </dgm:t>
    </dgm:pt>
    <dgm:pt modelId="{0A89BC25-1BE6-423C-9FE4-A7D994A45E1D}" type="parTrans" cxnId="{D7A014FF-1A02-4647-9822-73349EBFF836}">
      <dgm:prSet/>
      <dgm:spPr/>
      <dgm:t>
        <a:bodyPr/>
        <a:lstStyle/>
        <a:p>
          <a:endParaRPr lang="en-US"/>
        </a:p>
      </dgm:t>
    </dgm:pt>
    <dgm:pt modelId="{8FBDCD34-A8FB-412D-A32C-2622534B5C01}" type="sibTrans" cxnId="{D7A014FF-1A02-4647-9822-73349EBFF836}">
      <dgm:prSet phldrT="3"/>
      <dgm:spPr/>
      <dgm:t>
        <a:bodyPr/>
        <a:lstStyle/>
        <a:p>
          <a:endParaRPr lang="en-US"/>
        </a:p>
      </dgm:t>
    </dgm:pt>
    <dgm:pt modelId="{752904DE-BF20-4AB5-90A8-ADDFF8794E24}" type="pres">
      <dgm:prSet presAssocID="{D12DB02C-160E-45F8-9D15-A61BF3BCA3AF}" presName="diagram" presStyleCnt="0">
        <dgm:presLayoutVars>
          <dgm:dir/>
          <dgm:resizeHandles val="exact"/>
        </dgm:presLayoutVars>
      </dgm:prSet>
      <dgm:spPr/>
    </dgm:pt>
    <dgm:pt modelId="{2DD095ED-E3FA-4BF9-982F-AA2705599CF3}" type="pres">
      <dgm:prSet presAssocID="{4779ED52-3004-4398-B018-A3FBB054BDEB}" presName="node" presStyleLbl="node1" presStyleIdx="0" presStyleCnt="3">
        <dgm:presLayoutVars>
          <dgm:bulletEnabled val="1"/>
        </dgm:presLayoutVars>
      </dgm:prSet>
      <dgm:spPr/>
    </dgm:pt>
    <dgm:pt modelId="{D4FC4A15-D4FE-445D-B2B4-7C48ADD11A19}" type="pres">
      <dgm:prSet presAssocID="{2672E3A1-F899-4D9B-9D40-F71C21B2551D}" presName="sibTrans" presStyleLbl="sibTrans2D1" presStyleIdx="0" presStyleCnt="2"/>
      <dgm:spPr/>
    </dgm:pt>
    <dgm:pt modelId="{58DF925B-6589-4DF3-9A06-1B74FCE1EB26}" type="pres">
      <dgm:prSet presAssocID="{2672E3A1-F899-4D9B-9D40-F71C21B2551D}" presName="connectorText" presStyleLbl="sibTrans2D1" presStyleIdx="0" presStyleCnt="2"/>
      <dgm:spPr/>
    </dgm:pt>
    <dgm:pt modelId="{9F24FC93-D945-4491-9FFD-53BBEC13FB96}" type="pres">
      <dgm:prSet presAssocID="{A8DA6546-76B8-4B7B-B095-7CDDC9C66726}" presName="node" presStyleLbl="node1" presStyleIdx="1" presStyleCnt="3">
        <dgm:presLayoutVars>
          <dgm:bulletEnabled val="1"/>
        </dgm:presLayoutVars>
      </dgm:prSet>
      <dgm:spPr/>
    </dgm:pt>
    <dgm:pt modelId="{56FA2BD0-F17A-4F19-AA72-98899B766336}" type="pres">
      <dgm:prSet presAssocID="{0B32DBF0-B04B-4ECA-8F84-625416631B5F}" presName="sibTrans" presStyleLbl="sibTrans2D1" presStyleIdx="1" presStyleCnt="2"/>
      <dgm:spPr/>
    </dgm:pt>
    <dgm:pt modelId="{C657F9B3-7308-4EBA-8E25-4E9EF820843B}" type="pres">
      <dgm:prSet presAssocID="{0B32DBF0-B04B-4ECA-8F84-625416631B5F}" presName="connectorText" presStyleLbl="sibTrans2D1" presStyleIdx="1" presStyleCnt="2"/>
      <dgm:spPr/>
    </dgm:pt>
    <dgm:pt modelId="{56CA7075-5B8F-4A67-8FF3-CA4964616491}" type="pres">
      <dgm:prSet presAssocID="{82655F72-D1DC-40AC-95D5-632B8C49FF82}" presName="node" presStyleLbl="node1" presStyleIdx="2" presStyleCnt="3">
        <dgm:presLayoutVars>
          <dgm:bulletEnabled val="1"/>
        </dgm:presLayoutVars>
      </dgm:prSet>
      <dgm:spPr/>
    </dgm:pt>
  </dgm:ptLst>
  <dgm:cxnLst>
    <dgm:cxn modelId="{96AF530F-5F30-4DA7-9CA7-5AACAAD730B0}" srcId="{D12DB02C-160E-45F8-9D15-A61BF3BCA3AF}" destId="{A8DA6546-76B8-4B7B-B095-7CDDC9C66726}" srcOrd="1" destOrd="0" parTransId="{C92FA5F6-28DB-4DE5-9D24-3E2BA2EFE341}" sibTransId="{0B32DBF0-B04B-4ECA-8F84-625416631B5F}"/>
    <dgm:cxn modelId="{6F8C1A38-4480-4162-A27C-2FFEEFFBB6EF}" type="presOf" srcId="{2672E3A1-F899-4D9B-9D40-F71C21B2551D}" destId="{D4FC4A15-D4FE-445D-B2B4-7C48ADD11A19}" srcOrd="0" destOrd="0" presId="urn:microsoft.com/office/officeart/2005/8/layout/process5"/>
    <dgm:cxn modelId="{9A6BC05C-501D-479E-9DCC-2A977AAF2A11}" type="presOf" srcId="{0B32DBF0-B04B-4ECA-8F84-625416631B5F}" destId="{56FA2BD0-F17A-4F19-AA72-98899B766336}" srcOrd="0" destOrd="0" presId="urn:microsoft.com/office/officeart/2005/8/layout/process5"/>
    <dgm:cxn modelId="{C739A365-2879-47A7-9DF8-02500978BB94}" type="presOf" srcId="{D12DB02C-160E-45F8-9D15-A61BF3BCA3AF}" destId="{752904DE-BF20-4AB5-90A8-ADDFF8794E24}" srcOrd="0" destOrd="0" presId="urn:microsoft.com/office/officeart/2005/8/layout/process5"/>
    <dgm:cxn modelId="{BF633B52-A49A-4EC3-BA20-0F75BAFEC4F6}" type="presOf" srcId="{A8DA6546-76B8-4B7B-B095-7CDDC9C66726}" destId="{9F24FC93-D945-4491-9FFD-53BBEC13FB96}" srcOrd="0" destOrd="0" presId="urn:microsoft.com/office/officeart/2005/8/layout/process5"/>
    <dgm:cxn modelId="{B6E6508F-FB15-4330-B672-5DFE8CFC8D62}" type="presOf" srcId="{2672E3A1-F899-4D9B-9D40-F71C21B2551D}" destId="{58DF925B-6589-4DF3-9A06-1B74FCE1EB26}" srcOrd="1" destOrd="0" presId="urn:microsoft.com/office/officeart/2005/8/layout/process5"/>
    <dgm:cxn modelId="{1A88E9C1-E3A6-4FB1-B8BB-218FDA78E349}" type="presOf" srcId="{4779ED52-3004-4398-B018-A3FBB054BDEB}" destId="{2DD095ED-E3FA-4BF9-982F-AA2705599CF3}" srcOrd="0" destOrd="0" presId="urn:microsoft.com/office/officeart/2005/8/layout/process5"/>
    <dgm:cxn modelId="{564173D6-EAA8-4B25-AE3A-BCECD1CCB7FA}" type="presOf" srcId="{82655F72-D1DC-40AC-95D5-632B8C49FF82}" destId="{56CA7075-5B8F-4A67-8FF3-CA4964616491}" srcOrd="0" destOrd="0" presId="urn:microsoft.com/office/officeart/2005/8/layout/process5"/>
    <dgm:cxn modelId="{86A17FE6-10F8-43DE-B639-E717B32493C6}" srcId="{D12DB02C-160E-45F8-9D15-A61BF3BCA3AF}" destId="{4779ED52-3004-4398-B018-A3FBB054BDEB}" srcOrd="0" destOrd="0" parTransId="{B61E7E52-2B68-498F-930F-86887503FC14}" sibTransId="{2672E3A1-F899-4D9B-9D40-F71C21B2551D}"/>
    <dgm:cxn modelId="{860612FD-EDEC-49F1-A905-B712DD8DBE9F}" type="presOf" srcId="{0B32DBF0-B04B-4ECA-8F84-625416631B5F}" destId="{C657F9B3-7308-4EBA-8E25-4E9EF820843B}" srcOrd="1" destOrd="0" presId="urn:microsoft.com/office/officeart/2005/8/layout/process5"/>
    <dgm:cxn modelId="{D7A014FF-1A02-4647-9822-73349EBFF836}" srcId="{D12DB02C-160E-45F8-9D15-A61BF3BCA3AF}" destId="{82655F72-D1DC-40AC-95D5-632B8C49FF82}" srcOrd="2" destOrd="0" parTransId="{0A89BC25-1BE6-423C-9FE4-A7D994A45E1D}" sibTransId="{8FBDCD34-A8FB-412D-A32C-2622534B5C01}"/>
    <dgm:cxn modelId="{C7560618-6CE6-4639-8239-2870F54CD91F}" type="presParOf" srcId="{752904DE-BF20-4AB5-90A8-ADDFF8794E24}" destId="{2DD095ED-E3FA-4BF9-982F-AA2705599CF3}" srcOrd="0" destOrd="0" presId="urn:microsoft.com/office/officeart/2005/8/layout/process5"/>
    <dgm:cxn modelId="{459177FF-C0BA-4832-A0DC-053AEBBB7C90}" type="presParOf" srcId="{752904DE-BF20-4AB5-90A8-ADDFF8794E24}" destId="{D4FC4A15-D4FE-445D-B2B4-7C48ADD11A19}" srcOrd="1" destOrd="0" presId="urn:microsoft.com/office/officeart/2005/8/layout/process5"/>
    <dgm:cxn modelId="{4D9AEDEE-A353-4AB2-88F6-35C5FD169F1F}" type="presParOf" srcId="{D4FC4A15-D4FE-445D-B2B4-7C48ADD11A19}" destId="{58DF925B-6589-4DF3-9A06-1B74FCE1EB26}" srcOrd="0" destOrd="0" presId="urn:microsoft.com/office/officeart/2005/8/layout/process5"/>
    <dgm:cxn modelId="{41DB707C-6F79-42D8-B7D3-7D5F746232AF}" type="presParOf" srcId="{752904DE-BF20-4AB5-90A8-ADDFF8794E24}" destId="{9F24FC93-D945-4491-9FFD-53BBEC13FB96}" srcOrd="2" destOrd="0" presId="urn:microsoft.com/office/officeart/2005/8/layout/process5"/>
    <dgm:cxn modelId="{324B8F60-C4A6-4455-ADAB-11D448958253}" type="presParOf" srcId="{752904DE-BF20-4AB5-90A8-ADDFF8794E24}" destId="{56FA2BD0-F17A-4F19-AA72-98899B766336}" srcOrd="3" destOrd="0" presId="urn:microsoft.com/office/officeart/2005/8/layout/process5"/>
    <dgm:cxn modelId="{BE339445-7A79-428C-8B29-DC3795BD8843}" type="presParOf" srcId="{56FA2BD0-F17A-4F19-AA72-98899B766336}" destId="{C657F9B3-7308-4EBA-8E25-4E9EF820843B}" srcOrd="0" destOrd="0" presId="urn:microsoft.com/office/officeart/2005/8/layout/process5"/>
    <dgm:cxn modelId="{64C2C279-3FEB-4B43-B814-45850AFD20F8}" type="presParOf" srcId="{752904DE-BF20-4AB5-90A8-ADDFF8794E24}" destId="{56CA7075-5B8F-4A67-8FF3-CA4964616491}" srcOrd="4" destOrd="0" presId="urn:microsoft.com/office/officeart/2005/8/layout/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17C9D3FF-89F9-4F4B-B08F-9E5B91C018A3}"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7CB5A546-7F20-4DF8-9976-18A4372C25CB}">
      <dgm:prSet/>
      <dgm:spPr/>
      <dgm:t>
        <a:bodyPr/>
        <a:lstStyle/>
        <a:p>
          <a:r>
            <a:rPr lang="en-US"/>
            <a:t>If Amber is eligible for OT, are there options for how it will be given?</a:t>
          </a:r>
        </a:p>
      </dgm:t>
    </dgm:pt>
    <dgm:pt modelId="{C45EACA5-2BB6-4278-B4D4-60FB34558035}" type="parTrans" cxnId="{D1C5F4B0-A9B7-4228-800C-8FFD3E6039ED}">
      <dgm:prSet/>
      <dgm:spPr/>
      <dgm:t>
        <a:bodyPr/>
        <a:lstStyle/>
        <a:p>
          <a:endParaRPr lang="en-US"/>
        </a:p>
      </dgm:t>
    </dgm:pt>
    <dgm:pt modelId="{2BDF68F7-13BC-4C52-823F-CB13FF0293C7}" type="sibTrans" cxnId="{D1C5F4B0-A9B7-4228-800C-8FFD3E6039ED}">
      <dgm:prSet/>
      <dgm:spPr/>
      <dgm:t>
        <a:bodyPr/>
        <a:lstStyle/>
        <a:p>
          <a:endParaRPr lang="en-US"/>
        </a:p>
      </dgm:t>
    </dgm:pt>
    <dgm:pt modelId="{9BB3D5F4-848D-4CEB-B46F-FC8DCD41981E}">
      <dgm:prSet/>
      <dgm:spPr/>
      <dgm:t>
        <a:bodyPr/>
        <a:lstStyle/>
        <a:p>
          <a:r>
            <a:rPr lang="en-US"/>
            <a:t>If so, what are those options?</a:t>
          </a:r>
        </a:p>
      </dgm:t>
    </dgm:pt>
    <dgm:pt modelId="{172ADE4F-D01A-4D50-9036-97073A29326E}" type="parTrans" cxnId="{B3B6F1EA-9361-41DB-8F02-8EAC8B61054F}">
      <dgm:prSet/>
      <dgm:spPr/>
      <dgm:t>
        <a:bodyPr/>
        <a:lstStyle/>
        <a:p>
          <a:endParaRPr lang="en-US"/>
        </a:p>
      </dgm:t>
    </dgm:pt>
    <dgm:pt modelId="{1EF95335-9EE4-4812-BC34-2A2B07980A5A}" type="sibTrans" cxnId="{B3B6F1EA-9361-41DB-8F02-8EAC8B61054F}">
      <dgm:prSet/>
      <dgm:spPr/>
      <dgm:t>
        <a:bodyPr/>
        <a:lstStyle/>
        <a:p>
          <a:endParaRPr lang="en-US"/>
        </a:p>
      </dgm:t>
    </dgm:pt>
    <dgm:pt modelId="{87AA1EA1-68AE-45BE-B1B8-4392800A39C8}">
      <dgm:prSet/>
      <dgm:spPr/>
      <dgm:t>
        <a:bodyPr/>
        <a:lstStyle/>
        <a:p>
          <a:r>
            <a:rPr lang="en-US"/>
            <a:t>If there are options, who gets to choose which option will be used?</a:t>
          </a:r>
        </a:p>
      </dgm:t>
    </dgm:pt>
    <dgm:pt modelId="{B13D15E1-9F9A-4F5E-98C6-2DE747540A51}" type="parTrans" cxnId="{6ADBB011-0CE9-4B9D-833D-50D45B06E286}">
      <dgm:prSet/>
      <dgm:spPr/>
      <dgm:t>
        <a:bodyPr/>
        <a:lstStyle/>
        <a:p>
          <a:endParaRPr lang="en-US"/>
        </a:p>
      </dgm:t>
    </dgm:pt>
    <dgm:pt modelId="{5C9FB631-E1F3-4F79-B27F-7B1423CFB091}" type="sibTrans" cxnId="{6ADBB011-0CE9-4B9D-833D-50D45B06E286}">
      <dgm:prSet/>
      <dgm:spPr/>
      <dgm:t>
        <a:bodyPr/>
        <a:lstStyle/>
        <a:p>
          <a:endParaRPr lang="en-US"/>
        </a:p>
      </dgm:t>
    </dgm:pt>
    <dgm:pt modelId="{A81745C2-A96A-40FC-8360-75588CC74BB7}" type="pres">
      <dgm:prSet presAssocID="{17C9D3FF-89F9-4F4B-B08F-9E5B91C018A3}" presName="linear" presStyleCnt="0">
        <dgm:presLayoutVars>
          <dgm:animLvl val="lvl"/>
          <dgm:resizeHandles val="exact"/>
        </dgm:presLayoutVars>
      </dgm:prSet>
      <dgm:spPr/>
    </dgm:pt>
    <dgm:pt modelId="{50E653CA-C033-4B1A-AA07-024BE15748D3}" type="pres">
      <dgm:prSet presAssocID="{7CB5A546-7F20-4DF8-9976-18A4372C25CB}" presName="parentText" presStyleLbl="node1" presStyleIdx="0" presStyleCnt="3">
        <dgm:presLayoutVars>
          <dgm:chMax val="0"/>
          <dgm:bulletEnabled val="1"/>
        </dgm:presLayoutVars>
      </dgm:prSet>
      <dgm:spPr/>
    </dgm:pt>
    <dgm:pt modelId="{51E8A11F-A139-43FD-BF1F-72C8A066ED01}" type="pres">
      <dgm:prSet presAssocID="{2BDF68F7-13BC-4C52-823F-CB13FF0293C7}" presName="spacer" presStyleCnt="0"/>
      <dgm:spPr/>
    </dgm:pt>
    <dgm:pt modelId="{00120B59-D6A3-401F-84C5-8C950D5D8026}" type="pres">
      <dgm:prSet presAssocID="{9BB3D5F4-848D-4CEB-B46F-FC8DCD41981E}" presName="parentText" presStyleLbl="node1" presStyleIdx="1" presStyleCnt="3">
        <dgm:presLayoutVars>
          <dgm:chMax val="0"/>
          <dgm:bulletEnabled val="1"/>
        </dgm:presLayoutVars>
      </dgm:prSet>
      <dgm:spPr/>
    </dgm:pt>
    <dgm:pt modelId="{7748C03F-C0A2-475A-8BED-5B372E9E47CB}" type="pres">
      <dgm:prSet presAssocID="{1EF95335-9EE4-4812-BC34-2A2B07980A5A}" presName="spacer" presStyleCnt="0"/>
      <dgm:spPr/>
    </dgm:pt>
    <dgm:pt modelId="{B399A8E1-CC52-44E5-A655-CE8403B6975C}" type="pres">
      <dgm:prSet presAssocID="{87AA1EA1-68AE-45BE-B1B8-4392800A39C8}" presName="parentText" presStyleLbl="node1" presStyleIdx="2" presStyleCnt="3">
        <dgm:presLayoutVars>
          <dgm:chMax val="0"/>
          <dgm:bulletEnabled val="1"/>
        </dgm:presLayoutVars>
      </dgm:prSet>
      <dgm:spPr/>
    </dgm:pt>
  </dgm:ptLst>
  <dgm:cxnLst>
    <dgm:cxn modelId="{6ADBB011-0CE9-4B9D-833D-50D45B06E286}" srcId="{17C9D3FF-89F9-4F4B-B08F-9E5B91C018A3}" destId="{87AA1EA1-68AE-45BE-B1B8-4392800A39C8}" srcOrd="2" destOrd="0" parTransId="{B13D15E1-9F9A-4F5E-98C6-2DE747540A51}" sibTransId="{5C9FB631-E1F3-4F79-B27F-7B1423CFB091}"/>
    <dgm:cxn modelId="{CCE33F61-152E-49F0-9A5A-DFBAA0D7E29A}" type="presOf" srcId="{9BB3D5F4-848D-4CEB-B46F-FC8DCD41981E}" destId="{00120B59-D6A3-401F-84C5-8C950D5D8026}" srcOrd="0" destOrd="0" presId="urn:microsoft.com/office/officeart/2005/8/layout/vList2"/>
    <dgm:cxn modelId="{A5317C46-D6EA-49B1-8FBD-B68761A79FB6}" type="presOf" srcId="{17C9D3FF-89F9-4F4B-B08F-9E5B91C018A3}" destId="{A81745C2-A96A-40FC-8360-75588CC74BB7}" srcOrd="0" destOrd="0" presId="urn:microsoft.com/office/officeart/2005/8/layout/vList2"/>
    <dgm:cxn modelId="{AD5F1F6A-0513-4099-AB63-0D0A25125092}" type="presOf" srcId="{7CB5A546-7F20-4DF8-9976-18A4372C25CB}" destId="{50E653CA-C033-4B1A-AA07-024BE15748D3}" srcOrd="0" destOrd="0" presId="urn:microsoft.com/office/officeart/2005/8/layout/vList2"/>
    <dgm:cxn modelId="{C3541594-22FF-46C4-9922-79FC50E12198}" type="presOf" srcId="{87AA1EA1-68AE-45BE-B1B8-4392800A39C8}" destId="{B399A8E1-CC52-44E5-A655-CE8403B6975C}" srcOrd="0" destOrd="0" presId="urn:microsoft.com/office/officeart/2005/8/layout/vList2"/>
    <dgm:cxn modelId="{D1C5F4B0-A9B7-4228-800C-8FFD3E6039ED}" srcId="{17C9D3FF-89F9-4F4B-B08F-9E5B91C018A3}" destId="{7CB5A546-7F20-4DF8-9976-18A4372C25CB}" srcOrd="0" destOrd="0" parTransId="{C45EACA5-2BB6-4278-B4D4-60FB34558035}" sibTransId="{2BDF68F7-13BC-4C52-823F-CB13FF0293C7}"/>
    <dgm:cxn modelId="{B3B6F1EA-9361-41DB-8F02-8EAC8B61054F}" srcId="{17C9D3FF-89F9-4F4B-B08F-9E5B91C018A3}" destId="{9BB3D5F4-848D-4CEB-B46F-FC8DCD41981E}" srcOrd="1" destOrd="0" parTransId="{172ADE4F-D01A-4D50-9036-97073A29326E}" sibTransId="{1EF95335-9EE4-4812-BC34-2A2B07980A5A}"/>
    <dgm:cxn modelId="{D6B2A150-3D76-45B5-AD7A-42E0C4D3A170}" type="presParOf" srcId="{A81745C2-A96A-40FC-8360-75588CC74BB7}" destId="{50E653CA-C033-4B1A-AA07-024BE15748D3}" srcOrd="0" destOrd="0" presId="urn:microsoft.com/office/officeart/2005/8/layout/vList2"/>
    <dgm:cxn modelId="{6F1A11CE-5ED6-4A96-B215-CDAB5AE67CF4}" type="presParOf" srcId="{A81745C2-A96A-40FC-8360-75588CC74BB7}" destId="{51E8A11F-A139-43FD-BF1F-72C8A066ED01}" srcOrd="1" destOrd="0" presId="urn:microsoft.com/office/officeart/2005/8/layout/vList2"/>
    <dgm:cxn modelId="{A94664D4-3CFA-4F8B-A4BE-D104E854323A}" type="presParOf" srcId="{A81745C2-A96A-40FC-8360-75588CC74BB7}" destId="{00120B59-D6A3-401F-84C5-8C950D5D8026}" srcOrd="2" destOrd="0" presId="urn:microsoft.com/office/officeart/2005/8/layout/vList2"/>
    <dgm:cxn modelId="{3635F69C-B59D-46DA-BB5B-E85D71E1BC0E}" type="presParOf" srcId="{A81745C2-A96A-40FC-8360-75588CC74BB7}" destId="{7748C03F-C0A2-475A-8BED-5B372E9E47CB}" srcOrd="3" destOrd="0" presId="urn:microsoft.com/office/officeart/2005/8/layout/vList2"/>
    <dgm:cxn modelId="{EF44BCCA-1564-4779-9C08-5D2AD3F1AB9A}" type="presParOf" srcId="{A81745C2-A96A-40FC-8360-75588CC74BB7}" destId="{B399A8E1-CC52-44E5-A655-CE8403B6975C}"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DDE7E15-F50B-4BCD-BD73-81F780225CF0}"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4C51DE79-71CE-4222-9C5C-442F12DC497A}">
      <dgm:prSet/>
      <dgm:spPr/>
      <dgm:t>
        <a:bodyPr/>
        <a:lstStyle/>
        <a:p>
          <a:r>
            <a:rPr lang="en-US"/>
            <a:t>Can employees volunteer time at the fair without getting paid?</a:t>
          </a:r>
        </a:p>
      </dgm:t>
    </dgm:pt>
    <dgm:pt modelId="{396B8964-C124-4E94-927E-F4175510C840}" type="parTrans" cxnId="{7111C66F-5345-4CAD-B6DE-A8AA9E49DD1F}">
      <dgm:prSet/>
      <dgm:spPr/>
      <dgm:t>
        <a:bodyPr/>
        <a:lstStyle/>
        <a:p>
          <a:endParaRPr lang="en-US"/>
        </a:p>
      </dgm:t>
    </dgm:pt>
    <dgm:pt modelId="{04B5A090-D892-4BBF-A1DF-835975ED9FA3}" type="sibTrans" cxnId="{7111C66F-5345-4CAD-B6DE-A8AA9E49DD1F}">
      <dgm:prSet/>
      <dgm:spPr/>
      <dgm:t>
        <a:bodyPr/>
        <a:lstStyle/>
        <a:p>
          <a:endParaRPr lang="en-US"/>
        </a:p>
      </dgm:t>
    </dgm:pt>
    <dgm:pt modelId="{6683838C-1F51-4744-ADF2-D9FB3E2DEB45}">
      <dgm:prSet/>
      <dgm:spPr/>
      <dgm:t>
        <a:bodyPr/>
        <a:lstStyle/>
        <a:p>
          <a:r>
            <a:rPr lang="en-US"/>
            <a:t>If so, are the rules the same for all employees?</a:t>
          </a:r>
        </a:p>
      </dgm:t>
    </dgm:pt>
    <dgm:pt modelId="{19C44B50-7226-4E77-91FE-5047EFC3BA57}" type="parTrans" cxnId="{CEF80B69-0CB9-42EA-AED8-32D51ECDE2B0}">
      <dgm:prSet/>
      <dgm:spPr/>
      <dgm:t>
        <a:bodyPr/>
        <a:lstStyle/>
        <a:p>
          <a:endParaRPr lang="en-US"/>
        </a:p>
      </dgm:t>
    </dgm:pt>
    <dgm:pt modelId="{024487B4-E390-40D4-8E6B-C8B2AD66FC68}" type="sibTrans" cxnId="{CEF80B69-0CB9-42EA-AED8-32D51ECDE2B0}">
      <dgm:prSet/>
      <dgm:spPr/>
      <dgm:t>
        <a:bodyPr/>
        <a:lstStyle/>
        <a:p>
          <a:endParaRPr lang="en-US"/>
        </a:p>
      </dgm:t>
    </dgm:pt>
    <dgm:pt modelId="{4F98F417-6B71-4E49-96CB-AE18AE41886E}" type="pres">
      <dgm:prSet presAssocID="{CDDE7E15-F50B-4BCD-BD73-81F780225CF0}" presName="linear" presStyleCnt="0">
        <dgm:presLayoutVars>
          <dgm:animLvl val="lvl"/>
          <dgm:resizeHandles val="exact"/>
        </dgm:presLayoutVars>
      </dgm:prSet>
      <dgm:spPr/>
    </dgm:pt>
    <dgm:pt modelId="{5D0202D4-89E4-4358-B6AB-D5B210FA8148}" type="pres">
      <dgm:prSet presAssocID="{4C51DE79-71CE-4222-9C5C-442F12DC497A}" presName="parentText" presStyleLbl="node1" presStyleIdx="0" presStyleCnt="2">
        <dgm:presLayoutVars>
          <dgm:chMax val="0"/>
          <dgm:bulletEnabled val="1"/>
        </dgm:presLayoutVars>
      </dgm:prSet>
      <dgm:spPr/>
    </dgm:pt>
    <dgm:pt modelId="{D4D228ED-38FF-43E8-8184-2F95558466B9}" type="pres">
      <dgm:prSet presAssocID="{04B5A090-D892-4BBF-A1DF-835975ED9FA3}" presName="spacer" presStyleCnt="0"/>
      <dgm:spPr/>
    </dgm:pt>
    <dgm:pt modelId="{A78351DA-0BF1-4200-A3AB-DB0B2F217CB6}" type="pres">
      <dgm:prSet presAssocID="{6683838C-1F51-4744-ADF2-D9FB3E2DEB45}" presName="parentText" presStyleLbl="node1" presStyleIdx="1" presStyleCnt="2">
        <dgm:presLayoutVars>
          <dgm:chMax val="0"/>
          <dgm:bulletEnabled val="1"/>
        </dgm:presLayoutVars>
      </dgm:prSet>
      <dgm:spPr/>
    </dgm:pt>
  </dgm:ptLst>
  <dgm:cxnLst>
    <dgm:cxn modelId="{CEF80B69-0CB9-42EA-AED8-32D51ECDE2B0}" srcId="{CDDE7E15-F50B-4BCD-BD73-81F780225CF0}" destId="{6683838C-1F51-4744-ADF2-D9FB3E2DEB45}" srcOrd="1" destOrd="0" parTransId="{19C44B50-7226-4E77-91FE-5047EFC3BA57}" sibTransId="{024487B4-E390-40D4-8E6B-C8B2AD66FC68}"/>
    <dgm:cxn modelId="{7111C66F-5345-4CAD-B6DE-A8AA9E49DD1F}" srcId="{CDDE7E15-F50B-4BCD-BD73-81F780225CF0}" destId="{4C51DE79-71CE-4222-9C5C-442F12DC497A}" srcOrd="0" destOrd="0" parTransId="{396B8964-C124-4E94-927E-F4175510C840}" sibTransId="{04B5A090-D892-4BBF-A1DF-835975ED9FA3}"/>
    <dgm:cxn modelId="{86B85653-D63E-43A2-A985-0ED0CDFE8364}" type="presOf" srcId="{6683838C-1F51-4744-ADF2-D9FB3E2DEB45}" destId="{A78351DA-0BF1-4200-A3AB-DB0B2F217CB6}" srcOrd="0" destOrd="0" presId="urn:microsoft.com/office/officeart/2005/8/layout/vList2"/>
    <dgm:cxn modelId="{670B4B93-0824-4D30-9F98-815CDA6956D1}" type="presOf" srcId="{CDDE7E15-F50B-4BCD-BD73-81F780225CF0}" destId="{4F98F417-6B71-4E49-96CB-AE18AE41886E}" srcOrd="0" destOrd="0" presId="urn:microsoft.com/office/officeart/2005/8/layout/vList2"/>
    <dgm:cxn modelId="{6C9AC2B7-DA77-42C1-81B5-467E8801645D}" type="presOf" srcId="{4C51DE79-71CE-4222-9C5C-442F12DC497A}" destId="{5D0202D4-89E4-4358-B6AB-D5B210FA8148}" srcOrd="0" destOrd="0" presId="urn:microsoft.com/office/officeart/2005/8/layout/vList2"/>
    <dgm:cxn modelId="{46D10D6E-F781-4355-8188-6CFC983FA01B}" type="presParOf" srcId="{4F98F417-6B71-4E49-96CB-AE18AE41886E}" destId="{5D0202D4-89E4-4358-B6AB-D5B210FA8148}" srcOrd="0" destOrd="0" presId="urn:microsoft.com/office/officeart/2005/8/layout/vList2"/>
    <dgm:cxn modelId="{7ABEB8EB-6068-4AC7-B48B-0DCDBC33FDB8}" type="presParOf" srcId="{4F98F417-6B71-4E49-96CB-AE18AE41886E}" destId="{D4D228ED-38FF-43E8-8184-2F95558466B9}" srcOrd="1" destOrd="0" presId="urn:microsoft.com/office/officeart/2005/8/layout/vList2"/>
    <dgm:cxn modelId="{4DA88FB6-D6B3-4D92-8079-5DB07F46FCD8}" type="presParOf" srcId="{4F98F417-6B71-4E49-96CB-AE18AE41886E}" destId="{A78351DA-0BF1-4200-A3AB-DB0B2F217CB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21ACF5FA-1DA9-4D7E-B077-87FAA88D3784}"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AB45E9B5-97C1-4391-8536-858B49A3B3AB}">
      <dgm:prSet/>
      <dgm:spPr/>
      <dgm:t>
        <a:bodyPr/>
        <a:lstStyle/>
        <a:p>
          <a:r>
            <a:rPr lang="en-US"/>
            <a:t>Just because FLSA doesn’t address or prohibit something, that doesn’t mean anything goes.</a:t>
          </a:r>
        </a:p>
      </dgm:t>
    </dgm:pt>
    <dgm:pt modelId="{312B043F-6D9C-46FA-9448-9FC4F5BC7F02}" type="parTrans" cxnId="{CDC82EF3-5B44-4E05-A918-02AEF1E4BD67}">
      <dgm:prSet/>
      <dgm:spPr/>
      <dgm:t>
        <a:bodyPr/>
        <a:lstStyle/>
        <a:p>
          <a:endParaRPr lang="en-US"/>
        </a:p>
      </dgm:t>
    </dgm:pt>
    <dgm:pt modelId="{B73E3B94-1845-4E56-9930-0295D7A77A7A}" type="sibTrans" cxnId="{CDC82EF3-5B44-4E05-A918-02AEF1E4BD67}">
      <dgm:prSet/>
      <dgm:spPr/>
      <dgm:t>
        <a:bodyPr/>
        <a:lstStyle/>
        <a:p>
          <a:endParaRPr lang="en-US"/>
        </a:p>
      </dgm:t>
    </dgm:pt>
    <dgm:pt modelId="{F0DBD7BE-FA9A-41C6-92CF-83B15DC7BCA2}">
      <dgm:prSet/>
      <dgm:spPr/>
      <dgm:t>
        <a:bodyPr/>
        <a:lstStyle/>
        <a:p>
          <a:r>
            <a:rPr lang="en-US"/>
            <a:t>Check county policies!</a:t>
          </a:r>
        </a:p>
      </dgm:t>
    </dgm:pt>
    <dgm:pt modelId="{50E73325-3857-4961-BB85-72C463C0AC34}" type="parTrans" cxnId="{845E0086-5092-456B-BDD2-4BF93584C9DE}">
      <dgm:prSet/>
      <dgm:spPr/>
      <dgm:t>
        <a:bodyPr/>
        <a:lstStyle/>
        <a:p>
          <a:endParaRPr lang="en-US"/>
        </a:p>
      </dgm:t>
    </dgm:pt>
    <dgm:pt modelId="{F1186B42-2ADF-44E0-8827-1CB2D1381207}" type="sibTrans" cxnId="{845E0086-5092-456B-BDD2-4BF93584C9DE}">
      <dgm:prSet/>
      <dgm:spPr/>
      <dgm:t>
        <a:bodyPr/>
        <a:lstStyle/>
        <a:p>
          <a:endParaRPr lang="en-US"/>
        </a:p>
      </dgm:t>
    </dgm:pt>
    <dgm:pt modelId="{F3AA07A8-4F97-446B-8A90-4A08012CF9EE}">
      <dgm:prSet/>
      <dgm:spPr/>
      <dgm:t>
        <a:bodyPr/>
        <a:lstStyle/>
        <a:p>
          <a:r>
            <a:rPr lang="en-US"/>
            <a:t>We mostly discussed general rules.</a:t>
          </a:r>
        </a:p>
      </dgm:t>
    </dgm:pt>
    <dgm:pt modelId="{6914340E-30D5-4DB7-8228-FE233C665D88}" type="parTrans" cxnId="{151138B7-421F-4329-A475-03B2C60351BA}">
      <dgm:prSet/>
      <dgm:spPr/>
      <dgm:t>
        <a:bodyPr/>
        <a:lstStyle/>
        <a:p>
          <a:endParaRPr lang="en-US"/>
        </a:p>
      </dgm:t>
    </dgm:pt>
    <dgm:pt modelId="{21FE696D-498B-40E1-B901-A94EE86A29EE}" type="sibTrans" cxnId="{151138B7-421F-4329-A475-03B2C60351BA}">
      <dgm:prSet/>
      <dgm:spPr/>
      <dgm:t>
        <a:bodyPr/>
        <a:lstStyle/>
        <a:p>
          <a:endParaRPr lang="en-US"/>
        </a:p>
      </dgm:t>
    </dgm:pt>
    <dgm:pt modelId="{633EF4C3-51F9-4E0F-9BE7-39AC3BB25999}">
      <dgm:prSet/>
      <dgm:spPr/>
      <dgm:t>
        <a:bodyPr/>
        <a:lstStyle/>
        <a:p>
          <a:r>
            <a:rPr lang="en-US"/>
            <a:t>There are many exceptions and special rules.</a:t>
          </a:r>
        </a:p>
      </dgm:t>
    </dgm:pt>
    <dgm:pt modelId="{C0BD9799-0E39-4C31-90AC-F6D3C10B0AD0}" type="parTrans" cxnId="{B9ADB17A-1182-406E-9B84-9807CD0EFD95}">
      <dgm:prSet/>
      <dgm:spPr/>
      <dgm:t>
        <a:bodyPr/>
        <a:lstStyle/>
        <a:p>
          <a:endParaRPr lang="en-US"/>
        </a:p>
      </dgm:t>
    </dgm:pt>
    <dgm:pt modelId="{3B4145C2-EBA6-43C9-892A-39154E491484}" type="sibTrans" cxnId="{B9ADB17A-1182-406E-9B84-9807CD0EFD95}">
      <dgm:prSet/>
      <dgm:spPr/>
      <dgm:t>
        <a:bodyPr/>
        <a:lstStyle/>
        <a:p>
          <a:endParaRPr lang="en-US"/>
        </a:p>
      </dgm:t>
    </dgm:pt>
    <dgm:pt modelId="{6BC2F2FE-C49C-4DD8-955C-AA7D28702704}">
      <dgm:prSet/>
      <dgm:spPr/>
      <dgm:t>
        <a:bodyPr/>
        <a:lstStyle/>
        <a:p>
          <a:r>
            <a:rPr lang="en-US"/>
            <a:t>Always check with HR when questions come up.</a:t>
          </a:r>
        </a:p>
      </dgm:t>
    </dgm:pt>
    <dgm:pt modelId="{57D30162-EDCB-47DF-953B-CBDB13A46908}" type="parTrans" cxnId="{B4B4ECE1-86C6-4AC2-A2E8-40E0A564AB8E}">
      <dgm:prSet/>
      <dgm:spPr/>
      <dgm:t>
        <a:bodyPr/>
        <a:lstStyle/>
        <a:p>
          <a:endParaRPr lang="en-US"/>
        </a:p>
      </dgm:t>
    </dgm:pt>
    <dgm:pt modelId="{07DC4D47-8A06-4082-AACA-865490675B47}" type="sibTrans" cxnId="{B4B4ECE1-86C6-4AC2-A2E8-40E0A564AB8E}">
      <dgm:prSet/>
      <dgm:spPr/>
      <dgm:t>
        <a:bodyPr/>
        <a:lstStyle/>
        <a:p>
          <a:endParaRPr lang="en-US"/>
        </a:p>
      </dgm:t>
    </dgm:pt>
    <dgm:pt modelId="{88D73754-B5B5-4626-842F-9A7BB48C9D34}" type="pres">
      <dgm:prSet presAssocID="{21ACF5FA-1DA9-4D7E-B077-87FAA88D3784}" presName="linear" presStyleCnt="0">
        <dgm:presLayoutVars>
          <dgm:animLvl val="lvl"/>
          <dgm:resizeHandles val="exact"/>
        </dgm:presLayoutVars>
      </dgm:prSet>
      <dgm:spPr/>
    </dgm:pt>
    <dgm:pt modelId="{67841F40-1946-49E4-BAA1-C75C65AC43D8}" type="pres">
      <dgm:prSet presAssocID="{AB45E9B5-97C1-4391-8536-858B49A3B3AB}" presName="parentText" presStyleLbl="node1" presStyleIdx="0" presStyleCnt="2">
        <dgm:presLayoutVars>
          <dgm:chMax val="0"/>
          <dgm:bulletEnabled val="1"/>
        </dgm:presLayoutVars>
      </dgm:prSet>
      <dgm:spPr/>
    </dgm:pt>
    <dgm:pt modelId="{7D251E77-1386-4055-9286-3002517B62A3}" type="pres">
      <dgm:prSet presAssocID="{AB45E9B5-97C1-4391-8536-858B49A3B3AB}" presName="childText" presStyleLbl="revTx" presStyleIdx="0" presStyleCnt="2">
        <dgm:presLayoutVars>
          <dgm:bulletEnabled val="1"/>
        </dgm:presLayoutVars>
      </dgm:prSet>
      <dgm:spPr/>
    </dgm:pt>
    <dgm:pt modelId="{F73B849D-AFE8-476C-B4E7-F1F6F0967BE3}" type="pres">
      <dgm:prSet presAssocID="{F3AA07A8-4F97-446B-8A90-4A08012CF9EE}" presName="parentText" presStyleLbl="node1" presStyleIdx="1" presStyleCnt="2">
        <dgm:presLayoutVars>
          <dgm:chMax val="0"/>
          <dgm:bulletEnabled val="1"/>
        </dgm:presLayoutVars>
      </dgm:prSet>
      <dgm:spPr/>
    </dgm:pt>
    <dgm:pt modelId="{E61506FA-6DDF-4078-AC87-4591652FE32A}" type="pres">
      <dgm:prSet presAssocID="{F3AA07A8-4F97-446B-8A90-4A08012CF9EE}" presName="childText" presStyleLbl="revTx" presStyleIdx="1" presStyleCnt="2">
        <dgm:presLayoutVars>
          <dgm:bulletEnabled val="1"/>
        </dgm:presLayoutVars>
      </dgm:prSet>
      <dgm:spPr/>
    </dgm:pt>
  </dgm:ptLst>
  <dgm:cxnLst>
    <dgm:cxn modelId="{A7AEC017-A2BF-4E2E-A389-13454795CC29}" type="presOf" srcId="{21ACF5FA-1DA9-4D7E-B077-87FAA88D3784}" destId="{88D73754-B5B5-4626-842F-9A7BB48C9D34}" srcOrd="0" destOrd="0" presId="urn:microsoft.com/office/officeart/2005/8/layout/vList2"/>
    <dgm:cxn modelId="{E87B1127-F41B-4D5A-BC4B-0FF7F4A805B5}" type="presOf" srcId="{6BC2F2FE-C49C-4DD8-955C-AA7D28702704}" destId="{E61506FA-6DDF-4078-AC87-4591652FE32A}" srcOrd="0" destOrd="1" presId="urn:microsoft.com/office/officeart/2005/8/layout/vList2"/>
    <dgm:cxn modelId="{B9ADB17A-1182-406E-9B84-9807CD0EFD95}" srcId="{F3AA07A8-4F97-446B-8A90-4A08012CF9EE}" destId="{633EF4C3-51F9-4E0F-9BE7-39AC3BB25999}" srcOrd="0" destOrd="0" parTransId="{C0BD9799-0E39-4C31-90AC-F6D3C10B0AD0}" sibTransId="{3B4145C2-EBA6-43C9-892A-39154E491484}"/>
    <dgm:cxn modelId="{845E0086-5092-456B-BDD2-4BF93584C9DE}" srcId="{AB45E9B5-97C1-4391-8536-858B49A3B3AB}" destId="{F0DBD7BE-FA9A-41C6-92CF-83B15DC7BCA2}" srcOrd="0" destOrd="0" parTransId="{50E73325-3857-4961-BB85-72C463C0AC34}" sibTransId="{F1186B42-2ADF-44E0-8827-1CB2D1381207}"/>
    <dgm:cxn modelId="{151138B7-421F-4329-A475-03B2C60351BA}" srcId="{21ACF5FA-1DA9-4D7E-B077-87FAA88D3784}" destId="{F3AA07A8-4F97-446B-8A90-4A08012CF9EE}" srcOrd="1" destOrd="0" parTransId="{6914340E-30D5-4DB7-8228-FE233C665D88}" sibTransId="{21FE696D-498B-40E1-B901-A94EE86A29EE}"/>
    <dgm:cxn modelId="{DC7992BA-C3F9-4499-B334-ACB47B3102F2}" type="presOf" srcId="{F3AA07A8-4F97-446B-8A90-4A08012CF9EE}" destId="{F73B849D-AFE8-476C-B4E7-F1F6F0967BE3}" srcOrd="0" destOrd="0" presId="urn:microsoft.com/office/officeart/2005/8/layout/vList2"/>
    <dgm:cxn modelId="{CB1994D1-6451-413B-88B4-A06B79493B62}" type="presOf" srcId="{633EF4C3-51F9-4E0F-9BE7-39AC3BB25999}" destId="{E61506FA-6DDF-4078-AC87-4591652FE32A}" srcOrd="0" destOrd="0" presId="urn:microsoft.com/office/officeart/2005/8/layout/vList2"/>
    <dgm:cxn modelId="{6D3099D4-D4C0-4DB3-B966-37AA8F6FE76D}" type="presOf" srcId="{F0DBD7BE-FA9A-41C6-92CF-83B15DC7BCA2}" destId="{7D251E77-1386-4055-9286-3002517B62A3}" srcOrd="0" destOrd="0" presId="urn:microsoft.com/office/officeart/2005/8/layout/vList2"/>
    <dgm:cxn modelId="{B4B4ECE1-86C6-4AC2-A2E8-40E0A564AB8E}" srcId="{F3AA07A8-4F97-446B-8A90-4A08012CF9EE}" destId="{6BC2F2FE-C49C-4DD8-955C-AA7D28702704}" srcOrd="1" destOrd="0" parTransId="{57D30162-EDCB-47DF-953B-CBDB13A46908}" sibTransId="{07DC4D47-8A06-4082-AACA-865490675B47}"/>
    <dgm:cxn modelId="{CDC82EF3-5B44-4E05-A918-02AEF1E4BD67}" srcId="{21ACF5FA-1DA9-4D7E-B077-87FAA88D3784}" destId="{AB45E9B5-97C1-4391-8536-858B49A3B3AB}" srcOrd="0" destOrd="0" parTransId="{312B043F-6D9C-46FA-9448-9FC4F5BC7F02}" sibTransId="{B73E3B94-1845-4E56-9930-0295D7A77A7A}"/>
    <dgm:cxn modelId="{C583DDFA-1F0B-4765-9269-0FE601623CE4}" type="presOf" srcId="{AB45E9B5-97C1-4391-8536-858B49A3B3AB}" destId="{67841F40-1946-49E4-BAA1-C75C65AC43D8}" srcOrd="0" destOrd="0" presId="urn:microsoft.com/office/officeart/2005/8/layout/vList2"/>
    <dgm:cxn modelId="{4E1B5E86-9FB8-4EC8-9AE9-289A22990D2A}" type="presParOf" srcId="{88D73754-B5B5-4626-842F-9A7BB48C9D34}" destId="{67841F40-1946-49E4-BAA1-C75C65AC43D8}" srcOrd="0" destOrd="0" presId="urn:microsoft.com/office/officeart/2005/8/layout/vList2"/>
    <dgm:cxn modelId="{95A027C6-8803-48FA-9014-DF6912EC2D50}" type="presParOf" srcId="{88D73754-B5B5-4626-842F-9A7BB48C9D34}" destId="{7D251E77-1386-4055-9286-3002517B62A3}" srcOrd="1" destOrd="0" presId="urn:microsoft.com/office/officeart/2005/8/layout/vList2"/>
    <dgm:cxn modelId="{7D52720A-0372-40D1-9101-88E0CEC553C4}" type="presParOf" srcId="{88D73754-B5B5-4626-842F-9A7BB48C9D34}" destId="{F73B849D-AFE8-476C-B4E7-F1F6F0967BE3}" srcOrd="2" destOrd="0" presId="urn:microsoft.com/office/officeart/2005/8/layout/vList2"/>
    <dgm:cxn modelId="{7429EF44-F29D-4291-8114-EEE935FAAA91}" type="presParOf" srcId="{88D73754-B5B5-4626-842F-9A7BB48C9D34}" destId="{E61506FA-6DDF-4078-AC87-4591652FE32A}"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7C9D3FF-89F9-4F4B-B08F-9E5B91C018A3}"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7CB5A546-7F20-4DF8-9976-18A4372C25CB}">
      <dgm:prSet/>
      <dgm:spPr/>
      <dgm:t>
        <a:bodyPr/>
        <a:lstStyle/>
        <a:p>
          <a:r>
            <a:rPr lang="en-US"/>
            <a:t>If Amber is eligible for OT, are there options for how it will be given?</a:t>
          </a:r>
        </a:p>
      </dgm:t>
    </dgm:pt>
    <dgm:pt modelId="{C45EACA5-2BB6-4278-B4D4-60FB34558035}" type="parTrans" cxnId="{D1C5F4B0-A9B7-4228-800C-8FFD3E6039ED}">
      <dgm:prSet/>
      <dgm:spPr/>
      <dgm:t>
        <a:bodyPr/>
        <a:lstStyle/>
        <a:p>
          <a:endParaRPr lang="en-US"/>
        </a:p>
      </dgm:t>
    </dgm:pt>
    <dgm:pt modelId="{2BDF68F7-13BC-4C52-823F-CB13FF0293C7}" type="sibTrans" cxnId="{D1C5F4B0-A9B7-4228-800C-8FFD3E6039ED}">
      <dgm:prSet/>
      <dgm:spPr/>
      <dgm:t>
        <a:bodyPr/>
        <a:lstStyle/>
        <a:p>
          <a:endParaRPr lang="en-US"/>
        </a:p>
      </dgm:t>
    </dgm:pt>
    <dgm:pt modelId="{9BB3D5F4-848D-4CEB-B46F-FC8DCD41981E}">
      <dgm:prSet/>
      <dgm:spPr/>
      <dgm:t>
        <a:bodyPr/>
        <a:lstStyle/>
        <a:p>
          <a:r>
            <a:rPr lang="en-US"/>
            <a:t>If so, what are those options?</a:t>
          </a:r>
        </a:p>
      </dgm:t>
    </dgm:pt>
    <dgm:pt modelId="{172ADE4F-D01A-4D50-9036-97073A29326E}" type="parTrans" cxnId="{B3B6F1EA-9361-41DB-8F02-8EAC8B61054F}">
      <dgm:prSet/>
      <dgm:spPr/>
      <dgm:t>
        <a:bodyPr/>
        <a:lstStyle/>
        <a:p>
          <a:endParaRPr lang="en-US"/>
        </a:p>
      </dgm:t>
    </dgm:pt>
    <dgm:pt modelId="{1EF95335-9EE4-4812-BC34-2A2B07980A5A}" type="sibTrans" cxnId="{B3B6F1EA-9361-41DB-8F02-8EAC8B61054F}">
      <dgm:prSet/>
      <dgm:spPr/>
      <dgm:t>
        <a:bodyPr/>
        <a:lstStyle/>
        <a:p>
          <a:endParaRPr lang="en-US"/>
        </a:p>
      </dgm:t>
    </dgm:pt>
    <dgm:pt modelId="{87AA1EA1-68AE-45BE-B1B8-4392800A39C8}">
      <dgm:prSet/>
      <dgm:spPr/>
      <dgm:t>
        <a:bodyPr/>
        <a:lstStyle/>
        <a:p>
          <a:r>
            <a:rPr lang="en-US"/>
            <a:t>If there are options, who gets to choose which option will be used?</a:t>
          </a:r>
        </a:p>
      </dgm:t>
    </dgm:pt>
    <dgm:pt modelId="{B13D15E1-9F9A-4F5E-98C6-2DE747540A51}" type="parTrans" cxnId="{6ADBB011-0CE9-4B9D-833D-50D45B06E286}">
      <dgm:prSet/>
      <dgm:spPr/>
      <dgm:t>
        <a:bodyPr/>
        <a:lstStyle/>
        <a:p>
          <a:endParaRPr lang="en-US"/>
        </a:p>
      </dgm:t>
    </dgm:pt>
    <dgm:pt modelId="{5C9FB631-E1F3-4F79-B27F-7B1423CFB091}" type="sibTrans" cxnId="{6ADBB011-0CE9-4B9D-833D-50D45B06E286}">
      <dgm:prSet/>
      <dgm:spPr/>
      <dgm:t>
        <a:bodyPr/>
        <a:lstStyle/>
        <a:p>
          <a:endParaRPr lang="en-US"/>
        </a:p>
      </dgm:t>
    </dgm:pt>
    <dgm:pt modelId="{A81745C2-A96A-40FC-8360-75588CC74BB7}" type="pres">
      <dgm:prSet presAssocID="{17C9D3FF-89F9-4F4B-B08F-9E5B91C018A3}" presName="linear" presStyleCnt="0">
        <dgm:presLayoutVars>
          <dgm:animLvl val="lvl"/>
          <dgm:resizeHandles val="exact"/>
        </dgm:presLayoutVars>
      </dgm:prSet>
      <dgm:spPr/>
    </dgm:pt>
    <dgm:pt modelId="{50E653CA-C033-4B1A-AA07-024BE15748D3}" type="pres">
      <dgm:prSet presAssocID="{7CB5A546-7F20-4DF8-9976-18A4372C25CB}" presName="parentText" presStyleLbl="node1" presStyleIdx="0" presStyleCnt="3">
        <dgm:presLayoutVars>
          <dgm:chMax val="0"/>
          <dgm:bulletEnabled val="1"/>
        </dgm:presLayoutVars>
      </dgm:prSet>
      <dgm:spPr/>
    </dgm:pt>
    <dgm:pt modelId="{51E8A11F-A139-43FD-BF1F-72C8A066ED01}" type="pres">
      <dgm:prSet presAssocID="{2BDF68F7-13BC-4C52-823F-CB13FF0293C7}" presName="spacer" presStyleCnt="0"/>
      <dgm:spPr/>
    </dgm:pt>
    <dgm:pt modelId="{00120B59-D6A3-401F-84C5-8C950D5D8026}" type="pres">
      <dgm:prSet presAssocID="{9BB3D5F4-848D-4CEB-B46F-FC8DCD41981E}" presName="parentText" presStyleLbl="node1" presStyleIdx="1" presStyleCnt="3">
        <dgm:presLayoutVars>
          <dgm:chMax val="0"/>
          <dgm:bulletEnabled val="1"/>
        </dgm:presLayoutVars>
      </dgm:prSet>
      <dgm:spPr/>
    </dgm:pt>
    <dgm:pt modelId="{7748C03F-C0A2-475A-8BED-5B372E9E47CB}" type="pres">
      <dgm:prSet presAssocID="{1EF95335-9EE4-4812-BC34-2A2B07980A5A}" presName="spacer" presStyleCnt="0"/>
      <dgm:spPr/>
    </dgm:pt>
    <dgm:pt modelId="{B399A8E1-CC52-44E5-A655-CE8403B6975C}" type="pres">
      <dgm:prSet presAssocID="{87AA1EA1-68AE-45BE-B1B8-4392800A39C8}" presName="parentText" presStyleLbl="node1" presStyleIdx="2" presStyleCnt="3">
        <dgm:presLayoutVars>
          <dgm:chMax val="0"/>
          <dgm:bulletEnabled val="1"/>
        </dgm:presLayoutVars>
      </dgm:prSet>
      <dgm:spPr/>
    </dgm:pt>
  </dgm:ptLst>
  <dgm:cxnLst>
    <dgm:cxn modelId="{6ADBB011-0CE9-4B9D-833D-50D45B06E286}" srcId="{17C9D3FF-89F9-4F4B-B08F-9E5B91C018A3}" destId="{87AA1EA1-68AE-45BE-B1B8-4392800A39C8}" srcOrd="2" destOrd="0" parTransId="{B13D15E1-9F9A-4F5E-98C6-2DE747540A51}" sibTransId="{5C9FB631-E1F3-4F79-B27F-7B1423CFB091}"/>
    <dgm:cxn modelId="{CCE33F61-152E-49F0-9A5A-DFBAA0D7E29A}" type="presOf" srcId="{9BB3D5F4-848D-4CEB-B46F-FC8DCD41981E}" destId="{00120B59-D6A3-401F-84C5-8C950D5D8026}" srcOrd="0" destOrd="0" presId="urn:microsoft.com/office/officeart/2005/8/layout/vList2"/>
    <dgm:cxn modelId="{A5317C46-D6EA-49B1-8FBD-B68761A79FB6}" type="presOf" srcId="{17C9D3FF-89F9-4F4B-B08F-9E5B91C018A3}" destId="{A81745C2-A96A-40FC-8360-75588CC74BB7}" srcOrd="0" destOrd="0" presId="urn:microsoft.com/office/officeart/2005/8/layout/vList2"/>
    <dgm:cxn modelId="{AD5F1F6A-0513-4099-AB63-0D0A25125092}" type="presOf" srcId="{7CB5A546-7F20-4DF8-9976-18A4372C25CB}" destId="{50E653CA-C033-4B1A-AA07-024BE15748D3}" srcOrd="0" destOrd="0" presId="urn:microsoft.com/office/officeart/2005/8/layout/vList2"/>
    <dgm:cxn modelId="{C3541594-22FF-46C4-9922-79FC50E12198}" type="presOf" srcId="{87AA1EA1-68AE-45BE-B1B8-4392800A39C8}" destId="{B399A8E1-CC52-44E5-A655-CE8403B6975C}" srcOrd="0" destOrd="0" presId="urn:microsoft.com/office/officeart/2005/8/layout/vList2"/>
    <dgm:cxn modelId="{D1C5F4B0-A9B7-4228-800C-8FFD3E6039ED}" srcId="{17C9D3FF-89F9-4F4B-B08F-9E5B91C018A3}" destId="{7CB5A546-7F20-4DF8-9976-18A4372C25CB}" srcOrd="0" destOrd="0" parTransId="{C45EACA5-2BB6-4278-B4D4-60FB34558035}" sibTransId="{2BDF68F7-13BC-4C52-823F-CB13FF0293C7}"/>
    <dgm:cxn modelId="{B3B6F1EA-9361-41DB-8F02-8EAC8B61054F}" srcId="{17C9D3FF-89F9-4F4B-B08F-9E5B91C018A3}" destId="{9BB3D5F4-848D-4CEB-B46F-FC8DCD41981E}" srcOrd="1" destOrd="0" parTransId="{172ADE4F-D01A-4D50-9036-97073A29326E}" sibTransId="{1EF95335-9EE4-4812-BC34-2A2B07980A5A}"/>
    <dgm:cxn modelId="{D6B2A150-3D76-45B5-AD7A-42E0C4D3A170}" type="presParOf" srcId="{A81745C2-A96A-40FC-8360-75588CC74BB7}" destId="{50E653CA-C033-4B1A-AA07-024BE15748D3}" srcOrd="0" destOrd="0" presId="urn:microsoft.com/office/officeart/2005/8/layout/vList2"/>
    <dgm:cxn modelId="{6F1A11CE-5ED6-4A96-B215-CDAB5AE67CF4}" type="presParOf" srcId="{A81745C2-A96A-40FC-8360-75588CC74BB7}" destId="{51E8A11F-A139-43FD-BF1F-72C8A066ED01}" srcOrd="1" destOrd="0" presId="urn:microsoft.com/office/officeart/2005/8/layout/vList2"/>
    <dgm:cxn modelId="{A94664D4-3CFA-4F8B-A4BE-D104E854323A}" type="presParOf" srcId="{A81745C2-A96A-40FC-8360-75588CC74BB7}" destId="{00120B59-D6A3-401F-84C5-8C950D5D8026}" srcOrd="2" destOrd="0" presId="urn:microsoft.com/office/officeart/2005/8/layout/vList2"/>
    <dgm:cxn modelId="{3635F69C-B59D-46DA-BB5B-E85D71E1BC0E}" type="presParOf" srcId="{A81745C2-A96A-40FC-8360-75588CC74BB7}" destId="{7748C03F-C0A2-475A-8BED-5B372E9E47CB}" srcOrd="3" destOrd="0" presId="urn:microsoft.com/office/officeart/2005/8/layout/vList2"/>
    <dgm:cxn modelId="{EF44BCCA-1564-4779-9C08-5D2AD3F1AB9A}" type="presParOf" srcId="{A81745C2-A96A-40FC-8360-75588CC74BB7}" destId="{B399A8E1-CC52-44E5-A655-CE8403B6975C}"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5AB84A3-701A-4DE8-A984-A96BACF0D90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D2156FA8-B4FB-44C1-93B0-32DD8E27A27A}">
      <dgm:prSet/>
      <dgm:spPr/>
      <dgm:t>
        <a:bodyPr/>
        <a:lstStyle/>
        <a:p>
          <a:r>
            <a:rPr lang="en-US"/>
            <a:t>Human Resources Office</a:t>
          </a:r>
        </a:p>
      </dgm:t>
    </dgm:pt>
    <dgm:pt modelId="{DC7A3B56-7574-47A4-BA86-582789C8D5AF}" type="parTrans" cxnId="{7A3E24BA-5DC4-43DC-8BF9-50EA7138147A}">
      <dgm:prSet/>
      <dgm:spPr/>
      <dgm:t>
        <a:bodyPr/>
        <a:lstStyle/>
        <a:p>
          <a:endParaRPr lang="en-US"/>
        </a:p>
      </dgm:t>
    </dgm:pt>
    <dgm:pt modelId="{097FFF82-B429-44BE-A80E-7ABAAA11C94B}" type="sibTrans" cxnId="{7A3E24BA-5DC4-43DC-8BF9-50EA7138147A}">
      <dgm:prSet/>
      <dgm:spPr/>
      <dgm:t>
        <a:bodyPr/>
        <a:lstStyle/>
        <a:p>
          <a:endParaRPr lang="en-US"/>
        </a:p>
      </dgm:t>
    </dgm:pt>
    <dgm:pt modelId="{CE601C6B-0D2D-4CF1-8049-496D447C3BEB}">
      <dgm:prSet/>
      <dgm:spPr/>
      <dgm:t>
        <a:bodyPr/>
        <a:lstStyle/>
        <a:p>
          <a:r>
            <a:rPr lang="en-US"/>
            <a:t>U.S. Department of Labor, Wage and Hour Division website</a:t>
          </a:r>
        </a:p>
      </dgm:t>
    </dgm:pt>
    <dgm:pt modelId="{CDC03254-4FA6-48B4-81F9-F5D243DE8BB7}" type="parTrans" cxnId="{34357D53-48EA-4E1E-AA41-49626571B393}">
      <dgm:prSet/>
      <dgm:spPr/>
      <dgm:t>
        <a:bodyPr/>
        <a:lstStyle/>
        <a:p>
          <a:endParaRPr lang="en-US"/>
        </a:p>
      </dgm:t>
    </dgm:pt>
    <dgm:pt modelId="{3BABB9D4-EE8E-44ED-B422-330486CBEA6B}" type="sibTrans" cxnId="{34357D53-48EA-4E1E-AA41-49626571B393}">
      <dgm:prSet/>
      <dgm:spPr/>
      <dgm:t>
        <a:bodyPr/>
        <a:lstStyle/>
        <a:p>
          <a:endParaRPr lang="en-US"/>
        </a:p>
      </dgm:t>
    </dgm:pt>
    <dgm:pt modelId="{1912232F-DC2B-43C9-85C5-1440BC548E12}">
      <dgm:prSet/>
      <dgm:spPr/>
      <dgm:t>
        <a:bodyPr/>
        <a:lstStyle/>
        <a:p>
          <a:r>
            <a:rPr lang="en-US"/>
            <a:t>Includes fact sheets and guides on various FLSA topics.</a:t>
          </a:r>
        </a:p>
      </dgm:t>
    </dgm:pt>
    <dgm:pt modelId="{17A0A9BC-AE5F-41F7-94A8-02239BF499E6}" type="parTrans" cxnId="{CBABB8D5-280E-49D4-9037-41616E824808}">
      <dgm:prSet/>
      <dgm:spPr/>
      <dgm:t>
        <a:bodyPr/>
        <a:lstStyle/>
        <a:p>
          <a:endParaRPr lang="en-US"/>
        </a:p>
      </dgm:t>
    </dgm:pt>
    <dgm:pt modelId="{8DDC7FAF-41DD-43B5-A8BB-5A5F431FC68F}" type="sibTrans" cxnId="{CBABB8D5-280E-49D4-9037-41616E824808}">
      <dgm:prSet/>
      <dgm:spPr/>
      <dgm:t>
        <a:bodyPr/>
        <a:lstStyle/>
        <a:p>
          <a:endParaRPr lang="en-US"/>
        </a:p>
      </dgm:t>
    </dgm:pt>
    <dgm:pt modelId="{36F0F0BA-B7F3-4967-858A-1F28FABF46C9}" type="pres">
      <dgm:prSet presAssocID="{C5AB84A3-701A-4DE8-A984-A96BACF0D909}" presName="linear" presStyleCnt="0">
        <dgm:presLayoutVars>
          <dgm:animLvl val="lvl"/>
          <dgm:resizeHandles val="exact"/>
        </dgm:presLayoutVars>
      </dgm:prSet>
      <dgm:spPr/>
    </dgm:pt>
    <dgm:pt modelId="{D1E45118-1005-4DF5-B3D7-2C9027B9B6D7}" type="pres">
      <dgm:prSet presAssocID="{D2156FA8-B4FB-44C1-93B0-32DD8E27A27A}" presName="parentText" presStyleLbl="node1" presStyleIdx="0" presStyleCnt="2">
        <dgm:presLayoutVars>
          <dgm:chMax val="0"/>
          <dgm:bulletEnabled val="1"/>
        </dgm:presLayoutVars>
      </dgm:prSet>
      <dgm:spPr/>
    </dgm:pt>
    <dgm:pt modelId="{F66CD868-E47E-476C-A11B-C7F6BE644E71}" type="pres">
      <dgm:prSet presAssocID="{097FFF82-B429-44BE-A80E-7ABAAA11C94B}" presName="spacer" presStyleCnt="0"/>
      <dgm:spPr/>
    </dgm:pt>
    <dgm:pt modelId="{32FD3F52-1896-485D-ACA5-70118B365A4B}" type="pres">
      <dgm:prSet presAssocID="{CE601C6B-0D2D-4CF1-8049-496D447C3BEB}" presName="parentText" presStyleLbl="node1" presStyleIdx="1" presStyleCnt="2">
        <dgm:presLayoutVars>
          <dgm:chMax val="0"/>
          <dgm:bulletEnabled val="1"/>
        </dgm:presLayoutVars>
      </dgm:prSet>
      <dgm:spPr/>
    </dgm:pt>
    <dgm:pt modelId="{632E14BC-FF94-4F4F-AE62-AA6BB3FB732F}" type="pres">
      <dgm:prSet presAssocID="{CE601C6B-0D2D-4CF1-8049-496D447C3BEB}" presName="childText" presStyleLbl="revTx" presStyleIdx="0" presStyleCnt="1">
        <dgm:presLayoutVars>
          <dgm:bulletEnabled val="1"/>
        </dgm:presLayoutVars>
      </dgm:prSet>
      <dgm:spPr/>
    </dgm:pt>
  </dgm:ptLst>
  <dgm:cxnLst>
    <dgm:cxn modelId="{63885873-8D34-4120-9049-D114B087572E}" type="presOf" srcId="{C5AB84A3-701A-4DE8-A984-A96BACF0D909}" destId="{36F0F0BA-B7F3-4967-858A-1F28FABF46C9}" srcOrd="0" destOrd="0" presId="urn:microsoft.com/office/officeart/2005/8/layout/vList2"/>
    <dgm:cxn modelId="{34357D53-48EA-4E1E-AA41-49626571B393}" srcId="{C5AB84A3-701A-4DE8-A984-A96BACF0D909}" destId="{CE601C6B-0D2D-4CF1-8049-496D447C3BEB}" srcOrd="1" destOrd="0" parTransId="{CDC03254-4FA6-48B4-81F9-F5D243DE8BB7}" sibTransId="{3BABB9D4-EE8E-44ED-B422-330486CBEA6B}"/>
    <dgm:cxn modelId="{AC6E1976-AB95-4FAA-9F6F-FDFD1BF75C39}" type="presOf" srcId="{1912232F-DC2B-43C9-85C5-1440BC548E12}" destId="{632E14BC-FF94-4F4F-AE62-AA6BB3FB732F}" srcOrd="0" destOrd="0" presId="urn:microsoft.com/office/officeart/2005/8/layout/vList2"/>
    <dgm:cxn modelId="{EAE19892-E317-4D2E-A62B-469C195FA3E6}" type="presOf" srcId="{D2156FA8-B4FB-44C1-93B0-32DD8E27A27A}" destId="{D1E45118-1005-4DF5-B3D7-2C9027B9B6D7}" srcOrd="0" destOrd="0" presId="urn:microsoft.com/office/officeart/2005/8/layout/vList2"/>
    <dgm:cxn modelId="{7A3E24BA-5DC4-43DC-8BF9-50EA7138147A}" srcId="{C5AB84A3-701A-4DE8-A984-A96BACF0D909}" destId="{D2156FA8-B4FB-44C1-93B0-32DD8E27A27A}" srcOrd="0" destOrd="0" parTransId="{DC7A3B56-7574-47A4-BA86-582789C8D5AF}" sibTransId="{097FFF82-B429-44BE-A80E-7ABAAA11C94B}"/>
    <dgm:cxn modelId="{DDD012D1-2A22-4AEB-B8B9-231C561F8A7B}" type="presOf" srcId="{CE601C6B-0D2D-4CF1-8049-496D447C3BEB}" destId="{32FD3F52-1896-485D-ACA5-70118B365A4B}" srcOrd="0" destOrd="0" presId="urn:microsoft.com/office/officeart/2005/8/layout/vList2"/>
    <dgm:cxn modelId="{CBABB8D5-280E-49D4-9037-41616E824808}" srcId="{CE601C6B-0D2D-4CF1-8049-496D447C3BEB}" destId="{1912232F-DC2B-43C9-85C5-1440BC548E12}" srcOrd="0" destOrd="0" parTransId="{17A0A9BC-AE5F-41F7-94A8-02239BF499E6}" sibTransId="{8DDC7FAF-41DD-43B5-A8BB-5A5F431FC68F}"/>
    <dgm:cxn modelId="{1CD42CAC-7260-4D6F-A23F-BD7BAE739DB9}" type="presParOf" srcId="{36F0F0BA-B7F3-4967-858A-1F28FABF46C9}" destId="{D1E45118-1005-4DF5-B3D7-2C9027B9B6D7}" srcOrd="0" destOrd="0" presId="urn:microsoft.com/office/officeart/2005/8/layout/vList2"/>
    <dgm:cxn modelId="{C39064A2-B184-4B5A-8D08-1072DAFB12B3}" type="presParOf" srcId="{36F0F0BA-B7F3-4967-858A-1F28FABF46C9}" destId="{F66CD868-E47E-476C-A11B-C7F6BE644E71}" srcOrd="1" destOrd="0" presId="urn:microsoft.com/office/officeart/2005/8/layout/vList2"/>
    <dgm:cxn modelId="{F4315CC5-FB4D-4399-BD9A-F679CA12CB3A}" type="presParOf" srcId="{36F0F0BA-B7F3-4967-858A-1F28FABF46C9}" destId="{32FD3F52-1896-485D-ACA5-70118B365A4B}" srcOrd="2" destOrd="0" presId="urn:microsoft.com/office/officeart/2005/8/layout/vList2"/>
    <dgm:cxn modelId="{4526C9DD-4D9A-4AF8-A828-1DF6F2163952}" type="presParOf" srcId="{36F0F0BA-B7F3-4967-858A-1F28FABF46C9}" destId="{632E14BC-FF94-4F4F-AE62-AA6BB3FB732F}"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DDE7E15-F50B-4BCD-BD73-81F780225CF0}"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4C51DE79-71CE-4222-9C5C-442F12DC497A}">
      <dgm:prSet/>
      <dgm:spPr/>
      <dgm:t>
        <a:bodyPr/>
        <a:lstStyle/>
        <a:p>
          <a:r>
            <a:rPr lang="en-US"/>
            <a:t>Can employees volunteer time at the fair without getting paid?</a:t>
          </a:r>
        </a:p>
      </dgm:t>
    </dgm:pt>
    <dgm:pt modelId="{396B8964-C124-4E94-927E-F4175510C840}" type="parTrans" cxnId="{7111C66F-5345-4CAD-B6DE-A8AA9E49DD1F}">
      <dgm:prSet/>
      <dgm:spPr/>
      <dgm:t>
        <a:bodyPr/>
        <a:lstStyle/>
        <a:p>
          <a:endParaRPr lang="en-US"/>
        </a:p>
      </dgm:t>
    </dgm:pt>
    <dgm:pt modelId="{04B5A090-D892-4BBF-A1DF-835975ED9FA3}" type="sibTrans" cxnId="{7111C66F-5345-4CAD-B6DE-A8AA9E49DD1F}">
      <dgm:prSet/>
      <dgm:spPr/>
      <dgm:t>
        <a:bodyPr/>
        <a:lstStyle/>
        <a:p>
          <a:endParaRPr lang="en-US"/>
        </a:p>
      </dgm:t>
    </dgm:pt>
    <dgm:pt modelId="{6683838C-1F51-4744-ADF2-D9FB3E2DEB45}">
      <dgm:prSet/>
      <dgm:spPr/>
      <dgm:t>
        <a:bodyPr/>
        <a:lstStyle/>
        <a:p>
          <a:r>
            <a:rPr lang="en-US"/>
            <a:t>If so, are the rules the same for all employees?</a:t>
          </a:r>
        </a:p>
      </dgm:t>
    </dgm:pt>
    <dgm:pt modelId="{19C44B50-7226-4E77-91FE-5047EFC3BA57}" type="parTrans" cxnId="{CEF80B69-0CB9-42EA-AED8-32D51ECDE2B0}">
      <dgm:prSet/>
      <dgm:spPr/>
      <dgm:t>
        <a:bodyPr/>
        <a:lstStyle/>
        <a:p>
          <a:endParaRPr lang="en-US"/>
        </a:p>
      </dgm:t>
    </dgm:pt>
    <dgm:pt modelId="{024487B4-E390-40D4-8E6B-C8B2AD66FC68}" type="sibTrans" cxnId="{CEF80B69-0CB9-42EA-AED8-32D51ECDE2B0}">
      <dgm:prSet/>
      <dgm:spPr/>
      <dgm:t>
        <a:bodyPr/>
        <a:lstStyle/>
        <a:p>
          <a:endParaRPr lang="en-US"/>
        </a:p>
      </dgm:t>
    </dgm:pt>
    <dgm:pt modelId="{4F98F417-6B71-4E49-96CB-AE18AE41886E}" type="pres">
      <dgm:prSet presAssocID="{CDDE7E15-F50B-4BCD-BD73-81F780225CF0}" presName="linear" presStyleCnt="0">
        <dgm:presLayoutVars>
          <dgm:animLvl val="lvl"/>
          <dgm:resizeHandles val="exact"/>
        </dgm:presLayoutVars>
      </dgm:prSet>
      <dgm:spPr/>
    </dgm:pt>
    <dgm:pt modelId="{5D0202D4-89E4-4358-B6AB-D5B210FA8148}" type="pres">
      <dgm:prSet presAssocID="{4C51DE79-71CE-4222-9C5C-442F12DC497A}" presName="parentText" presStyleLbl="node1" presStyleIdx="0" presStyleCnt="2">
        <dgm:presLayoutVars>
          <dgm:chMax val="0"/>
          <dgm:bulletEnabled val="1"/>
        </dgm:presLayoutVars>
      </dgm:prSet>
      <dgm:spPr/>
    </dgm:pt>
    <dgm:pt modelId="{D4D228ED-38FF-43E8-8184-2F95558466B9}" type="pres">
      <dgm:prSet presAssocID="{04B5A090-D892-4BBF-A1DF-835975ED9FA3}" presName="spacer" presStyleCnt="0"/>
      <dgm:spPr/>
    </dgm:pt>
    <dgm:pt modelId="{A78351DA-0BF1-4200-A3AB-DB0B2F217CB6}" type="pres">
      <dgm:prSet presAssocID="{6683838C-1F51-4744-ADF2-D9FB3E2DEB45}" presName="parentText" presStyleLbl="node1" presStyleIdx="1" presStyleCnt="2">
        <dgm:presLayoutVars>
          <dgm:chMax val="0"/>
          <dgm:bulletEnabled val="1"/>
        </dgm:presLayoutVars>
      </dgm:prSet>
      <dgm:spPr/>
    </dgm:pt>
  </dgm:ptLst>
  <dgm:cxnLst>
    <dgm:cxn modelId="{CEF80B69-0CB9-42EA-AED8-32D51ECDE2B0}" srcId="{CDDE7E15-F50B-4BCD-BD73-81F780225CF0}" destId="{6683838C-1F51-4744-ADF2-D9FB3E2DEB45}" srcOrd="1" destOrd="0" parTransId="{19C44B50-7226-4E77-91FE-5047EFC3BA57}" sibTransId="{024487B4-E390-40D4-8E6B-C8B2AD66FC68}"/>
    <dgm:cxn modelId="{7111C66F-5345-4CAD-B6DE-A8AA9E49DD1F}" srcId="{CDDE7E15-F50B-4BCD-BD73-81F780225CF0}" destId="{4C51DE79-71CE-4222-9C5C-442F12DC497A}" srcOrd="0" destOrd="0" parTransId="{396B8964-C124-4E94-927E-F4175510C840}" sibTransId="{04B5A090-D892-4BBF-A1DF-835975ED9FA3}"/>
    <dgm:cxn modelId="{86B85653-D63E-43A2-A985-0ED0CDFE8364}" type="presOf" srcId="{6683838C-1F51-4744-ADF2-D9FB3E2DEB45}" destId="{A78351DA-0BF1-4200-A3AB-DB0B2F217CB6}" srcOrd="0" destOrd="0" presId="urn:microsoft.com/office/officeart/2005/8/layout/vList2"/>
    <dgm:cxn modelId="{670B4B93-0824-4D30-9F98-815CDA6956D1}" type="presOf" srcId="{CDDE7E15-F50B-4BCD-BD73-81F780225CF0}" destId="{4F98F417-6B71-4E49-96CB-AE18AE41886E}" srcOrd="0" destOrd="0" presId="urn:microsoft.com/office/officeart/2005/8/layout/vList2"/>
    <dgm:cxn modelId="{6C9AC2B7-DA77-42C1-81B5-467E8801645D}" type="presOf" srcId="{4C51DE79-71CE-4222-9C5C-442F12DC497A}" destId="{5D0202D4-89E4-4358-B6AB-D5B210FA8148}" srcOrd="0" destOrd="0" presId="urn:microsoft.com/office/officeart/2005/8/layout/vList2"/>
    <dgm:cxn modelId="{46D10D6E-F781-4355-8188-6CFC983FA01B}" type="presParOf" srcId="{4F98F417-6B71-4E49-96CB-AE18AE41886E}" destId="{5D0202D4-89E4-4358-B6AB-D5B210FA8148}" srcOrd="0" destOrd="0" presId="urn:microsoft.com/office/officeart/2005/8/layout/vList2"/>
    <dgm:cxn modelId="{7ABEB8EB-6068-4AC7-B48B-0DCDBC33FDB8}" type="presParOf" srcId="{4F98F417-6B71-4E49-96CB-AE18AE41886E}" destId="{D4D228ED-38FF-43E8-8184-2F95558466B9}" srcOrd="1" destOrd="0" presId="urn:microsoft.com/office/officeart/2005/8/layout/vList2"/>
    <dgm:cxn modelId="{4DA88FB6-D6B3-4D92-8079-5DB07F46FCD8}" type="presParOf" srcId="{4F98F417-6B71-4E49-96CB-AE18AE41886E}" destId="{A78351DA-0BF1-4200-A3AB-DB0B2F217CB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1310C86-5196-4AE1-A047-4868A5453BFF}" type="doc">
      <dgm:prSet loTypeId="urn:microsoft.com/office/officeart/2005/8/layout/hChevron3" loCatId="process" qsTypeId="urn:microsoft.com/office/officeart/2005/8/quickstyle/simple1" qsCatId="simple" csTypeId="urn:microsoft.com/office/officeart/2005/8/colors/colorful1" csCatId="colorful"/>
      <dgm:spPr/>
      <dgm:t>
        <a:bodyPr/>
        <a:lstStyle/>
        <a:p>
          <a:endParaRPr lang="en-US"/>
        </a:p>
      </dgm:t>
    </dgm:pt>
    <dgm:pt modelId="{EC701145-0F3A-43E9-A79D-B400A3F91185}">
      <dgm:prSet/>
      <dgm:spPr/>
      <dgm:t>
        <a:bodyPr/>
        <a:lstStyle/>
        <a:p>
          <a:r>
            <a:rPr lang="en-US"/>
            <a:t>Federal floor for wages &amp; hours, since 1938</a:t>
          </a:r>
        </a:p>
      </dgm:t>
    </dgm:pt>
    <dgm:pt modelId="{AB232C2B-A5E8-4861-813A-3CB813AB913E}" type="parTrans" cxnId="{AD30988B-EA0B-4533-9384-CAAE72018D18}">
      <dgm:prSet/>
      <dgm:spPr/>
      <dgm:t>
        <a:bodyPr/>
        <a:lstStyle/>
        <a:p>
          <a:endParaRPr lang="en-US"/>
        </a:p>
      </dgm:t>
    </dgm:pt>
    <dgm:pt modelId="{CB3CF70A-994C-46D0-AA9C-FF456FAC6D76}" type="sibTrans" cxnId="{AD30988B-EA0B-4533-9384-CAAE72018D18}">
      <dgm:prSet/>
      <dgm:spPr/>
      <dgm:t>
        <a:bodyPr/>
        <a:lstStyle/>
        <a:p>
          <a:endParaRPr lang="en-US"/>
        </a:p>
      </dgm:t>
    </dgm:pt>
    <dgm:pt modelId="{38940D73-C305-4A31-A667-D861264ABBD5}">
      <dgm:prSet/>
      <dgm:spPr/>
      <dgm:t>
        <a:bodyPr/>
        <a:lstStyle/>
        <a:p>
          <a:r>
            <a:rPr lang="en-US"/>
            <a:t>State and local governments can be stricter.</a:t>
          </a:r>
        </a:p>
      </dgm:t>
    </dgm:pt>
    <dgm:pt modelId="{23AB5AED-10ED-4FC6-83A9-30B4D5241691}" type="parTrans" cxnId="{BBC62155-F303-444A-BDAC-EF22195D2415}">
      <dgm:prSet/>
      <dgm:spPr/>
      <dgm:t>
        <a:bodyPr/>
        <a:lstStyle/>
        <a:p>
          <a:endParaRPr lang="en-US"/>
        </a:p>
      </dgm:t>
    </dgm:pt>
    <dgm:pt modelId="{9C1FEF63-D51A-477E-A2DE-B3092792F651}" type="sibTrans" cxnId="{BBC62155-F303-444A-BDAC-EF22195D2415}">
      <dgm:prSet/>
      <dgm:spPr/>
      <dgm:t>
        <a:bodyPr/>
        <a:lstStyle/>
        <a:p>
          <a:endParaRPr lang="en-US"/>
        </a:p>
      </dgm:t>
    </dgm:pt>
    <dgm:pt modelId="{6D841132-C18E-4616-8230-DB3E4E8B07B2}">
      <dgm:prSet/>
      <dgm:spPr/>
      <dgm:t>
        <a:bodyPr/>
        <a:lstStyle/>
        <a:p>
          <a:r>
            <a:rPr lang="en-US"/>
            <a:t>Note:  Utah law generally matches, or defers to, FLSA.</a:t>
          </a:r>
        </a:p>
      </dgm:t>
    </dgm:pt>
    <dgm:pt modelId="{19F25BA3-A9E3-43C5-A554-9470B72D5E0B}" type="parTrans" cxnId="{E72FECEE-0F70-43B4-B977-4ED7BA9CB294}">
      <dgm:prSet/>
      <dgm:spPr/>
      <dgm:t>
        <a:bodyPr/>
        <a:lstStyle/>
        <a:p>
          <a:endParaRPr lang="en-US"/>
        </a:p>
      </dgm:t>
    </dgm:pt>
    <dgm:pt modelId="{D0E2F395-21B8-4031-AECA-0F483938B668}" type="sibTrans" cxnId="{E72FECEE-0F70-43B4-B977-4ED7BA9CB294}">
      <dgm:prSet/>
      <dgm:spPr/>
      <dgm:t>
        <a:bodyPr/>
        <a:lstStyle/>
        <a:p>
          <a:endParaRPr lang="en-US"/>
        </a:p>
      </dgm:t>
    </dgm:pt>
    <dgm:pt modelId="{63493E03-56EE-4745-814C-ED1403A2083E}">
      <dgm:prSet/>
      <dgm:spPr/>
      <dgm:t>
        <a:bodyPr/>
        <a:lstStyle/>
        <a:p>
          <a:r>
            <a:rPr lang="en-US"/>
            <a:t>Core rights:</a:t>
          </a:r>
        </a:p>
      </dgm:t>
    </dgm:pt>
    <dgm:pt modelId="{7693D0C6-1412-4D94-9B56-FED9370FBF54}" type="parTrans" cxnId="{8F4EB221-0F21-4A11-AEC0-30539A89616E}">
      <dgm:prSet/>
      <dgm:spPr/>
      <dgm:t>
        <a:bodyPr/>
        <a:lstStyle/>
        <a:p>
          <a:endParaRPr lang="en-US"/>
        </a:p>
      </dgm:t>
    </dgm:pt>
    <dgm:pt modelId="{FD7A88F3-75FC-4144-8A7E-77CF8648D35F}" type="sibTrans" cxnId="{8F4EB221-0F21-4A11-AEC0-30539A89616E}">
      <dgm:prSet/>
      <dgm:spPr/>
      <dgm:t>
        <a:bodyPr/>
        <a:lstStyle/>
        <a:p>
          <a:endParaRPr lang="en-US"/>
        </a:p>
      </dgm:t>
    </dgm:pt>
    <dgm:pt modelId="{828AB302-2FFC-4B0C-804F-67219844A963}">
      <dgm:prSet/>
      <dgm:spPr/>
      <dgm:t>
        <a:bodyPr/>
        <a:lstStyle/>
        <a:p>
          <a:r>
            <a:rPr lang="en-US"/>
            <a:t>Minimum wage (§206)</a:t>
          </a:r>
        </a:p>
      </dgm:t>
    </dgm:pt>
    <dgm:pt modelId="{0FB5995E-0732-4047-B014-FC84D4D68DE3}" type="parTrans" cxnId="{C7BB9B7B-419A-4423-9FE8-6CAA7E701EDA}">
      <dgm:prSet/>
      <dgm:spPr/>
      <dgm:t>
        <a:bodyPr/>
        <a:lstStyle/>
        <a:p>
          <a:endParaRPr lang="en-US"/>
        </a:p>
      </dgm:t>
    </dgm:pt>
    <dgm:pt modelId="{EE551A08-8758-44E4-8911-3DF620EA5007}" type="sibTrans" cxnId="{C7BB9B7B-419A-4423-9FE8-6CAA7E701EDA}">
      <dgm:prSet/>
      <dgm:spPr/>
      <dgm:t>
        <a:bodyPr/>
        <a:lstStyle/>
        <a:p>
          <a:endParaRPr lang="en-US"/>
        </a:p>
      </dgm:t>
    </dgm:pt>
    <dgm:pt modelId="{A017AA2B-234C-4C8C-813F-955D9055B3D8}">
      <dgm:prSet/>
      <dgm:spPr/>
      <dgm:t>
        <a:bodyPr/>
        <a:lstStyle/>
        <a:p>
          <a:r>
            <a:rPr lang="en-US"/>
            <a:t>Overtime (§207)</a:t>
          </a:r>
        </a:p>
      </dgm:t>
    </dgm:pt>
    <dgm:pt modelId="{85CC6C75-53E7-488A-BA65-075644BD5AB9}" type="parTrans" cxnId="{21150001-D49A-4523-B76C-C946B3AC7920}">
      <dgm:prSet/>
      <dgm:spPr/>
      <dgm:t>
        <a:bodyPr/>
        <a:lstStyle/>
        <a:p>
          <a:endParaRPr lang="en-US"/>
        </a:p>
      </dgm:t>
    </dgm:pt>
    <dgm:pt modelId="{00F1A460-5C54-46B9-B5CB-680A8E70B6A8}" type="sibTrans" cxnId="{21150001-D49A-4523-B76C-C946B3AC7920}">
      <dgm:prSet/>
      <dgm:spPr/>
      <dgm:t>
        <a:bodyPr/>
        <a:lstStyle/>
        <a:p>
          <a:endParaRPr lang="en-US"/>
        </a:p>
      </dgm:t>
    </dgm:pt>
    <dgm:pt modelId="{A240F197-1063-4365-B5FA-F38D90831789}">
      <dgm:prSet/>
      <dgm:spPr/>
      <dgm:t>
        <a:bodyPr/>
        <a:lstStyle/>
        <a:p>
          <a:r>
            <a:rPr lang="en-US"/>
            <a:t>Child‑labor rules (§212)</a:t>
          </a:r>
        </a:p>
      </dgm:t>
    </dgm:pt>
    <dgm:pt modelId="{3F96D8C8-DF63-48F0-9358-0618A425BFD4}" type="parTrans" cxnId="{56177E87-05CD-4505-A69A-095D40C5BE36}">
      <dgm:prSet/>
      <dgm:spPr/>
      <dgm:t>
        <a:bodyPr/>
        <a:lstStyle/>
        <a:p>
          <a:endParaRPr lang="en-US"/>
        </a:p>
      </dgm:t>
    </dgm:pt>
    <dgm:pt modelId="{71F72147-D76C-46BF-B8F3-F69929966BCB}" type="sibTrans" cxnId="{56177E87-05CD-4505-A69A-095D40C5BE36}">
      <dgm:prSet/>
      <dgm:spPr/>
      <dgm:t>
        <a:bodyPr/>
        <a:lstStyle/>
        <a:p>
          <a:endParaRPr lang="en-US"/>
        </a:p>
      </dgm:t>
    </dgm:pt>
    <dgm:pt modelId="{8656824A-240B-46C1-8A84-D6EE972B0890}">
      <dgm:prSet/>
      <dgm:spPr/>
      <dgm:t>
        <a:bodyPr/>
        <a:lstStyle/>
        <a:p>
          <a:r>
            <a:rPr lang="en-US"/>
            <a:t>Applies to public employers—including counties—via 1974 amendments.</a:t>
          </a:r>
        </a:p>
      </dgm:t>
    </dgm:pt>
    <dgm:pt modelId="{E557D8CE-D5EE-4510-A14B-98F8296219E3}" type="parTrans" cxnId="{0307B6AC-8F1B-4338-949F-0F3FC4A0500D}">
      <dgm:prSet/>
      <dgm:spPr/>
      <dgm:t>
        <a:bodyPr/>
        <a:lstStyle/>
        <a:p>
          <a:endParaRPr lang="en-US"/>
        </a:p>
      </dgm:t>
    </dgm:pt>
    <dgm:pt modelId="{E59070C1-E14F-46FF-B86C-C73C62BFB487}" type="sibTrans" cxnId="{0307B6AC-8F1B-4338-949F-0F3FC4A0500D}">
      <dgm:prSet/>
      <dgm:spPr/>
      <dgm:t>
        <a:bodyPr/>
        <a:lstStyle/>
        <a:p>
          <a:endParaRPr lang="en-US"/>
        </a:p>
      </dgm:t>
    </dgm:pt>
    <dgm:pt modelId="{DB7984CD-31EA-4691-899D-970D56F4A2D2}" type="pres">
      <dgm:prSet presAssocID="{D1310C86-5196-4AE1-A047-4868A5453BFF}" presName="Name0" presStyleCnt="0">
        <dgm:presLayoutVars>
          <dgm:dir/>
          <dgm:resizeHandles val="exact"/>
        </dgm:presLayoutVars>
      </dgm:prSet>
      <dgm:spPr/>
    </dgm:pt>
    <dgm:pt modelId="{47FF5656-9240-48A1-B05C-81C4EE7E1C40}" type="pres">
      <dgm:prSet presAssocID="{EC701145-0F3A-43E9-A79D-B400A3F91185}" presName="parAndChTx" presStyleLbl="node1" presStyleIdx="0" presStyleCnt="3">
        <dgm:presLayoutVars>
          <dgm:bulletEnabled val="1"/>
        </dgm:presLayoutVars>
      </dgm:prSet>
      <dgm:spPr/>
    </dgm:pt>
    <dgm:pt modelId="{B66B79EC-5394-4CF4-95BD-6A3FB9208D60}" type="pres">
      <dgm:prSet presAssocID="{CB3CF70A-994C-46D0-AA9C-FF456FAC6D76}" presName="parAndChSpace" presStyleCnt="0"/>
      <dgm:spPr/>
    </dgm:pt>
    <dgm:pt modelId="{165A8452-3362-4FA3-9817-B61CDBF956B2}" type="pres">
      <dgm:prSet presAssocID="{63493E03-56EE-4745-814C-ED1403A2083E}" presName="parAndChTx" presStyleLbl="node1" presStyleIdx="1" presStyleCnt="3">
        <dgm:presLayoutVars>
          <dgm:bulletEnabled val="1"/>
        </dgm:presLayoutVars>
      </dgm:prSet>
      <dgm:spPr/>
    </dgm:pt>
    <dgm:pt modelId="{6B8A3546-161E-4F08-8BB4-7AE1B75828B0}" type="pres">
      <dgm:prSet presAssocID="{FD7A88F3-75FC-4144-8A7E-77CF8648D35F}" presName="parAndChSpace" presStyleCnt="0"/>
      <dgm:spPr/>
    </dgm:pt>
    <dgm:pt modelId="{B376F26C-94D4-4EF1-9DF2-DF26F79E5BE0}" type="pres">
      <dgm:prSet presAssocID="{8656824A-240B-46C1-8A84-D6EE972B0890}" presName="parAndChTx" presStyleLbl="node1" presStyleIdx="2" presStyleCnt="3">
        <dgm:presLayoutVars>
          <dgm:bulletEnabled val="1"/>
        </dgm:presLayoutVars>
      </dgm:prSet>
      <dgm:spPr/>
    </dgm:pt>
  </dgm:ptLst>
  <dgm:cxnLst>
    <dgm:cxn modelId="{21150001-D49A-4523-B76C-C946B3AC7920}" srcId="{63493E03-56EE-4745-814C-ED1403A2083E}" destId="{A017AA2B-234C-4C8C-813F-955D9055B3D8}" srcOrd="1" destOrd="0" parTransId="{85CC6C75-53E7-488A-BA65-075644BD5AB9}" sibTransId="{00F1A460-5C54-46B9-B5CB-680A8E70B6A8}"/>
    <dgm:cxn modelId="{E5D43302-EAEB-4CC6-896F-862B038A192D}" type="presOf" srcId="{D1310C86-5196-4AE1-A047-4868A5453BFF}" destId="{DB7984CD-31EA-4691-899D-970D56F4A2D2}" srcOrd="0" destOrd="0" presId="urn:microsoft.com/office/officeart/2005/8/layout/hChevron3"/>
    <dgm:cxn modelId="{8765DC0E-7B81-422E-8ACA-F7401D9B290F}" type="presOf" srcId="{A017AA2B-234C-4C8C-813F-955D9055B3D8}" destId="{165A8452-3362-4FA3-9817-B61CDBF956B2}" srcOrd="0" destOrd="2" presId="urn:microsoft.com/office/officeart/2005/8/layout/hChevron3"/>
    <dgm:cxn modelId="{8F4EB221-0F21-4A11-AEC0-30539A89616E}" srcId="{D1310C86-5196-4AE1-A047-4868A5453BFF}" destId="{63493E03-56EE-4745-814C-ED1403A2083E}" srcOrd="1" destOrd="0" parTransId="{7693D0C6-1412-4D94-9B56-FED9370FBF54}" sibTransId="{FD7A88F3-75FC-4144-8A7E-77CF8648D35F}"/>
    <dgm:cxn modelId="{BBC62155-F303-444A-BDAC-EF22195D2415}" srcId="{EC701145-0F3A-43E9-A79D-B400A3F91185}" destId="{38940D73-C305-4A31-A667-D861264ABBD5}" srcOrd="0" destOrd="0" parTransId="{23AB5AED-10ED-4FC6-83A9-30B4D5241691}" sibTransId="{9C1FEF63-D51A-477E-A2DE-B3092792F651}"/>
    <dgm:cxn modelId="{C7BB9B7B-419A-4423-9FE8-6CAA7E701EDA}" srcId="{63493E03-56EE-4745-814C-ED1403A2083E}" destId="{828AB302-2FFC-4B0C-804F-67219844A963}" srcOrd="0" destOrd="0" parTransId="{0FB5995E-0732-4047-B014-FC84D4D68DE3}" sibTransId="{EE551A08-8758-44E4-8911-3DF620EA5007}"/>
    <dgm:cxn modelId="{60B52084-C30F-49A9-ACD1-0BF5E5A014A2}" type="presOf" srcId="{8656824A-240B-46C1-8A84-D6EE972B0890}" destId="{B376F26C-94D4-4EF1-9DF2-DF26F79E5BE0}" srcOrd="0" destOrd="0" presId="urn:microsoft.com/office/officeart/2005/8/layout/hChevron3"/>
    <dgm:cxn modelId="{9B535084-33FE-40E8-AD80-EA0059F147C2}" type="presOf" srcId="{63493E03-56EE-4745-814C-ED1403A2083E}" destId="{165A8452-3362-4FA3-9817-B61CDBF956B2}" srcOrd="0" destOrd="0" presId="urn:microsoft.com/office/officeart/2005/8/layout/hChevron3"/>
    <dgm:cxn modelId="{56177E87-05CD-4505-A69A-095D40C5BE36}" srcId="{63493E03-56EE-4745-814C-ED1403A2083E}" destId="{A240F197-1063-4365-B5FA-F38D90831789}" srcOrd="2" destOrd="0" parTransId="{3F96D8C8-DF63-48F0-9358-0618A425BFD4}" sibTransId="{71F72147-D76C-46BF-B8F3-F69929966BCB}"/>
    <dgm:cxn modelId="{17BFF587-AACA-483D-84DA-1D5A1D588BEC}" type="presOf" srcId="{6D841132-C18E-4616-8230-DB3E4E8B07B2}" destId="{47FF5656-9240-48A1-B05C-81C4EE7E1C40}" srcOrd="0" destOrd="2" presId="urn:microsoft.com/office/officeart/2005/8/layout/hChevron3"/>
    <dgm:cxn modelId="{AD30988B-EA0B-4533-9384-CAAE72018D18}" srcId="{D1310C86-5196-4AE1-A047-4868A5453BFF}" destId="{EC701145-0F3A-43E9-A79D-B400A3F91185}" srcOrd="0" destOrd="0" parTransId="{AB232C2B-A5E8-4861-813A-3CB813AB913E}" sibTransId="{CB3CF70A-994C-46D0-AA9C-FF456FAC6D76}"/>
    <dgm:cxn modelId="{FD261495-E92A-4689-86F1-7DEA2471375A}" type="presOf" srcId="{828AB302-2FFC-4B0C-804F-67219844A963}" destId="{165A8452-3362-4FA3-9817-B61CDBF956B2}" srcOrd="0" destOrd="1" presId="urn:microsoft.com/office/officeart/2005/8/layout/hChevron3"/>
    <dgm:cxn modelId="{0307B6AC-8F1B-4338-949F-0F3FC4A0500D}" srcId="{D1310C86-5196-4AE1-A047-4868A5453BFF}" destId="{8656824A-240B-46C1-8A84-D6EE972B0890}" srcOrd="2" destOrd="0" parTransId="{E557D8CE-D5EE-4510-A14B-98F8296219E3}" sibTransId="{E59070C1-E14F-46FF-B86C-C73C62BFB487}"/>
    <dgm:cxn modelId="{8B8BF0B7-8265-4259-BC94-9450B29D3554}" type="presOf" srcId="{EC701145-0F3A-43E9-A79D-B400A3F91185}" destId="{47FF5656-9240-48A1-B05C-81C4EE7E1C40}" srcOrd="0" destOrd="0" presId="urn:microsoft.com/office/officeart/2005/8/layout/hChevron3"/>
    <dgm:cxn modelId="{8462A7BB-9FA1-4D6F-85B3-C2C85CDE09C4}" type="presOf" srcId="{38940D73-C305-4A31-A667-D861264ABBD5}" destId="{47FF5656-9240-48A1-B05C-81C4EE7E1C40}" srcOrd="0" destOrd="1" presId="urn:microsoft.com/office/officeart/2005/8/layout/hChevron3"/>
    <dgm:cxn modelId="{760B3ECB-F88E-45FA-B51D-368FDF6A078A}" type="presOf" srcId="{A240F197-1063-4365-B5FA-F38D90831789}" destId="{165A8452-3362-4FA3-9817-B61CDBF956B2}" srcOrd="0" destOrd="3" presId="urn:microsoft.com/office/officeart/2005/8/layout/hChevron3"/>
    <dgm:cxn modelId="{E72FECEE-0F70-43B4-B977-4ED7BA9CB294}" srcId="{EC701145-0F3A-43E9-A79D-B400A3F91185}" destId="{6D841132-C18E-4616-8230-DB3E4E8B07B2}" srcOrd="1" destOrd="0" parTransId="{19F25BA3-A9E3-43C5-A554-9470B72D5E0B}" sibTransId="{D0E2F395-21B8-4031-AECA-0F483938B668}"/>
    <dgm:cxn modelId="{6D36EED4-6454-45F2-8012-2D1DD423C69F}" type="presParOf" srcId="{DB7984CD-31EA-4691-899D-970D56F4A2D2}" destId="{47FF5656-9240-48A1-B05C-81C4EE7E1C40}" srcOrd="0" destOrd="0" presId="urn:microsoft.com/office/officeart/2005/8/layout/hChevron3"/>
    <dgm:cxn modelId="{810077BF-A9CA-47F8-8D5F-E4449B5BB419}" type="presParOf" srcId="{DB7984CD-31EA-4691-899D-970D56F4A2D2}" destId="{B66B79EC-5394-4CF4-95BD-6A3FB9208D60}" srcOrd="1" destOrd="0" presId="urn:microsoft.com/office/officeart/2005/8/layout/hChevron3"/>
    <dgm:cxn modelId="{E38A4968-FA84-4A7F-BF9C-07C6A013AFEE}" type="presParOf" srcId="{DB7984CD-31EA-4691-899D-970D56F4A2D2}" destId="{165A8452-3362-4FA3-9817-B61CDBF956B2}" srcOrd="2" destOrd="0" presId="urn:microsoft.com/office/officeart/2005/8/layout/hChevron3"/>
    <dgm:cxn modelId="{45AB58CB-56C3-414A-8F9A-F33138A211BA}" type="presParOf" srcId="{DB7984CD-31EA-4691-899D-970D56F4A2D2}" destId="{6B8A3546-161E-4F08-8BB4-7AE1B75828B0}" srcOrd="3" destOrd="0" presId="urn:microsoft.com/office/officeart/2005/8/layout/hChevron3"/>
    <dgm:cxn modelId="{61B507A7-27C2-4439-BD36-14046DA7DDAE}" type="presParOf" srcId="{DB7984CD-31EA-4691-899D-970D56F4A2D2}" destId="{B376F26C-94D4-4EF1-9DF2-DF26F79E5BE0}" srcOrd="4" destOrd="0" presId="urn:microsoft.com/office/officeart/2005/8/layout/hChevro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4A9BDB35-1BB1-4CA7-B51F-67C552678FF3}" type="doc">
      <dgm:prSet loTypeId="urn:microsoft.com/office/officeart/2005/8/layout/default" loCatId="list" qsTypeId="urn:microsoft.com/office/officeart/2005/8/quickstyle/simple1" qsCatId="simple" csTypeId="urn:microsoft.com/office/officeart/2005/8/colors/colorful2" csCatId="colorful"/>
      <dgm:spPr/>
      <dgm:t>
        <a:bodyPr/>
        <a:lstStyle/>
        <a:p>
          <a:endParaRPr lang="en-US"/>
        </a:p>
      </dgm:t>
    </dgm:pt>
    <dgm:pt modelId="{D9886CB0-A5EC-41B4-92A1-C7C357EEAADC}">
      <dgm:prSet/>
      <dgm:spPr/>
      <dgm:t>
        <a:bodyPr/>
        <a:lstStyle/>
        <a:p>
          <a:r>
            <a:rPr lang="en-US"/>
            <a:t>Does this issue come up in county government?</a:t>
          </a:r>
        </a:p>
      </dgm:t>
    </dgm:pt>
    <dgm:pt modelId="{F824DE4C-8D3B-40DB-90CD-43FA05E7601E}" type="parTrans" cxnId="{4438A10B-AA51-4015-B841-1E1F78D675A1}">
      <dgm:prSet/>
      <dgm:spPr/>
      <dgm:t>
        <a:bodyPr/>
        <a:lstStyle/>
        <a:p>
          <a:endParaRPr lang="en-US"/>
        </a:p>
      </dgm:t>
    </dgm:pt>
    <dgm:pt modelId="{2E6D8156-B4D9-476B-BF4E-8834A561CAF6}" type="sibTrans" cxnId="{4438A10B-AA51-4015-B841-1E1F78D675A1}">
      <dgm:prSet/>
      <dgm:spPr/>
      <dgm:t>
        <a:bodyPr/>
        <a:lstStyle/>
        <a:p>
          <a:endParaRPr lang="en-US"/>
        </a:p>
      </dgm:t>
    </dgm:pt>
    <dgm:pt modelId="{9390C131-642C-4D93-9E18-A85E722CF5CD}">
      <dgm:prSet/>
      <dgm:spPr/>
      <dgm:t>
        <a:bodyPr/>
        <a:lstStyle/>
        <a:p>
          <a:r>
            <a:rPr lang="en-US"/>
            <a:t>Probably not often, but . . .</a:t>
          </a:r>
        </a:p>
      </dgm:t>
    </dgm:pt>
    <dgm:pt modelId="{4FE9CD70-CEFE-4890-AA6B-AE5F8C9968B9}" type="parTrans" cxnId="{71F1B3E1-F596-47E1-871D-5FDED4F759F6}">
      <dgm:prSet/>
      <dgm:spPr/>
      <dgm:t>
        <a:bodyPr/>
        <a:lstStyle/>
        <a:p>
          <a:endParaRPr lang="en-US"/>
        </a:p>
      </dgm:t>
    </dgm:pt>
    <dgm:pt modelId="{2BCBA094-6BCB-48FD-B29A-2722C7682A51}" type="sibTrans" cxnId="{71F1B3E1-F596-47E1-871D-5FDED4F759F6}">
      <dgm:prSet/>
      <dgm:spPr/>
      <dgm:t>
        <a:bodyPr/>
        <a:lstStyle/>
        <a:p>
          <a:endParaRPr lang="en-US"/>
        </a:p>
      </dgm:t>
    </dgm:pt>
    <dgm:pt modelId="{CDA08CBD-DAED-4780-8374-84B1EBDE03CB}" type="pres">
      <dgm:prSet presAssocID="{4A9BDB35-1BB1-4CA7-B51F-67C552678FF3}" presName="diagram" presStyleCnt="0">
        <dgm:presLayoutVars>
          <dgm:dir/>
          <dgm:resizeHandles val="exact"/>
        </dgm:presLayoutVars>
      </dgm:prSet>
      <dgm:spPr/>
    </dgm:pt>
    <dgm:pt modelId="{69134C72-77B4-401E-994D-22EDD848E260}" type="pres">
      <dgm:prSet presAssocID="{D9886CB0-A5EC-41B4-92A1-C7C357EEAADC}" presName="node" presStyleLbl="node1" presStyleIdx="0" presStyleCnt="2">
        <dgm:presLayoutVars>
          <dgm:bulletEnabled val="1"/>
        </dgm:presLayoutVars>
      </dgm:prSet>
      <dgm:spPr/>
    </dgm:pt>
    <dgm:pt modelId="{B9758521-FCF6-4B9E-8028-739ECC5EF2C3}" type="pres">
      <dgm:prSet presAssocID="{2E6D8156-B4D9-476B-BF4E-8834A561CAF6}" presName="sibTrans" presStyleCnt="0"/>
      <dgm:spPr/>
    </dgm:pt>
    <dgm:pt modelId="{6C73E087-6AD8-4D4C-9011-77A979423FAB}" type="pres">
      <dgm:prSet presAssocID="{9390C131-642C-4D93-9E18-A85E722CF5CD}" presName="node" presStyleLbl="node1" presStyleIdx="1" presStyleCnt="2">
        <dgm:presLayoutVars>
          <dgm:bulletEnabled val="1"/>
        </dgm:presLayoutVars>
      </dgm:prSet>
      <dgm:spPr/>
    </dgm:pt>
  </dgm:ptLst>
  <dgm:cxnLst>
    <dgm:cxn modelId="{A6F23A09-9115-45C2-8271-93CE7CD2A430}" type="presOf" srcId="{4A9BDB35-1BB1-4CA7-B51F-67C552678FF3}" destId="{CDA08CBD-DAED-4780-8374-84B1EBDE03CB}" srcOrd="0" destOrd="0" presId="urn:microsoft.com/office/officeart/2005/8/layout/default"/>
    <dgm:cxn modelId="{4438A10B-AA51-4015-B841-1E1F78D675A1}" srcId="{4A9BDB35-1BB1-4CA7-B51F-67C552678FF3}" destId="{D9886CB0-A5EC-41B4-92A1-C7C357EEAADC}" srcOrd="0" destOrd="0" parTransId="{F824DE4C-8D3B-40DB-90CD-43FA05E7601E}" sibTransId="{2E6D8156-B4D9-476B-BF4E-8834A561CAF6}"/>
    <dgm:cxn modelId="{90633F23-DCD8-44E5-825D-1C7E36088889}" type="presOf" srcId="{D9886CB0-A5EC-41B4-92A1-C7C357EEAADC}" destId="{69134C72-77B4-401E-994D-22EDD848E260}" srcOrd="0" destOrd="0" presId="urn:microsoft.com/office/officeart/2005/8/layout/default"/>
    <dgm:cxn modelId="{4AAC5332-D2BB-4CEF-A0E6-BCFBE053126E}" type="presOf" srcId="{9390C131-642C-4D93-9E18-A85E722CF5CD}" destId="{6C73E087-6AD8-4D4C-9011-77A979423FAB}" srcOrd="0" destOrd="0" presId="urn:microsoft.com/office/officeart/2005/8/layout/default"/>
    <dgm:cxn modelId="{71F1B3E1-F596-47E1-871D-5FDED4F759F6}" srcId="{4A9BDB35-1BB1-4CA7-B51F-67C552678FF3}" destId="{9390C131-642C-4D93-9E18-A85E722CF5CD}" srcOrd="1" destOrd="0" parTransId="{4FE9CD70-CEFE-4890-AA6B-AE5F8C9968B9}" sibTransId="{2BCBA094-6BCB-48FD-B29A-2722C7682A51}"/>
    <dgm:cxn modelId="{08F63CAF-E8B1-43A9-9D93-298A1547630E}" type="presParOf" srcId="{CDA08CBD-DAED-4780-8374-84B1EBDE03CB}" destId="{69134C72-77B4-401E-994D-22EDD848E260}" srcOrd="0" destOrd="0" presId="urn:microsoft.com/office/officeart/2005/8/layout/default"/>
    <dgm:cxn modelId="{852F4E81-B433-452C-B60E-6B978989E166}" type="presParOf" srcId="{CDA08CBD-DAED-4780-8374-84B1EBDE03CB}" destId="{B9758521-FCF6-4B9E-8028-739ECC5EF2C3}" srcOrd="1" destOrd="0" presId="urn:microsoft.com/office/officeart/2005/8/layout/default"/>
    <dgm:cxn modelId="{A0513831-A98F-4421-A91D-168096ACCA78}" type="presParOf" srcId="{CDA08CBD-DAED-4780-8374-84B1EBDE03CB}" destId="{6C73E087-6AD8-4D4C-9011-77A979423FAB}"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2F27D65F-66C0-487A-A1FA-3322066913D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EA39AF61-9AB9-4FE8-A86B-0A178E48C5AD}">
      <dgm:prSet/>
      <dgm:spPr/>
      <dgm:t>
        <a:bodyPr/>
        <a:lstStyle/>
        <a:p>
          <a:r>
            <a:rPr lang="en-US"/>
            <a:t>Final paycheck issues</a:t>
          </a:r>
        </a:p>
      </dgm:t>
    </dgm:pt>
    <dgm:pt modelId="{4F412C1D-EED4-4D1E-9629-0281F9268FB6}" type="parTrans" cxnId="{584D4D0C-1AC8-4AF1-89BD-B469D4BCC0D2}">
      <dgm:prSet/>
      <dgm:spPr/>
      <dgm:t>
        <a:bodyPr/>
        <a:lstStyle/>
        <a:p>
          <a:endParaRPr lang="en-US"/>
        </a:p>
      </dgm:t>
    </dgm:pt>
    <dgm:pt modelId="{11AD4409-CEC6-4FAA-9F1F-60E2F4F8CB89}" type="sibTrans" cxnId="{584D4D0C-1AC8-4AF1-89BD-B469D4BCC0D2}">
      <dgm:prSet/>
      <dgm:spPr/>
      <dgm:t>
        <a:bodyPr/>
        <a:lstStyle/>
        <a:p>
          <a:endParaRPr lang="en-US"/>
        </a:p>
      </dgm:t>
    </dgm:pt>
    <dgm:pt modelId="{995B4A43-FF2A-4583-AE13-3FBFA3F6CDFC}">
      <dgm:prSet/>
      <dgm:spPr/>
      <dgm:t>
        <a:bodyPr/>
        <a:lstStyle/>
        <a:p>
          <a:r>
            <a:rPr lang="en-US"/>
            <a:t>Deductions for any kind of debt owed</a:t>
          </a:r>
        </a:p>
      </dgm:t>
    </dgm:pt>
    <dgm:pt modelId="{819B30D2-2B19-4CF2-A38A-96AC00328E6A}" type="parTrans" cxnId="{061AB564-3D81-4353-B896-36341D925BF5}">
      <dgm:prSet/>
      <dgm:spPr/>
      <dgm:t>
        <a:bodyPr/>
        <a:lstStyle/>
        <a:p>
          <a:endParaRPr lang="en-US"/>
        </a:p>
      </dgm:t>
    </dgm:pt>
    <dgm:pt modelId="{3C577A83-5B32-4072-9FF2-BD6653432548}" type="sibTrans" cxnId="{061AB564-3D81-4353-B896-36341D925BF5}">
      <dgm:prSet/>
      <dgm:spPr/>
      <dgm:t>
        <a:bodyPr/>
        <a:lstStyle/>
        <a:p>
          <a:endParaRPr lang="en-US"/>
        </a:p>
      </dgm:t>
    </dgm:pt>
    <dgm:pt modelId="{34C8FBE0-2E34-4BEF-AE8C-16FE7054426B}">
      <dgm:prSet/>
      <dgm:spPr/>
      <dgm:t>
        <a:bodyPr/>
        <a:lstStyle/>
        <a:p>
          <a:r>
            <a:rPr lang="en-US"/>
            <a:t>Training costs</a:t>
          </a:r>
        </a:p>
      </dgm:t>
    </dgm:pt>
    <dgm:pt modelId="{AE4E213F-8570-4904-B713-1DCB38F9F859}" type="parTrans" cxnId="{ADAAA8F3-321C-48E4-BF43-D37B46FB2277}">
      <dgm:prSet/>
      <dgm:spPr/>
      <dgm:t>
        <a:bodyPr/>
        <a:lstStyle/>
        <a:p>
          <a:endParaRPr lang="en-US"/>
        </a:p>
      </dgm:t>
    </dgm:pt>
    <dgm:pt modelId="{CB985091-0E1B-4C75-A433-0219F874D284}" type="sibTrans" cxnId="{ADAAA8F3-321C-48E4-BF43-D37B46FB2277}">
      <dgm:prSet/>
      <dgm:spPr/>
      <dgm:t>
        <a:bodyPr/>
        <a:lstStyle/>
        <a:p>
          <a:endParaRPr lang="en-US"/>
        </a:p>
      </dgm:t>
    </dgm:pt>
    <dgm:pt modelId="{0E96EC4D-81C6-433B-B331-7FEB9308286A}">
      <dgm:prSet/>
      <dgm:spPr/>
      <dgm:t>
        <a:bodyPr/>
        <a:lstStyle/>
        <a:p>
          <a:r>
            <a:rPr lang="en-US"/>
            <a:t>Uniform or other equipment costs</a:t>
          </a:r>
        </a:p>
      </dgm:t>
    </dgm:pt>
    <dgm:pt modelId="{76B55A73-0012-41CF-BC26-72F0AE705011}" type="parTrans" cxnId="{084D561A-63AF-45E3-96C3-B8A0CBA4DFBB}">
      <dgm:prSet/>
      <dgm:spPr/>
      <dgm:t>
        <a:bodyPr/>
        <a:lstStyle/>
        <a:p>
          <a:endParaRPr lang="en-US"/>
        </a:p>
      </dgm:t>
    </dgm:pt>
    <dgm:pt modelId="{F5312DF7-78A8-4EA1-B0B2-F88F24FD9024}" type="sibTrans" cxnId="{084D561A-63AF-45E3-96C3-B8A0CBA4DFBB}">
      <dgm:prSet/>
      <dgm:spPr/>
      <dgm:t>
        <a:bodyPr/>
        <a:lstStyle/>
        <a:p>
          <a:endParaRPr lang="en-US"/>
        </a:p>
      </dgm:t>
    </dgm:pt>
    <dgm:pt modelId="{B99A15DF-9DE8-4725-92E6-D7B2458BB7F6}">
      <dgm:prSet/>
      <dgm:spPr/>
      <dgm:t>
        <a:bodyPr/>
        <a:lstStyle/>
        <a:p>
          <a:r>
            <a:rPr lang="en-US"/>
            <a:t>Student loan or tuition payments</a:t>
          </a:r>
        </a:p>
      </dgm:t>
    </dgm:pt>
    <dgm:pt modelId="{ADF21E98-A0E1-494A-8E87-EC2D5C13C979}" type="parTrans" cxnId="{BF087EA9-D6FD-4597-90B7-63A6F6A03C37}">
      <dgm:prSet/>
      <dgm:spPr/>
      <dgm:t>
        <a:bodyPr/>
        <a:lstStyle/>
        <a:p>
          <a:endParaRPr lang="en-US"/>
        </a:p>
      </dgm:t>
    </dgm:pt>
    <dgm:pt modelId="{6F3B5A0B-35D1-4881-BC94-C7538059FAAE}" type="sibTrans" cxnId="{BF087EA9-D6FD-4597-90B7-63A6F6A03C37}">
      <dgm:prSet/>
      <dgm:spPr/>
      <dgm:t>
        <a:bodyPr/>
        <a:lstStyle/>
        <a:p>
          <a:endParaRPr lang="en-US"/>
        </a:p>
      </dgm:t>
    </dgm:pt>
    <dgm:pt modelId="{E6288C67-4097-4DF4-93E8-AFF508E1CB97}">
      <dgm:prSet/>
      <dgm:spPr/>
      <dgm:t>
        <a:bodyPr/>
        <a:lstStyle/>
        <a:p>
          <a:r>
            <a:rPr lang="en-US"/>
            <a:t>Final paycheck deductions shouldn’t take final pay period payment amount below minimum wage.</a:t>
          </a:r>
        </a:p>
      </dgm:t>
    </dgm:pt>
    <dgm:pt modelId="{3E2801AD-4C06-4D1F-97BD-A908A40A2407}" type="parTrans" cxnId="{9415C7E0-1CAF-4BE0-8D8E-515BCCE024DD}">
      <dgm:prSet/>
      <dgm:spPr/>
      <dgm:t>
        <a:bodyPr/>
        <a:lstStyle/>
        <a:p>
          <a:endParaRPr lang="en-US"/>
        </a:p>
      </dgm:t>
    </dgm:pt>
    <dgm:pt modelId="{CE65D514-AB00-4CB1-A00E-A29887238773}" type="sibTrans" cxnId="{9415C7E0-1CAF-4BE0-8D8E-515BCCE024DD}">
      <dgm:prSet/>
      <dgm:spPr/>
      <dgm:t>
        <a:bodyPr/>
        <a:lstStyle/>
        <a:p>
          <a:endParaRPr lang="en-US"/>
        </a:p>
      </dgm:t>
    </dgm:pt>
    <dgm:pt modelId="{B0DC71E1-35FA-459E-85B9-64FD665E1BBC}" type="pres">
      <dgm:prSet presAssocID="{2F27D65F-66C0-487A-A1FA-3322066913DD}" presName="linear" presStyleCnt="0">
        <dgm:presLayoutVars>
          <dgm:animLvl val="lvl"/>
          <dgm:resizeHandles val="exact"/>
        </dgm:presLayoutVars>
      </dgm:prSet>
      <dgm:spPr/>
    </dgm:pt>
    <dgm:pt modelId="{9E88D0E0-DF43-427A-81E4-8DFFB50D2674}" type="pres">
      <dgm:prSet presAssocID="{EA39AF61-9AB9-4FE8-A86B-0A178E48C5AD}" presName="parentText" presStyleLbl="node1" presStyleIdx="0" presStyleCnt="3">
        <dgm:presLayoutVars>
          <dgm:chMax val="0"/>
          <dgm:bulletEnabled val="1"/>
        </dgm:presLayoutVars>
      </dgm:prSet>
      <dgm:spPr/>
    </dgm:pt>
    <dgm:pt modelId="{DDB7953D-8A63-4ED3-A85C-002E9D7F07F1}" type="pres">
      <dgm:prSet presAssocID="{11AD4409-CEC6-4FAA-9F1F-60E2F4F8CB89}" presName="spacer" presStyleCnt="0"/>
      <dgm:spPr/>
    </dgm:pt>
    <dgm:pt modelId="{6DDF8601-E0CC-496E-8585-CA36F8835888}" type="pres">
      <dgm:prSet presAssocID="{995B4A43-FF2A-4583-AE13-3FBFA3F6CDFC}" presName="parentText" presStyleLbl="node1" presStyleIdx="1" presStyleCnt="3">
        <dgm:presLayoutVars>
          <dgm:chMax val="0"/>
          <dgm:bulletEnabled val="1"/>
        </dgm:presLayoutVars>
      </dgm:prSet>
      <dgm:spPr/>
    </dgm:pt>
    <dgm:pt modelId="{C964E249-94AB-4A59-828E-BDF60D8B9EB4}" type="pres">
      <dgm:prSet presAssocID="{995B4A43-FF2A-4583-AE13-3FBFA3F6CDFC}" presName="childText" presStyleLbl="revTx" presStyleIdx="0" presStyleCnt="1">
        <dgm:presLayoutVars>
          <dgm:bulletEnabled val="1"/>
        </dgm:presLayoutVars>
      </dgm:prSet>
      <dgm:spPr/>
    </dgm:pt>
    <dgm:pt modelId="{2D486030-A14D-4027-B2BC-49BA3647294A}" type="pres">
      <dgm:prSet presAssocID="{E6288C67-4097-4DF4-93E8-AFF508E1CB97}" presName="parentText" presStyleLbl="node1" presStyleIdx="2" presStyleCnt="3">
        <dgm:presLayoutVars>
          <dgm:chMax val="0"/>
          <dgm:bulletEnabled val="1"/>
        </dgm:presLayoutVars>
      </dgm:prSet>
      <dgm:spPr/>
    </dgm:pt>
  </dgm:ptLst>
  <dgm:cxnLst>
    <dgm:cxn modelId="{584D4D0C-1AC8-4AF1-89BD-B469D4BCC0D2}" srcId="{2F27D65F-66C0-487A-A1FA-3322066913DD}" destId="{EA39AF61-9AB9-4FE8-A86B-0A178E48C5AD}" srcOrd="0" destOrd="0" parTransId="{4F412C1D-EED4-4D1E-9629-0281F9268FB6}" sibTransId="{11AD4409-CEC6-4FAA-9F1F-60E2F4F8CB89}"/>
    <dgm:cxn modelId="{084D561A-63AF-45E3-96C3-B8A0CBA4DFBB}" srcId="{995B4A43-FF2A-4583-AE13-3FBFA3F6CDFC}" destId="{0E96EC4D-81C6-433B-B331-7FEB9308286A}" srcOrd="1" destOrd="0" parTransId="{76B55A73-0012-41CF-BC26-72F0AE705011}" sibTransId="{F5312DF7-78A8-4EA1-B0B2-F88F24FD9024}"/>
    <dgm:cxn modelId="{3307465E-38C8-4FDF-84D1-8F321B5958DB}" type="presOf" srcId="{34C8FBE0-2E34-4BEF-AE8C-16FE7054426B}" destId="{C964E249-94AB-4A59-828E-BDF60D8B9EB4}" srcOrd="0" destOrd="0" presId="urn:microsoft.com/office/officeart/2005/8/layout/vList2"/>
    <dgm:cxn modelId="{B60D2641-3BF1-4DF9-A1BD-B3C7CAFBA3EF}" type="presOf" srcId="{EA39AF61-9AB9-4FE8-A86B-0A178E48C5AD}" destId="{9E88D0E0-DF43-427A-81E4-8DFFB50D2674}" srcOrd="0" destOrd="0" presId="urn:microsoft.com/office/officeart/2005/8/layout/vList2"/>
    <dgm:cxn modelId="{061AB564-3D81-4353-B896-36341D925BF5}" srcId="{2F27D65F-66C0-487A-A1FA-3322066913DD}" destId="{995B4A43-FF2A-4583-AE13-3FBFA3F6CDFC}" srcOrd="1" destOrd="0" parTransId="{819B30D2-2B19-4CF2-A38A-96AC00328E6A}" sibTransId="{3C577A83-5B32-4072-9FF2-BD6653432548}"/>
    <dgm:cxn modelId="{F4818176-D774-469C-847E-4C187BC48F56}" type="presOf" srcId="{B99A15DF-9DE8-4725-92E6-D7B2458BB7F6}" destId="{C964E249-94AB-4A59-828E-BDF60D8B9EB4}" srcOrd="0" destOrd="2" presId="urn:microsoft.com/office/officeart/2005/8/layout/vList2"/>
    <dgm:cxn modelId="{8BA03587-1C7E-4F8C-A668-F6FDF2FA13C9}" type="presOf" srcId="{2F27D65F-66C0-487A-A1FA-3322066913DD}" destId="{B0DC71E1-35FA-459E-85B9-64FD665E1BBC}" srcOrd="0" destOrd="0" presId="urn:microsoft.com/office/officeart/2005/8/layout/vList2"/>
    <dgm:cxn modelId="{BF087EA9-D6FD-4597-90B7-63A6F6A03C37}" srcId="{995B4A43-FF2A-4583-AE13-3FBFA3F6CDFC}" destId="{B99A15DF-9DE8-4725-92E6-D7B2458BB7F6}" srcOrd="2" destOrd="0" parTransId="{ADF21E98-A0E1-494A-8E87-EC2D5C13C979}" sibTransId="{6F3B5A0B-35D1-4881-BC94-C7538059FAAE}"/>
    <dgm:cxn modelId="{28CE15C6-3031-4E0E-835F-CE5A57484348}" type="presOf" srcId="{995B4A43-FF2A-4583-AE13-3FBFA3F6CDFC}" destId="{6DDF8601-E0CC-496E-8585-CA36F8835888}" srcOrd="0" destOrd="0" presId="urn:microsoft.com/office/officeart/2005/8/layout/vList2"/>
    <dgm:cxn modelId="{9415C7E0-1CAF-4BE0-8D8E-515BCCE024DD}" srcId="{2F27D65F-66C0-487A-A1FA-3322066913DD}" destId="{E6288C67-4097-4DF4-93E8-AFF508E1CB97}" srcOrd="2" destOrd="0" parTransId="{3E2801AD-4C06-4D1F-97BD-A908A40A2407}" sibTransId="{CE65D514-AB00-4CB1-A00E-A29887238773}"/>
    <dgm:cxn modelId="{5E373AEC-B564-4B90-9FC5-6EB149118FFB}" type="presOf" srcId="{E6288C67-4097-4DF4-93E8-AFF508E1CB97}" destId="{2D486030-A14D-4027-B2BC-49BA3647294A}" srcOrd="0" destOrd="0" presId="urn:microsoft.com/office/officeart/2005/8/layout/vList2"/>
    <dgm:cxn modelId="{ADAAA8F3-321C-48E4-BF43-D37B46FB2277}" srcId="{995B4A43-FF2A-4583-AE13-3FBFA3F6CDFC}" destId="{34C8FBE0-2E34-4BEF-AE8C-16FE7054426B}" srcOrd="0" destOrd="0" parTransId="{AE4E213F-8570-4904-B713-1DCB38F9F859}" sibTransId="{CB985091-0E1B-4C75-A433-0219F874D284}"/>
    <dgm:cxn modelId="{B85BCDFE-1E36-4245-9383-E8AE901329E2}" type="presOf" srcId="{0E96EC4D-81C6-433B-B331-7FEB9308286A}" destId="{C964E249-94AB-4A59-828E-BDF60D8B9EB4}" srcOrd="0" destOrd="1" presId="urn:microsoft.com/office/officeart/2005/8/layout/vList2"/>
    <dgm:cxn modelId="{EB9924C6-2CD5-4D20-ABFA-0730065E1F6F}" type="presParOf" srcId="{B0DC71E1-35FA-459E-85B9-64FD665E1BBC}" destId="{9E88D0E0-DF43-427A-81E4-8DFFB50D2674}" srcOrd="0" destOrd="0" presId="urn:microsoft.com/office/officeart/2005/8/layout/vList2"/>
    <dgm:cxn modelId="{45AB62C5-0338-4DC5-9579-220E31E25550}" type="presParOf" srcId="{B0DC71E1-35FA-459E-85B9-64FD665E1BBC}" destId="{DDB7953D-8A63-4ED3-A85C-002E9D7F07F1}" srcOrd="1" destOrd="0" presId="urn:microsoft.com/office/officeart/2005/8/layout/vList2"/>
    <dgm:cxn modelId="{4A4062F3-E161-4500-BA9D-7A5782E0E229}" type="presParOf" srcId="{B0DC71E1-35FA-459E-85B9-64FD665E1BBC}" destId="{6DDF8601-E0CC-496E-8585-CA36F8835888}" srcOrd="2" destOrd="0" presId="urn:microsoft.com/office/officeart/2005/8/layout/vList2"/>
    <dgm:cxn modelId="{048BBF2C-81EC-41A6-B8AE-C6E498953D92}" type="presParOf" srcId="{B0DC71E1-35FA-459E-85B9-64FD665E1BBC}" destId="{C964E249-94AB-4A59-828E-BDF60D8B9EB4}" srcOrd="3" destOrd="0" presId="urn:microsoft.com/office/officeart/2005/8/layout/vList2"/>
    <dgm:cxn modelId="{D3E8FD32-5940-42E5-9F75-851BCF9B12D1}" type="presParOf" srcId="{B0DC71E1-35FA-459E-85B9-64FD665E1BBC}" destId="{2D486030-A14D-4027-B2BC-49BA3647294A}"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22AEDE32-56A9-47AA-94E2-C1AE5F79C2F5}"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51FDAA55-B4ED-4933-AD9E-AF80C2952824}">
      <dgm:prSet/>
      <dgm:spPr/>
      <dgm:t>
        <a:bodyPr/>
        <a:lstStyle/>
        <a:p>
          <a:r>
            <a:rPr lang="en-US"/>
            <a:t>All salaried employees are exempt from overtime.</a:t>
          </a:r>
        </a:p>
      </dgm:t>
    </dgm:pt>
    <dgm:pt modelId="{82D45CC7-1016-4D8B-8910-3F2AE5BD5CC0}" type="parTrans" cxnId="{FC935C96-9F7A-475D-86A4-A4DF484EF16B}">
      <dgm:prSet/>
      <dgm:spPr/>
      <dgm:t>
        <a:bodyPr/>
        <a:lstStyle/>
        <a:p>
          <a:endParaRPr lang="en-US"/>
        </a:p>
      </dgm:t>
    </dgm:pt>
    <dgm:pt modelId="{F1C0D902-86E5-4A1D-B491-D6AFC490C821}" type="sibTrans" cxnId="{FC935C96-9F7A-475D-86A4-A4DF484EF16B}">
      <dgm:prSet/>
      <dgm:spPr/>
      <dgm:t>
        <a:bodyPr/>
        <a:lstStyle/>
        <a:p>
          <a:endParaRPr lang="en-US"/>
        </a:p>
      </dgm:t>
    </dgm:pt>
    <dgm:pt modelId="{E819DBE4-84B1-4617-A748-EFDA08950AEE}" type="pres">
      <dgm:prSet presAssocID="{22AEDE32-56A9-47AA-94E2-C1AE5F79C2F5}" presName="linear" presStyleCnt="0">
        <dgm:presLayoutVars>
          <dgm:animLvl val="lvl"/>
          <dgm:resizeHandles val="exact"/>
        </dgm:presLayoutVars>
      </dgm:prSet>
      <dgm:spPr/>
    </dgm:pt>
    <dgm:pt modelId="{F9D0B7A8-C620-4EF8-BBC4-C5F621BFB03B}" type="pres">
      <dgm:prSet presAssocID="{51FDAA55-B4ED-4933-AD9E-AF80C2952824}" presName="parentText" presStyleLbl="node1" presStyleIdx="0" presStyleCnt="1" custScaleY="32660">
        <dgm:presLayoutVars>
          <dgm:chMax val="0"/>
          <dgm:bulletEnabled val="1"/>
        </dgm:presLayoutVars>
      </dgm:prSet>
      <dgm:spPr/>
    </dgm:pt>
  </dgm:ptLst>
  <dgm:cxnLst>
    <dgm:cxn modelId="{B52B7E27-FFE5-44A2-99EB-9F02E53B34CA}" type="presOf" srcId="{51FDAA55-B4ED-4933-AD9E-AF80C2952824}" destId="{F9D0B7A8-C620-4EF8-BBC4-C5F621BFB03B}" srcOrd="0" destOrd="0" presId="urn:microsoft.com/office/officeart/2005/8/layout/vList2"/>
    <dgm:cxn modelId="{FC935C96-9F7A-475D-86A4-A4DF484EF16B}" srcId="{22AEDE32-56A9-47AA-94E2-C1AE5F79C2F5}" destId="{51FDAA55-B4ED-4933-AD9E-AF80C2952824}" srcOrd="0" destOrd="0" parTransId="{82D45CC7-1016-4D8B-8910-3F2AE5BD5CC0}" sibTransId="{F1C0D902-86E5-4A1D-B491-D6AFC490C821}"/>
    <dgm:cxn modelId="{B4F208BA-1B0D-42EA-9091-2CAEA655E53D}" type="presOf" srcId="{22AEDE32-56A9-47AA-94E2-C1AE5F79C2F5}" destId="{E819DBE4-84B1-4617-A748-EFDA08950AEE}" srcOrd="0" destOrd="0" presId="urn:microsoft.com/office/officeart/2005/8/layout/vList2"/>
    <dgm:cxn modelId="{098A0736-8FDF-4750-AA09-3753FEDD9214}" type="presParOf" srcId="{E819DBE4-84B1-4617-A748-EFDA08950AEE}" destId="{F9D0B7A8-C620-4EF8-BBC4-C5F621BFB03B}"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85E38F-E595-449C-85E2-9308C00A4DF8}">
      <dsp:nvSpPr>
        <dsp:cNvPr id="0" name=""/>
        <dsp:cNvSpPr/>
      </dsp:nvSpPr>
      <dsp:spPr>
        <a:xfrm>
          <a:off x="0" y="350437"/>
          <a:ext cx="4828172" cy="242657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Amber works in a supervisory position in the Parks &amp; Recreation Department.</a:t>
          </a:r>
        </a:p>
      </dsp:txBody>
      <dsp:txXfrm>
        <a:off x="118456" y="468893"/>
        <a:ext cx="4591260" cy="2189667"/>
      </dsp:txXfrm>
    </dsp:sp>
    <dsp:sp modelId="{31B35669-B068-4591-B626-64E0A7A1E5A6}">
      <dsp:nvSpPr>
        <dsp:cNvPr id="0" name=""/>
        <dsp:cNvSpPr/>
      </dsp:nvSpPr>
      <dsp:spPr>
        <a:xfrm>
          <a:off x="0" y="2874937"/>
          <a:ext cx="4828172" cy="242657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County fair = lots of hours (before and during)</a:t>
          </a:r>
        </a:p>
      </dsp:txBody>
      <dsp:txXfrm>
        <a:off x="118456" y="2993393"/>
        <a:ext cx="4591260" cy="2189667"/>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337148"/>
          <a:ext cx="4828172" cy="239666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All salaried employees are exempt from overtime.</a:t>
          </a:r>
        </a:p>
      </dsp:txBody>
      <dsp:txXfrm>
        <a:off x="116996" y="454144"/>
        <a:ext cx="4594180" cy="2162677"/>
      </dsp:txXfrm>
    </dsp:sp>
    <dsp:sp modelId="{F7ACC223-28E9-4DC7-B0A0-A74D76C9AF41}">
      <dsp:nvSpPr>
        <dsp:cNvPr id="0" name=""/>
        <dsp:cNvSpPr/>
      </dsp:nvSpPr>
      <dsp:spPr>
        <a:xfrm>
          <a:off x="0" y="2918137"/>
          <a:ext cx="4828172" cy="239666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Myth</a:t>
          </a:r>
        </a:p>
      </dsp:txBody>
      <dsp:txXfrm>
        <a:off x="116996" y="3035133"/>
        <a:ext cx="4594180" cy="2162677"/>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922520-D420-4F25-8CC7-6461ADCFEDC4}">
      <dsp:nvSpPr>
        <dsp:cNvPr id="0" name=""/>
        <dsp:cNvSpPr/>
      </dsp:nvSpPr>
      <dsp:spPr>
        <a:xfrm>
          <a:off x="0" y="455917"/>
          <a:ext cx="4828172" cy="230957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n-US" sz="4200" kern="1200"/>
            <a:t>“Salaried” is not the same as “FLSA exempt.”</a:t>
          </a:r>
        </a:p>
      </dsp:txBody>
      <dsp:txXfrm>
        <a:off x="112744" y="568661"/>
        <a:ext cx="4602684" cy="2084091"/>
      </dsp:txXfrm>
    </dsp:sp>
    <dsp:sp modelId="{2759E42D-05B7-47EA-AB66-E2F612918430}">
      <dsp:nvSpPr>
        <dsp:cNvPr id="0" name=""/>
        <dsp:cNvSpPr/>
      </dsp:nvSpPr>
      <dsp:spPr>
        <a:xfrm>
          <a:off x="0" y="2886457"/>
          <a:ext cx="4828172" cy="2309579"/>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n-US" sz="4200" kern="1200"/>
            <a:t>Neither of those terms is the same as “merit exempt.”</a:t>
          </a:r>
        </a:p>
      </dsp:txBody>
      <dsp:txXfrm>
        <a:off x="112744" y="2999201"/>
        <a:ext cx="4602684" cy="2084091"/>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9118C2-AD6F-4B5C-BCBF-40B0974ACAAD}">
      <dsp:nvSpPr>
        <dsp:cNvPr id="0" name=""/>
        <dsp:cNvSpPr/>
      </dsp:nvSpPr>
      <dsp:spPr>
        <a:xfrm>
          <a:off x="0" y="3411254"/>
          <a:ext cx="4828172" cy="2238152"/>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n-US" sz="2100" kern="1200"/>
            <a:t>We’ll go through general steps that will help you cut through the murkiness in most cases.</a:t>
          </a:r>
        </a:p>
      </dsp:txBody>
      <dsp:txXfrm>
        <a:off x="0" y="3411254"/>
        <a:ext cx="4828172" cy="2238152"/>
      </dsp:txXfrm>
    </dsp:sp>
    <dsp:sp modelId="{656F358A-9086-4D4B-A095-1F86B75EDDEE}">
      <dsp:nvSpPr>
        <dsp:cNvPr id="0" name=""/>
        <dsp:cNvSpPr/>
      </dsp:nvSpPr>
      <dsp:spPr>
        <a:xfrm rot="10800000">
          <a:off x="0" y="2548"/>
          <a:ext cx="4828172" cy="3442277"/>
        </a:xfrm>
        <a:prstGeom prst="upArrowCallou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n-US" sz="2100" kern="1200" dirty="0"/>
            <a:t>Unfortunately, this can be tricky because of various exemptions and special rules.</a:t>
          </a:r>
        </a:p>
      </dsp:txBody>
      <dsp:txXfrm rot="-10800000">
        <a:off x="0" y="2548"/>
        <a:ext cx="4828172" cy="1208239"/>
      </dsp:txXfrm>
    </dsp:sp>
    <dsp:sp modelId="{09CC70B1-C037-482F-95C2-0170336512DA}">
      <dsp:nvSpPr>
        <dsp:cNvPr id="0" name=""/>
        <dsp:cNvSpPr/>
      </dsp:nvSpPr>
      <dsp:spPr>
        <a:xfrm>
          <a:off x="0" y="1210788"/>
          <a:ext cx="4828172" cy="1029241"/>
        </a:xfrm>
        <a:prstGeom prst="rect">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56032" tIns="45720" rIns="256032" bIns="45720" numCol="1" spcCol="1270" anchor="ctr" anchorCtr="0">
          <a:noAutofit/>
        </a:bodyPr>
        <a:lstStyle/>
        <a:p>
          <a:pPr marL="0" lvl="0" indent="0" algn="ctr" defTabSz="1600200">
            <a:lnSpc>
              <a:spcPct val="90000"/>
            </a:lnSpc>
            <a:spcBef>
              <a:spcPct val="0"/>
            </a:spcBef>
            <a:spcAft>
              <a:spcPct val="35000"/>
            </a:spcAft>
            <a:buNone/>
          </a:pPr>
          <a:r>
            <a:rPr lang="en-US" sz="3600" kern="1200"/>
            <a:t>Always work with HR.</a:t>
          </a:r>
        </a:p>
      </dsp:txBody>
      <dsp:txXfrm>
        <a:off x="0" y="1210788"/>
        <a:ext cx="4828172" cy="1029241"/>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247DC7-AEA1-4553-86C0-5DBD4A682D65}">
      <dsp:nvSpPr>
        <dsp:cNvPr id="0" name=""/>
        <dsp:cNvSpPr/>
      </dsp:nvSpPr>
      <dsp:spPr>
        <a:xfrm>
          <a:off x="0" y="651037"/>
          <a:ext cx="4828172" cy="1083600"/>
        </a:xfrm>
        <a:prstGeom prst="rect">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7A8A309-9889-4F7C-B770-60DC9422C441}">
      <dsp:nvSpPr>
        <dsp:cNvPr id="0" name=""/>
        <dsp:cNvSpPr/>
      </dsp:nvSpPr>
      <dsp:spPr>
        <a:xfrm>
          <a:off x="241408" y="16357"/>
          <a:ext cx="3379720" cy="126936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745" tIns="0" rIns="127745" bIns="0" numCol="1" spcCol="1270" anchor="ctr" anchorCtr="0">
          <a:noAutofit/>
        </a:bodyPr>
        <a:lstStyle/>
        <a:p>
          <a:pPr marL="0" lvl="0" indent="0" algn="l" defTabSz="1911350">
            <a:lnSpc>
              <a:spcPct val="90000"/>
            </a:lnSpc>
            <a:spcBef>
              <a:spcPct val="0"/>
            </a:spcBef>
            <a:spcAft>
              <a:spcPct val="35000"/>
            </a:spcAft>
            <a:buNone/>
          </a:pPr>
          <a:r>
            <a:rPr lang="en-US" sz="4300" kern="1200" dirty="0"/>
            <a:t>Salary basis</a:t>
          </a:r>
        </a:p>
      </dsp:txBody>
      <dsp:txXfrm>
        <a:off x="303373" y="78322"/>
        <a:ext cx="3255790" cy="1145430"/>
      </dsp:txXfrm>
    </dsp:sp>
    <dsp:sp modelId="{113E1345-81DF-4164-BCF1-ED61036027EB}">
      <dsp:nvSpPr>
        <dsp:cNvPr id="0" name=""/>
        <dsp:cNvSpPr/>
      </dsp:nvSpPr>
      <dsp:spPr>
        <a:xfrm>
          <a:off x="0" y="2601517"/>
          <a:ext cx="4828172" cy="1083600"/>
        </a:xfrm>
        <a:prstGeom prst="rect">
          <a:avLst/>
        </a:prstGeom>
        <a:solidFill>
          <a:schemeClr val="lt1">
            <a:alpha val="90000"/>
            <a:hueOff val="0"/>
            <a:satOff val="0"/>
            <a:lumOff val="0"/>
            <a:alphaOff val="0"/>
          </a:schemeClr>
        </a:solidFill>
        <a:ln w="19050" cap="flat" cmpd="sng" algn="ctr">
          <a:solidFill>
            <a:schemeClr val="accent2">
              <a:hueOff val="3221807"/>
              <a:satOff val="-9246"/>
              <a:lumOff val="-14805"/>
              <a:alphaOff val="0"/>
            </a:schemeClr>
          </a:solidFill>
          <a:prstDash val="solid"/>
          <a:miter lim="800000"/>
        </a:ln>
        <a:effectLst/>
      </dsp:spPr>
      <dsp:style>
        <a:lnRef idx="2">
          <a:scrgbClr r="0" g="0" b="0"/>
        </a:lnRef>
        <a:fillRef idx="1">
          <a:scrgbClr r="0" g="0" b="0"/>
        </a:fillRef>
        <a:effectRef idx="0">
          <a:scrgbClr r="0" g="0" b="0"/>
        </a:effectRef>
        <a:fontRef idx="minor"/>
      </dsp:style>
    </dsp:sp>
    <dsp:sp modelId="{DEC389F7-0054-4383-AB66-0025C661338B}">
      <dsp:nvSpPr>
        <dsp:cNvPr id="0" name=""/>
        <dsp:cNvSpPr/>
      </dsp:nvSpPr>
      <dsp:spPr>
        <a:xfrm>
          <a:off x="241408" y="1966837"/>
          <a:ext cx="3379720" cy="126936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745" tIns="0" rIns="127745" bIns="0" numCol="1" spcCol="1270" anchor="ctr" anchorCtr="0">
          <a:noAutofit/>
        </a:bodyPr>
        <a:lstStyle/>
        <a:p>
          <a:pPr marL="0" lvl="0" indent="0" algn="l" defTabSz="1911350">
            <a:lnSpc>
              <a:spcPct val="90000"/>
            </a:lnSpc>
            <a:spcBef>
              <a:spcPct val="0"/>
            </a:spcBef>
            <a:spcAft>
              <a:spcPct val="35000"/>
            </a:spcAft>
            <a:buNone/>
          </a:pPr>
          <a:r>
            <a:rPr lang="en-US" sz="4300" kern="1200" dirty="0"/>
            <a:t>Salary level</a:t>
          </a:r>
        </a:p>
      </dsp:txBody>
      <dsp:txXfrm>
        <a:off x="303373" y="2028802"/>
        <a:ext cx="3255790" cy="1145430"/>
      </dsp:txXfrm>
    </dsp:sp>
    <dsp:sp modelId="{E0E1DDBC-6DE6-4AF2-8DC9-FB7794F22336}">
      <dsp:nvSpPr>
        <dsp:cNvPr id="0" name=""/>
        <dsp:cNvSpPr/>
      </dsp:nvSpPr>
      <dsp:spPr>
        <a:xfrm>
          <a:off x="0" y="4551997"/>
          <a:ext cx="4828172" cy="1083600"/>
        </a:xfrm>
        <a:prstGeom prst="rect">
          <a:avLst/>
        </a:prstGeom>
        <a:solidFill>
          <a:schemeClr val="lt1">
            <a:alpha val="90000"/>
            <a:hueOff val="0"/>
            <a:satOff val="0"/>
            <a:lumOff val="0"/>
            <a:alphaOff val="0"/>
          </a:schemeClr>
        </a:solidFill>
        <a:ln w="19050" cap="flat" cmpd="sng" algn="ctr">
          <a:solidFill>
            <a:schemeClr val="accent2">
              <a:hueOff val="6443614"/>
              <a:satOff val="-18493"/>
              <a:lumOff val="-29609"/>
              <a:alphaOff val="0"/>
            </a:schemeClr>
          </a:solidFill>
          <a:prstDash val="solid"/>
          <a:miter lim="800000"/>
        </a:ln>
        <a:effectLst/>
      </dsp:spPr>
      <dsp:style>
        <a:lnRef idx="2">
          <a:scrgbClr r="0" g="0" b="0"/>
        </a:lnRef>
        <a:fillRef idx="1">
          <a:scrgbClr r="0" g="0" b="0"/>
        </a:fillRef>
        <a:effectRef idx="0">
          <a:scrgbClr r="0" g="0" b="0"/>
        </a:effectRef>
        <a:fontRef idx="minor"/>
      </dsp:style>
    </dsp:sp>
    <dsp:sp modelId="{5EE40959-1B20-4C61-A60F-C5354BE0B629}">
      <dsp:nvSpPr>
        <dsp:cNvPr id="0" name=""/>
        <dsp:cNvSpPr/>
      </dsp:nvSpPr>
      <dsp:spPr>
        <a:xfrm>
          <a:off x="241408" y="3917317"/>
          <a:ext cx="3379720" cy="126936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745" tIns="0" rIns="127745" bIns="0" numCol="1" spcCol="1270" anchor="ctr" anchorCtr="0">
          <a:noAutofit/>
        </a:bodyPr>
        <a:lstStyle/>
        <a:p>
          <a:pPr marL="0" lvl="0" indent="0" algn="l" defTabSz="1911350">
            <a:lnSpc>
              <a:spcPct val="90000"/>
            </a:lnSpc>
            <a:spcBef>
              <a:spcPct val="0"/>
            </a:spcBef>
            <a:spcAft>
              <a:spcPct val="35000"/>
            </a:spcAft>
            <a:buNone/>
          </a:pPr>
          <a:r>
            <a:rPr lang="en-US" sz="4300" kern="1200" dirty="0"/>
            <a:t>Duties</a:t>
          </a:r>
        </a:p>
      </dsp:txBody>
      <dsp:txXfrm>
        <a:off x="303373" y="3979282"/>
        <a:ext cx="3255790" cy="114543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480908"/>
          <a:ext cx="4828172" cy="2690138"/>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en-US" sz="3800" kern="1200" dirty="0"/>
            <a:t>We can refuse to pay for overtime that wasn’t pre-approved.</a:t>
          </a:r>
        </a:p>
      </dsp:txBody>
      <dsp:txXfrm>
        <a:off x="131322" y="1612230"/>
        <a:ext cx="4565528" cy="242749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43678"/>
          <a:ext cx="4828172" cy="2690138"/>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en-US" sz="3800" kern="1200" dirty="0"/>
            <a:t>We can refuse to pay for overtime that wasn’t pre-approved.</a:t>
          </a:r>
        </a:p>
      </dsp:txBody>
      <dsp:txXfrm>
        <a:off x="131322" y="175000"/>
        <a:ext cx="4565528" cy="2427494"/>
      </dsp:txXfrm>
    </dsp:sp>
    <dsp:sp modelId="{F7ACC223-28E9-4DC7-B0A0-A74D76C9AF41}">
      <dsp:nvSpPr>
        <dsp:cNvPr id="0" name=""/>
        <dsp:cNvSpPr/>
      </dsp:nvSpPr>
      <dsp:spPr>
        <a:xfrm>
          <a:off x="0" y="2918137"/>
          <a:ext cx="4828172" cy="2690138"/>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en-US" sz="3800" kern="1200" dirty="0"/>
            <a:t>Myth</a:t>
          </a:r>
        </a:p>
      </dsp:txBody>
      <dsp:txXfrm>
        <a:off x="131322" y="3049459"/>
        <a:ext cx="4565528" cy="2427494"/>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627642"/>
          <a:ext cx="4828172" cy="239666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Public employers may use comp time instead of cash overtime.</a:t>
          </a:r>
        </a:p>
      </dsp:txBody>
      <dsp:txXfrm>
        <a:off x="116996" y="1744638"/>
        <a:ext cx="4594180" cy="2162677"/>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337148"/>
          <a:ext cx="4828172" cy="239666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Public employers may use comp time instead of cash overtime.</a:t>
          </a:r>
        </a:p>
      </dsp:txBody>
      <dsp:txXfrm>
        <a:off x="116996" y="454144"/>
        <a:ext cx="4594180" cy="2162677"/>
      </dsp:txXfrm>
    </dsp:sp>
    <dsp:sp modelId="{F7ACC223-28E9-4DC7-B0A0-A74D76C9AF41}">
      <dsp:nvSpPr>
        <dsp:cNvPr id="0" name=""/>
        <dsp:cNvSpPr/>
      </dsp:nvSpPr>
      <dsp:spPr>
        <a:xfrm>
          <a:off x="0" y="2918137"/>
          <a:ext cx="4828172" cy="239666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Fact</a:t>
          </a:r>
        </a:p>
      </dsp:txBody>
      <dsp:txXfrm>
        <a:off x="116996" y="3035133"/>
        <a:ext cx="4594180" cy="2162677"/>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921112"/>
          <a:ext cx="4828172" cy="180972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A 15-minute rest break must be paid.</a:t>
          </a:r>
        </a:p>
      </dsp:txBody>
      <dsp:txXfrm>
        <a:off x="88344" y="2009456"/>
        <a:ext cx="4651484" cy="1633041"/>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924087"/>
          <a:ext cx="4828172" cy="180972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A 15-minute rest break must be paid.</a:t>
          </a:r>
        </a:p>
      </dsp:txBody>
      <dsp:txXfrm>
        <a:off x="88344" y="1012431"/>
        <a:ext cx="4651484" cy="1633041"/>
      </dsp:txXfrm>
    </dsp:sp>
    <dsp:sp modelId="{F7ACC223-28E9-4DC7-B0A0-A74D76C9AF41}">
      <dsp:nvSpPr>
        <dsp:cNvPr id="0" name=""/>
        <dsp:cNvSpPr/>
      </dsp:nvSpPr>
      <dsp:spPr>
        <a:xfrm>
          <a:off x="0" y="2918137"/>
          <a:ext cx="4828172" cy="180972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Fact</a:t>
          </a:r>
        </a:p>
      </dsp:txBody>
      <dsp:txXfrm>
        <a:off x="88344" y="3006481"/>
        <a:ext cx="4651484" cy="163304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0202D4-89E4-4358-B6AB-D5B210FA8148}">
      <dsp:nvSpPr>
        <dsp:cNvPr id="0" name=""/>
        <dsp:cNvSpPr/>
      </dsp:nvSpPr>
      <dsp:spPr>
        <a:xfrm>
          <a:off x="0" y="34086"/>
          <a:ext cx="6367912" cy="311687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Consider the following questions, and whether similar questions may arise in other county departments, including yours.</a:t>
          </a:r>
        </a:p>
      </dsp:txBody>
      <dsp:txXfrm>
        <a:off x="152153" y="186239"/>
        <a:ext cx="6063606" cy="2812573"/>
      </dsp:txXfrm>
    </dsp:sp>
    <dsp:sp modelId="{A78351DA-0BF1-4200-A3AB-DB0B2F217CB6}">
      <dsp:nvSpPr>
        <dsp:cNvPr id="0" name=""/>
        <dsp:cNvSpPr/>
      </dsp:nvSpPr>
      <dsp:spPr>
        <a:xfrm>
          <a:off x="0" y="3254646"/>
          <a:ext cx="6367912" cy="3116879"/>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Answers will come later.</a:t>
          </a:r>
        </a:p>
      </dsp:txBody>
      <dsp:txXfrm>
        <a:off x="152153" y="3406799"/>
        <a:ext cx="6063606" cy="2812573"/>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33819"/>
          <a:ext cx="4828172" cy="324440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4790" tIns="224790" rIns="224790" bIns="224790" numCol="1" spcCol="1270" anchor="ctr" anchorCtr="0">
          <a:noAutofit/>
        </a:bodyPr>
        <a:lstStyle/>
        <a:p>
          <a:pPr marL="0" lvl="0" indent="0" algn="l" defTabSz="2622550">
            <a:lnSpc>
              <a:spcPct val="90000"/>
            </a:lnSpc>
            <a:spcBef>
              <a:spcPct val="0"/>
            </a:spcBef>
            <a:spcAft>
              <a:spcPct val="35000"/>
            </a:spcAft>
            <a:buNone/>
          </a:pPr>
          <a:r>
            <a:rPr lang="en-US" sz="5900" kern="1200" dirty="0">
              <a:solidFill>
                <a:schemeClr val="tx2"/>
              </a:solidFill>
            </a:rPr>
            <a:t>"Hours worked" includes:</a:t>
          </a:r>
          <a:endParaRPr lang="en-US" sz="5900" kern="1200" dirty="0"/>
        </a:p>
      </dsp:txBody>
      <dsp:txXfrm>
        <a:off x="158379" y="192198"/>
        <a:ext cx="4511414" cy="2927651"/>
      </dsp:txXfrm>
    </dsp:sp>
    <dsp:sp modelId="{C964E249-94AB-4A59-828E-BDF60D8B9EB4}">
      <dsp:nvSpPr>
        <dsp:cNvPr id="0" name=""/>
        <dsp:cNvSpPr/>
      </dsp:nvSpPr>
      <dsp:spPr>
        <a:xfrm>
          <a:off x="0" y="3257414"/>
          <a:ext cx="4828172" cy="23815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74930" rIns="419608" bIns="74930" numCol="1" spcCol="1270" anchor="t" anchorCtr="0">
          <a:noAutofit/>
        </a:bodyPr>
        <a:lstStyle/>
        <a:p>
          <a:pPr marL="285750" lvl="1" indent="-285750" algn="l" defTabSz="2044700">
            <a:lnSpc>
              <a:spcPct val="90000"/>
            </a:lnSpc>
            <a:spcBef>
              <a:spcPct val="0"/>
            </a:spcBef>
            <a:spcAft>
              <a:spcPct val="20000"/>
            </a:spcAft>
            <a:buChar char="•"/>
          </a:pPr>
          <a:r>
            <a:rPr lang="en-US" sz="4600" kern="1200" dirty="0">
              <a:solidFill>
                <a:schemeClr val="tx2"/>
              </a:solidFill>
            </a:rPr>
            <a:t>Prep time</a:t>
          </a:r>
          <a:endParaRPr lang="en-US" sz="4600" kern="1200" dirty="0"/>
        </a:p>
        <a:p>
          <a:pPr marL="285750" lvl="1" indent="-285750" algn="l" defTabSz="2044700">
            <a:lnSpc>
              <a:spcPct val="90000"/>
            </a:lnSpc>
            <a:spcBef>
              <a:spcPct val="0"/>
            </a:spcBef>
            <a:spcAft>
              <a:spcPct val="20000"/>
            </a:spcAft>
            <a:buChar char="•"/>
          </a:pPr>
          <a:r>
            <a:rPr lang="en-US" sz="4600" kern="1200" dirty="0">
              <a:solidFill>
                <a:schemeClr val="tx2"/>
              </a:solidFill>
            </a:rPr>
            <a:t>Breaks &lt; 20 min</a:t>
          </a:r>
        </a:p>
        <a:p>
          <a:pPr marL="285750" lvl="1" indent="-285750" algn="l" defTabSz="2044700">
            <a:lnSpc>
              <a:spcPct val="90000"/>
            </a:lnSpc>
            <a:spcBef>
              <a:spcPct val="0"/>
            </a:spcBef>
            <a:spcAft>
              <a:spcPct val="20000"/>
            </a:spcAft>
            <a:buChar char="•"/>
          </a:pPr>
          <a:r>
            <a:rPr lang="en-US" sz="4600" kern="1200" dirty="0">
              <a:solidFill>
                <a:schemeClr val="tx2"/>
              </a:solidFill>
            </a:rPr>
            <a:t>Some travel</a:t>
          </a:r>
        </a:p>
      </dsp:txBody>
      <dsp:txXfrm>
        <a:off x="0" y="3257414"/>
        <a:ext cx="4828172" cy="2381535"/>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71977"/>
          <a:ext cx="4828172" cy="198900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0" tIns="190500" rIns="190500" bIns="190500" numCol="1" spcCol="1270" anchor="ctr" anchorCtr="0">
          <a:noAutofit/>
        </a:bodyPr>
        <a:lstStyle/>
        <a:p>
          <a:pPr marL="0" lvl="0" indent="0" algn="l" defTabSz="2222500">
            <a:lnSpc>
              <a:spcPct val="90000"/>
            </a:lnSpc>
            <a:spcBef>
              <a:spcPct val="0"/>
            </a:spcBef>
            <a:spcAft>
              <a:spcPct val="35000"/>
            </a:spcAft>
            <a:buNone/>
          </a:pPr>
          <a:r>
            <a:rPr lang="en-US" sz="5000" kern="1200" dirty="0">
              <a:solidFill>
                <a:schemeClr val="tx2"/>
              </a:solidFill>
            </a:rPr>
            <a:t>Preparation time</a:t>
          </a:r>
          <a:endParaRPr lang="en-US" sz="5000" kern="1200" dirty="0"/>
        </a:p>
      </dsp:txBody>
      <dsp:txXfrm>
        <a:off x="97095" y="169072"/>
        <a:ext cx="4633982" cy="1794810"/>
      </dsp:txXfrm>
    </dsp:sp>
    <dsp:sp modelId="{C964E249-94AB-4A59-828E-BDF60D8B9EB4}">
      <dsp:nvSpPr>
        <dsp:cNvPr id="0" name=""/>
        <dsp:cNvSpPr/>
      </dsp:nvSpPr>
      <dsp:spPr>
        <a:xfrm>
          <a:off x="0" y="2060977"/>
          <a:ext cx="4828172" cy="3519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63500" rIns="355600" bIns="63500" numCol="1" spcCol="1270" anchor="t" anchorCtr="0">
          <a:noAutofit/>
        </a:bodyPr>
        <a:lstStyle/>
        <a:p>
          <a:pPr marL="285750" lvl="1" indent="-285750" algn="l" defTabSz="1733550">
            <a:lnSpc>
              <a:spcPct val="90000"/>
            </a:lnSpc>
            <a:spcBef>
              <a:spcPct val="0"/>
            </a:spcBef>
            <a:spcAft>
              <a:spcPct val="20000"/>
            </a:spcAft>
            <a:buChar char="•"/>
          </a:pPr>
          <a:r>
            <a:rPr lang="en-US" sz="3900" kern="1200" dirty="0">
              <a:solidFill>
                <a:schemeClr val="tx2"/>
              </a:solidFill>
            </a:rPr>
            <a:t>E.g., a required briefing before a law enforcement or corrections officer’s shift.</a:t>
          </a:r>
          <a:endParaRPr lang="en-US" sz="3900" kern="1200" dirty="0"/>
        </a:p>
        <a:p>
          <a:pPr marL="285750" lvl="1" indent="-285750" algn="l" defTabSz="1733550">
            <a:lnSpc>
              <a:spcPct val="90000"/>
            </a:lnSpc>
            <a:spcBef>
              <a:spcPct val="0"/>
            </a:spcBef>
            <a:spcAft>
              <a:spcPct val="20000"/>
            </a:spcAft>
            <a:buChar char="•"/>
          </a:pPr>
          <a:r>
            <a:rPr lang="en-US" sz="3900" kern="1200" dirty="0">
              <a:solidFill>
                <a:schemeClr val="tx2"/>
              </a:solidFill>
            </a:rPr>
            <a:t>This is work time.</a:t>
          </a:r>
        </a:p>
      </dsp:txBody>
      <dsp:txXfrm>
        <a:off x="0" y="2060977"/>
        <a:ext cx="4828172" cy="3519000"/>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367402"/>
          <a:ext cx="4828172" cy="85994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Breaks and meals</a:t>
          </a:r>
        </a:p>
      </dsp:txBody>
      <dsp:txXfrm>
        <a:off x="41979" y="409381"/>
        <a:ext cx="4744214" cy="775991"/>
      </dsp:txXfrm>
    </dsp:sp>
    <dsp:sp modelId="{C964E249-94AB-4A59-828E-BDF60D8B9EB4}">
      <dsp:nvSpPr>
        <dsp:cNvPr id="0" name=""/>
        <dsp:cNvSpPr/>
      </dsp:nvSpPr>
      <dsp:spPr>
        <a:xfrm>
          <a:off x="0" y="1227352"/>
          <a:ext cx="4828172" cy="40572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44450" rIns="248920" bIns="44450" numCol="1" spcCol="1270" anchor="t" anchorCtr="0">
          <a:noAutofit/>
        </a:bodyPr>
        <a:lstStyle/>
        <a:p>
          <a:pPr marL="228600" lvl="1" indent="-228600" algn="l" defTabSz="1200150">
            <a:lnSpc>
              <a:spcPct val="90000"/>
            </a:lnSpc>
            <a:spcBef>
              <a:spcPct val="0"/>
            </a:spcBef>
            <a:spcAft>
              <a:spcPct val="20000"/>
            </a:spcAft>
            <a:buChar char="•"/>
          </a:pPr>
          <a:r>
            <a:rPr lang="en-US" sz="2700" kern="1200" dirty="0"/>
            <a:t>Note:  FLSA doesn’t require break or meal periods.</a:t>
          </a:r>
        </a:p>
        <a:p>
          <a:pPr marL="228600" lvl="1" indent="-228600" algn="l" defTabSz="1200150">
            <a:lnSpc>
              <a:spcPct val="90000"/>
            </a:lnSpc>
            <a:spcBef>
              <a:spcPct val="0"/>
            </a:spcBef>
            <a:spcAft>
              <a:spcPct val="20000"/>
            </a:spcAft>
            <a:buChar char="•"/>
          </a:pPr>
          <a:r>
            <a:rPr lang="en-US" sz="2700" kern="1200"/>
            <a:t>Short breaks, up to 20 minutes, must be paid and counted as hours worked.</a:t>
          </a:r>
          <a:endParaRPr lang="en-US" sz="2700" kern="1200" dirty="0"/>
        </a:p>
        <a:p>
          <a:pPr marL="228600" lvl="1" indent="-228600" algn="l" defTabSz="1200150">
            <a:lnSpc>
              <a:spcPct val="90000"/>
            </a:lnSpc>
            <a:spcBef>
              <a:spcPct val="0"/>
            </a:spcBef>
            <a:spcAft>
              <a:spcPct val="20000"/>
            </a:spcAft>
            <a:buChar char="•"/>
          </a:pPr>
          <a:r>
            <a:rPr lang="en-US" sz="2700" kern="1200" dirty="0"/>
            <a:t>Meal periods, typically 30 minutes or longer, when employee is relieved of duty, may be unpaid and not counted as hours worked.</a:t>
          </a:r>
        </a:p>
      </dsp:txBody>
      <dsp:txXfrm>
        <a:off x="0" y="1227352"/>
        <a:ext cx="4828172" cy="4057200"/>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130702"/>
          <a:ext cx="4828172" cy="110565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1450" tIns="171450" rIns="171450" bIns="171450" numCol="1" spcCol="1270" anchor="ctr" anchorCtr="0">
          <a:noAutofit/>
        </a:bodyPr>
        <a:lstStyle/>
        <a:p>
          <a:pPr marL="0" lvl="0" indent="0" algn="l" defTabSz="2000250">
            <a:lnSpc>
              <a:spcPct val="90000"/>
            </a:lnSpc>
            <a:spcBef>
              <a:spcPct val="0"/>
            </a:spcBef>
            <a:spcAft>
              <a:spcPct val="35000"/>
            </a:spcAft>
            <a:buNone/>
          </a:pPr>
          <a:r>
            <a:rPr lang="en-US" sz="4500" kern="1200" dirty="0"/>
            <a:t>Travel (part 1)</a:t>
          </a:r>
        </a:p>
      </dsp:txBody>
      <dsp:txXfrm>
        <a:off x="53973" y="184675"/>
        <a:ext cx="4720226" cy="997704"/>
      </dsp:txXfrm>
    </dsp:sp>
    <dsp:sp modelId="{C964E249-94AB-4A59-828E-BDF60D8B9EB4}">
      <dsp:nvSpPr>
        <dsp:cNvPr id="0" name=""/>
        <dsp:cNvSpPr/>
      </dsp:nvSpPr>
      <dsp:spPr>
        <a:xfrm>
          <a:off x="0" y="1236352"/>
          <a:ext cx="4828172" cy="42848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57150" rIns="320040" bIns="57150" numCol="1" spcCol="1270" anchor="t" anchorCtr="0">
          <a:noAutofit/>
        </a:bodyPr>
        <a:lstStyle/>
        <a:p>
          <a:pPr marL="285750" lvl="1" indent="-285750" algn="l" defTabSz="1555750">
            <a:lnSpc>
              <a:spcPct val="90000"/>
            </a:lnSpc>
            <a:spcBef>
              <a:spcPct val="0"/>
            </a:spcBef>
            <a:spcAft>
              <a:spcPct val="20000"/>
            </a:spcAft>
            <a:buChar char="•"/>
          </a:pPr>
          <a:r>
            <a:rPr lang="en-US" sz="3500" kern="1200" dirty="0"/>
            <a:t>Ordinary commute:  no</a:t>
          </a:r>
        </a:p>
        <a:p>
          <a:pPr marL="285750" lvl="1" indent="-285750" algn="l" defTabSz="1555750">
            <a:lnSpc>
              <a:spcPct val="90000"/>
            </a:lnSpc>
            <a:spcBef>
              <a:spcPct val="0"/>
            </a:spcBef>
            <a:spcAft>
              <a:spcPct val="20000"/>
            </a:spcAft>
            <a:buChar char="•"/>
          </a:pPr>
          <a:r>
            <a:rPr lang="en-US" sz="3500" kern="1200"/>
            <a:t>One-day assignment in other location:  yes, except for normal amount of commute time</a:t>
          </a:r>
          <a:endParaRPr lang="en-US" sz="3500" kern="1200" dirty="0"/>
        </a:p>
        <a:p>
          <a:pPr marL="285750" lvl="1" indent="-285750" algn="l" defTabSz="1555750">
            <a:lnSpc>
              <a:spcPct val="90000"/>
            </a:lnSpc>
            <a:spcBef>
              <a:spcPct val="0"/>
            </a:spcBef>
            <a:spcAft>
              <a:spcPct val="20000"/>
            </a:spcAft>
            <a:buChar char="•"/>
          </a:pPr>
          <a:r>
            <a:rPr lang="en-US" sz="3500" kern="1200" dirty="0"/>
            <a:t>Within workday:  yes</a:t>
          </a:r>
        </a:p>
      </dsp:txBody>
      <dsp:txXfrm>
        <a:off x="0" y="1236352"/>
        <a:ext cx="4828172" cy="4284899"/>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310387"/>
          <a:ext cx="4828172" cy="103194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n-US" sz="4200" kern="1200" dirty="0"/>
            <a:t>Travel (part 2)</a:t>
          </a:r>
        </a:p>
      </dsp:txBody>
      <dsp:txXfrm>
        <a:off x="50375" y="360762"/>
        <a:ext cx="4727422" cy="931190"/>
      </dsp:txXfrm>
    </dsp:sp>
    <dsp:sp modelId="{C964E249-94AB-4A59-828E-BDF60D8B9EB4}">
      <dsp:nvSpPr>
        <dsp:cNvPr id="0" name=""/>
        <dsp:cNvSpPr/>
      </dsp:nvSpPr>
      <dsp:spPr>
        <a:xfrm>
          <a:off x="0" y="1342327"/>
          <a:ext cx="4828172" cy="39992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53340" rIns="298704" bIns="53340" numCol="1" spcCol="1270" anchor="t" anchorCtr="0">
          <a:noAutofit/>
        </a:bodyPr>
        <a:lstStyle/>
        <a:p>
          <a:pPr marL="285750" lvl="1" indent="-285750" algn="l" defTabSz="1466850">
            <a:lnSpc>
              <a:spcPct val="90000"/>
            </a:lnSpc>
            <a:spcBef>
              <a:spcPct val="0"/>
            </a:spcBef>
            <a:spcAft>
              <a:spcPct val="20000"/>
            </a:spcAft>
            <a:buChar char="•"/>
          </a:pPr>
          <a:r>
            <a:rPr lang="en-US" sz="3300" kern="1200" dirty="0"/>
            <a:t>Overnight work trips</a:t>
          </a:r>
        </a:p>
        <a:p>
          <a:pPr marL="571500" lvl="2" indent="-285750" algn="l" defTabSz="1466850">
            <a:lnSpc>
              <a:spcPct val="90000"/>
            </a:lnSpc>
            <a:spcBef>
              <a:spcPct val="0"/>
            </a:spcBef>
            <a:spcAft>
              <a:spcPct val="20000"/>
            </a:spcAft>
            <a:buChar char="•"/>
          </a:pPr>
          <a:r>
            <a:rPr lang="en-US" sz="3300" kern="1200"/>
            <a:t>During workday:  yes</a:t>
          </a:r>
          <a:endParaRPr lang="en-US" sz="3300" kern="1200" dirty="0"/>
        </a:p>
        <a:p>
          <a:pPr marL="571500" lvl="2" indent="-285750" algn="l" defTabSz="1466850">
            <a:lnSpc>
              <a:spcPct val="90000"/>
            </a:lnSpc>
            <a:spcBef>
              <a:spcPct val="0"/>
            </a:spcBef>
            <a:spcAft>
              <a:spcPct val="20000"/>
            </a:spcAft>
            <a:buChar char="•"/>
          </a:pPr>
          <a:r>
            <a:rPr lang="en-US" sz="3300" kern="1200" dirty="0"/>
            <a:t>Outside workday:  for FLSA purposes, apparently not generally required to be counted (29 CFR §§ 785.39 &amp; 785.40)</a:t>
          </a:r>
        </a:p>
      </dsp:txBody>
      <dsp:txXfrm>
        <a:off x="0" y="1342327"/>
        <a:ext cx="4828172" cy="3999239"/>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921112"/>
          <a:ext cx="4828172" cy="180972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On-call time is work time and must be paid.</a:t>
          </a:r>
        </a:p>
      </dsp:txBody>
      <dsp:txXfrm>
        <a:off x="88344" y="2009456"/>
        <a:ext cx="4651484" cy="1633041"/>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924087"/>
          <a:ext cx="4828172" cy="180972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On-call time is work time and must be paid.</a:t>
          </a:r>
        </a:p>
      </dsp:txBody>
      <dsp:txXfrm>
        <a:off x="88344" y="1012431"/>
        <a:ext cx="4651484" cy="1633041"/>
      </dsp:txXfrm>
    </dsp:sp>
    <dsp:sp modelId="{F7ACC223-28E9-4DC7-B0A0-A74D76C9AF41}">
      <dsp:nvSpPr>
        <dsp:cNvPr id="0" name=""/>
        <dsp:cNvSpPr/>
      </dsp:nvSpPr>
      <dsp:spPr>
        <a:xfrm>
          <a:off x="0" y="2918137"/>
          <a:ext cx="4828172" cy="180972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Myth (typically)</a:t>
          </a:r>
        </a:p>
      </dsp:txBody>
      <dsp:txXfrm>
        <a:off x="88344" y="3006481"/>
        <a:ext cx="4651484" cy="1633041"/>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38767"/>
          <a:ext cx="4828172" cy="132677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l" defTabSz="2400300">
            <a:lnSpc>
              <a:spcPct val="90000"/>
            </a:lnSpc>
            <a:spcBef>
              <a:spcPct val="0"/>
            </a:spcBef>
            <a:spcAft>
              <a:spcPct val="35000"/>
            </a:spcAft>
            <a:buNone/>
          </a:pPr>
          <a:r>
            <a:rPr lang="en-US" sz="5400" kern="1200" dirty="0"/>
            <a:t>On-call time</a:t>
          </a:r>
        </a:p>
      </dsp:txBody>
      <dsp:txXfrm>
        <a:off x="64768" y="103535"/>
        <a:ext cx="4698636" cy="1197243"/>
      </dsp:txXfrm>
    </dsp:sp>
    <dsp:sp modelId="{C964E249-94AB-4A59-828E-BDF60D8B9EB4}">
      <dsp:nvSpPr>
        <dsp:cNvPr id="0" name=""/>
        <dsp:cNvSpPr/>
      </dsp:nvSpPr>
      <dsp:spPr>
        <a:xfrm>
          <a:off x="0" y="1365547"/>
          <a:ext cx="4828172" cy="42476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68580" rIns="384048" bIns="68580" numCol="1" spcCol="1270" anchor="t" anchorCtr="0">
          <a:noAutofit/>
        </a:bodyPr>
        <a:lstStyle/>
        <a:p>
          <a:pPr marL="285750" lvl="1" indent="-285750" algn="l" defTabSz="1866900">
            <a:lnSpc>
              <a:spcPct val="90000"/>
            </a:lnSpc>
            <a:spcBef>
              <a:spcPct val="0"/>
            </a:spcBef>
            <a:spcAft>
              <a:spcPct val="20000"/>
            </a:spcAft>
            <a:buChar char="•"/>
          </a:pPr>
          <a:r>
            <a:rPr lang="en-US" sz="4200" kern="1200" dirty="0"/>
            <a:t>If free to leave premises, do personal activities, and move about, it is typically not work time.</a:t>
          </a:r>
        </a:p>
      </dsp:txBody>
      <dsp:txXfrm>
        <a:off x="0" y="1365547"/>
        <a:ext cx="4828172" cy="4247639"/>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16177"/>
          <a:ext cx="4828172" cy="98280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On-call time</a:t>
          </a:r>
        </a:p>
      </dsp:txBody>
      <dsp:txXfrm>
        <a:off x="47976" y="64153"/>
        <a:ext cx="4732220" cy="886848"/>
      </dsp:txXfrm>
    </dsp:sp>
    <dsp:sp modelId="{C964E249-94AB-4A59-828E-BDF60D8B9EB4}">
      <dsp:nvSpPr>
        <dsp:cNvPr id="0" name=""/>
        <dsp:cNvSpPr/>
      </dsp:nvSpPr>
      <dsp:spPr>
        <a:xfrm>
          <a:off x="0" y="998977"/>
          <a:ext cx="4828172" cy="463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50800" rIns="284480" bIns="50800" numCol="1" spcCol="1270" anchor="t" anchorCtr="0">
          <a:noAutofit/>
        </a:bodyPr>
        <a:lstStyle/>
        <a:p>
          <a:pPr marL="285750" lvl="1" indent="-285750" algn="l" defTabSz="1377950">
            <a:lnSpc>
              <a:spcPct val="90000"/>
            </a:lnSpc>
            <a:spcBef>
              <a:spcPct val="0"/>
            </a:spcBef>
            <a:spcAft>
              <a:spcPct val="20000"/>
            </a:spcAft>
            <a:buChar char="•"/>
          </a:pPr>
          <a:r>
            <a:rPr lang="en-US" sz="3100" kern="1200" dirty="0"/>
            <a:t>Note:  County pays one hour for every 12 hours on call, by policy.</a:t>
          </a:r>
        </a:p>
        <a:p>
          <a:pPr marL="571500" lvl="2" indent="-285750" algn="l" defTabSz="1377950">
            <a:lnSpc>
              <a:spcPct val="90000"/>
            </a:lnSpc>
            <a:spcBef>
              <a:spcPct val="0"/>
            </a:spcBef>
            <a:spcAft>
              <a:spcPct val="20000"/>
            </a:spcAft>
            <a:buChar char="•"/>
          </a:pPr>
          <a:endParaRPr lang="en-US" sz="3100" kern="1200" dirty="0"/>
        </a:p>
        <a:p>
          <a:pPr marL="285750" lvl="1" indent="-285750" algn="l" defTabSz="1377950">
            <a:lnSpc>
              <a:spcPct val="90000"/>
            </a:lnSpc>
            <a:spcBef>
              <a:spcPct val="0"/>
            </a:spcBef>
            <a:spcAft>
              <a:spcPct val="20000"/>
            </a:spcAft>
            <a:buChar char="•"/>
          </a:pPr>
          <a:r>
            <a:rPr lang="en-US" sz="3100" kern="1200" dirty="0"/>
            <a:t>Note:  Simply being available by phone to voluntarily answer questions after work hours does not count as being on call.</a:t>
          </a:r>
        </a:p>
      </dsp:txBody>
      <dsp:txXfrm>
        <a:off x="0" y="998977"/>
        <a:ext cx="4828172" cy="4636800"/>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016247"/>
          <a:ext cx="4828172" cy="361945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A county employee can volunteer for the County, and it won’t be counted as work time.</a:t>
          </a:r>
        </a:p>
      </dsp:txBody>
      <dsp:txXfrm>
        <a:off x="176687" y="1192934"/>
        <a:ext cx="4474798" cy="326608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D095ED-E3FA-4BF9-982F-AA2705599CF3}">
      <dsp:nvSpPr>
        <dsp:cNvPr id="0" name=""/>
        <dsp:cNvSpPr/>
      </dsp:nvSpPr>
      <dsp:spPr>
        <a:xfrm>
          <a:off x="1243" y="1080997"/>
          <a:ext cx="2652260" cy="1591356"/>
        </a:xfrm>
        <a:prstGeom prst="roundRect">
          <a:avLst>
            <a:gd name="adj" fmla="val 1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What happens if Amber works more than 40 hours in a workweek?</a:t>
          </a:r>
        </a:p>
      </dsp:txBody>
      <dsp:txXfrm>
        <a:off x="47852" y="1127606"/>
        <a:ext cx="2559042" cy="1498138"/>
      </dsp:txXfrm>
    </dsp:sp>
    <dsp:sp modelId="{D4FC4A15-D4FE-445D-B2B4-7C48ADD11A19}">
      <dsp:nvSpPr>
        <dsp:cNvPr id="0" name=""/>
        <dsp:cNvSpPr/>
      </dsp:nvSpPr>
      <dsp:spPr>
        <a:xfrm>
          <a:off x="2886903" y="1547795"/>
          <a:ext cx="562279" cy="657760"/>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r>
            <a:rPr lang="en-US" sz="1500" kern="1200"/>
            <a:t>1</a:t>
          </a:r>
        </a:p>
      </dsp:txBody>
      <dsp:txXfrm>
        <a:off x="2886903" y="1679347"/>
        <a:ext cx="393595" cy="394656"/>
      </dsp:txXfrm>
    </dsp:sp>
    <dsp:sp modelId="{9F24FC93-D945-4491-9FFD-53BBEC13FB96}">
      <dsp:nvSpPr>
        <dsp:cNvPr id="0" name=""/>
        <dsp:cNvSpPr/>
      </dsp:nvSpPr>
      <dsp:spPr>
        <a:xfrm>
          <a:off x="3714408" y="1080997"/>
          <a:ext cx="2652260" cy="1591356"/>
        </a:xfrm>
        <a:prstGeom prst="roundRect">
          <a:avLst>
            <a:gd name="adj" fmla="val 10000"/>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Does she get overtime pay?</a:t>
          </a:r>
        </a:p>
      </dsp:txBody>
      <dsp:txXfrm>
        <a:off x="3761017" y="1127606"/>
        <a:ext cx="2559042" cy="1498138"/>
      </dsp:txXfrm>
    </dsp:sp>
    <dsp:sp modelId="{56FA2BD0-F17A-4F19-AA72-98899B766336}">
      <dsp:nvSpPr>
        <dsp:cNvPr id="0" name=""/>
        <dsp:cNvSpPr/>
      </dsp:nvSpPr>
      <dsp:spPr>
        <a:xfrm rot="5400000">
          <a:off x="4759399" y="2858012"/>
          <a:ext cx="562279" cy="657760"/>
        </a:xfrm>
        <a:prstGeom prst="rightArrow">
          <a:avLst>
            <a:gd name="adj1" fmla="val 60000"/>
            <a:gd name="adj2" fmla="val 50000"/>
          </a:avLst>
        </a:prstGeom>
        <a:solidFill>
          <a:schemeClr val="accent5">
            <a:hueOff val="-12152150"/>
            <a:satOff val="-826"/>
            <a:lumOff val="196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r>
            <a:rPr lang="en-US" sz="1500" kern="1200"/>
            <a:t>2</a:t>
          </a:r>
        </a:p>
      </dsp:txBody>
      <dsp:txXfrm rot="-5400000">
        <a:off x="4843211" y="2905752"/>
        <a:ext cx="394656" cy="393595"/>
      </dsp:txXfrm>
    </dsp:sp>
    <dsp:sp modelId="{56CA7075-5B8F-4A67-8FF3-CA4964616491}">
      <dsp:nvSpPr>
        <dsp:cNvPr id="0" name=""/>
        <dsp:cNvSpPr/>
      </dsp:nvSpPr>
      <dsp:spPr>
        <a:xfrm>
          <a:off x="3714408" y="3733258"/>
          <a:ext cx="2652260" cy="1591356"/>
        </a:xfrm>
        <a:prstGeom prst="roundRect">
          <a:avLst>
            <a:gd name="adj" fmla="val 10000"/>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How do we know whether she is eligible for OT or exempt from OT rules?</a:t>
          </a:r>
        </a:p>
      </dsp:txBody>
      <dsp:txXfrm>
        <a:off x="3761017" y="3779867"/>
        <a:ext cx="2559042" cy="1498138"/>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38562"/>
          <a:ext cx="4828172" cy="2703895"/>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dirty="0"/>
            <a:t>A county employee can volunteer for the County, and it won’t be counted as work time.</a:t>
          </a:r>
        </a:p>
      </dsp:txBody>
      <dsp:txXfrm>
        <a:off x="131993" y="170555"/>
        <a:ext cx="4564186" cy="2439909"/>
      </dsp:txXfrm>
    </dsp:sp>
    <dsp:sp modelId="{F7ACC223-28E9-4DC7-B0A0-A74D76C9AF41}">
      <dsp:nvSpPr>
        <dsp:cNvPr id="0" name=""/>
        <dsp:cNvSpPr/>
      </dsp:nvSpPr>
      <dsp:spPr>
        <a:xfrm>
          <a:off x="0" y="2909497"/>
          <a:ext cx="4828172" cy="2703895"/>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dirty="0"/>
            <a:t>It depends.</a:t>
          </a:r>
        </a:p>
      </dsp:txBody>
      <dsp:txXfrm>
        <a:off x="131993" y="3041490"/>
        <a:ext cx="4564186" cy="2439909"/>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6FE930-BD72-4462-B02D-C6E0763DD041}">
      <dsp:nvSpPr>
        <dsp:cNvPr id="0" name=""/>
        <dsp:cNvSpPr/>
      </dsp:nvSpPr>
      <dsp:spPr>
        <a:xfrm>
          <a:off x="0" y="663456"/>
          <a:ext cx="6367912" cy="4252500"/>
        </a:xfrm>
        <a:prstGeom prst="rect">
          <a:avLst/>
        </a:prstGeom>
        <a:solidFill>
          <a:schemeClr val="lt1">
            <a:alpha val="90000"/>
            <a:hueOff val="0"/>
            <a:satOff val="0"/>
            <a:lumOff val="0"/>
            <a:alphaOff val="0"/>
          </a:schemeClr>
        </a:solidFill>
        <a:ln w="1905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94221" tIns="562356" rIns="494221" bIns="192024" numCol="1" spcCol="1270" anchor="t" anchorCtr="0">
          <a:noAutofit/>
        </a:bodyPr>
        <a:lstStyle/>
        <a:p>
          <a:pPr marL="228600" lvl="1" indent="-228600" algn="l" defTabSz="1200150">
            <a:lnSpc>
              <a:spcPct val="90000"/>
            </a:lnSpc>
            <a:spcBef>
              <a:spcPct val="0"/>
            </a:spcBef>
            <a:spcAft>
              <a:spcPct val="15000"/>
            </a:spcAft>
            <a:buChar char="•"/>
          </a:pPr>
          <a:r>
            <a:rPr lang="en-US" sz="2700" kern="1200" dirty="0"/>
            <a:t>Time worked </a:t>
          </a:r>
          <a:r>
            <a:rPr lang="en-US" sz="2700" i="1" kern="1200" dirty="0"/>
            <a:t>if</a:t>
          </a:r>
          <a:r>
            <a:rPr lang="en-US" sz="2700" kern="1200" dirty="0"/>
            <a:t> employee is doing the “same type of services” he or she is typically paid to do.</a:t>
          </a:r>
        </a:p>
        <a:p>
          <a:pPr marL="228600" lvl="1" indent="-228600" algn="l" defTabSz="1200150">
            <a:lnSpc>
              <a:spcPct val="90000"/>
            </a:lnSpc>
            <a:spcBef>
              <a:spcPct val="0"/>
            </a:spcBef>
            <a:spcAft>
              <a:spcPct val="15000"/>
            </a:spcAft>
            <a:buChar char="•"/>
          </a:pPr>
          <a:r>
            <a:rPr lang="en-US" sz="2700" kern="1200" dirty="0"/>
            <a:t>Not required to be counted as time worked if it is truly voluntary, with no pressure from the employer, and the volunteer activity is not the “same type of services” normally performed for pay.</a:t>
          </a:r>
        </a:p>
      </dsp:txBody>
      <dsp:txXfrm>
        <a:off x="0" y="663456"/>
        <a:ext cx="6367912" cy="4252500"/>
      </dsp:txXfrm>
    </dsp:sp>
    <dsp:sp modelId="{6BC42FC9-636D-4225-BF30-BE90F77314F5}">
      <dsp:nvSpPr>
        <dsp:cNvPr id="0" name=""/>
        <dsp:cNvSpPr/>
      </dsp:nvSpPr>
      <dsp:spPr>
        <a:xfrm>
          <a:off x="318395" y="264936"/>
          <a:ext cx="4457539" cy="7970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8484" tIns="0" rIns="168484" bIns="0" numCol="1" spcCol="1270" anchor="ctr" anchorCtr="0">
          <a:noAutofit/>
        </a:bodyPr>
        <a:lstStyle/>
        <a:p>
          <a:pPr marL="0" lvl="0" indent="0" algn="l" defTabSz="1200150">
            <a:lnSpc>
              <a:spcPct val="90000"/>
            </a:lnSpc>
            <a:spcBef>
              <a:spcPct val="0"/>
            </a:spcBef>
            <a:spcAft>
              <a:spcPct val="35000"/>
            </a:spcAft>
            <a:buNone/>
          </a:pPr>
          <a:r>
            <a:rPr lang="en-US" sz="2700" kern="1200"/>
            <a:t>In general:</a:t>
          </a:r>
        </a:p>
      </dsp:txBody>
      <dsp:txXfrm>
        <a:off x="357303" y="303844"/>
        <a:ext cx="4379723" cy="719224"/>
      </dsp:txXfrm>
    </dsp:sp>
    <dsp:sp modelId="{C19162A6-F0D3-44D0-AA03-84F7123D6E79}">
      <dsp:nvSpPr>
        <dsp:cNvPr id="0" name=""/>
        <dsp:cNvSpPr/>
      </dsp:nvSpPr>
      <dsp:spPr>
        <a:xfrm>
          <a:off x="0" y="5460276"/>
          <a:ext cx="6367912" cy="680400"/>
        </a:xfrm>
        <a:prstGeom prst="rect">
          <a:avLst/>
        </a:prstGeom>
        <a:solidFill>
          <a:schemeClr val="lt1">
            <a:alpha val="90000"/>
            <a:hueOff val="0"/>
            <a:satOff val="0"/>
            <a:lumOff val="0"/>
            <a:alphaOff val="0"/>
          </a:schemeClr>
        </a:solidFill>
        <a:ln w="1905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B1FF2F-0207-4727-98C5-2D16BEE9FF5E}">
      <dsp:nvSpPr>
        <dsp:cNvPr id="0" name=""/>
        <dsp:cNvSpPr/>
      </dsp:nvSpPr>
      <dsp:spPr>
        <a:xfrm>
          <a:off x="318395" y="5061756"/>
          <a:ext cx="4457539" cy="7970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8484" tIns="0" rIns="168484" bIns="0" numCol="1" spcCol="1270" anchor="ctr" anchorCtr="0">
          <a:noAutofit/>
        </a:bodyPr>
        <a:lstStyle/>
        <a:p>
          <a:pPr marL="0" lvl="0" indent="0" algn="l" defTabSz="1200150">
            <a:lnSpc>
              <a:spcPct val="90000"/>
            </a:lnSpc>
            <a:spcBef>
              <a:spcPct val="0"/>
            </a:spcBef>
            <a:spcAft>
              <a:spcPct val="35000"/>
            </a:spcAft>
            <a:buNone/>
          </a:pPr>
          <a:r>
            <a:rPr lang="en-US" sz="2700" kern="1200"/>
            <a:t>Examples?</a:t>
          </a:r>
        </a:p>
      </dsp:txBody>
      <dsp:txXfrm>
        <a:off x="357303" y="5100664"/>
        <a:ext cx="4379723" cy="71922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1487722"/>
          <a:ext cx="4828172" cy="91494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dirty="0"/>
            <a:t>Detailed requirements, varying based on age and type of work</a:t>
          </a:r>
        </a:p>
      </dsp:txBody>
      <dsp:txXfrm>
        <a:off x="44664" y="1532386"/>
        <a:ext cx="4738844" cy="825612"/>
      </dsp:txXfrm>
    </dsp:sp>
    <dsp:sp modelId="{C964E249-94AB-4A59-828E-BDF60D8B9EB4}">
      <dsp:nvSpPr>
        <dsp:cNvPr id="0" name=""/>
        <dsp:cNvSpPr/>
      </dsp:nvSpPr>
      <dsp:spPr>
        <a:xfrm>
          <a:off x="0" y="2402662"/>
          <a:ext cx="4828172" cy="17615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n-US" sz="1800" kern="1200" dirty="0"/>
            <a:t>U.S. </a:t>
          </a:r>
          <a:r>
            <a:rPr lang="en-US" sz="1800" kern="1200" dirty="0" err="1"/>
            <a:t>Dep’t</a:t>
          </a:r>
          <a:r>
            <a:rPr lang="en-US" sz="1800" kern="1200" dirty="0"/>
            <a:t> of Labor Wage and Hour Division Fact Sheet #43</a:t>
          </a:r>
        </a:p>
        <a:p>
          <a:pPr marL="342900" lvl="2" indent="-171450" algn="l" defTabSz="800100">
            <a:lnSpc>
              <a:spcPct val="90000"/>
            </a:lnSpc>
            <a:spcBef>
              <a:spcPct val="0"/>
            </a:spcBef>
            <a:spcAft>
              <a:spcPct val="20000"/>
            </a:spcAft>
            <a:buChar char="•"/>
          </a:pPr>
          <a:r>
            <a:rPr lang="en-US" sz="1800" kern="1200">
              <a:hlinkClick xmlns:r="http://schemas.openxmlformats.org/officeDocument/2006/relationships" r:id="rId1"/>
            </a:rPr>
            <a:t>https://www.dol.gov/agencies/whd/fact-sheets/43-child-labor-non-agriculture</a:t>
          </a:r>
          <a:endParaRPr lang="en-US" sz="1800" kern="1200" dirty="0"/>
        </a:p>
        <a:p>
          <a:pPr marL="171450" lvl="1" indent="-171450" algn="l" defTabSz="800100">
            <a:lnSpc>
              <a:spcPct val="90000"/>
            </a:lnSpc>
            <a:spcBef>
              <a:spcPct val="0"/>
            </a:spcBef>
            <a:spcAft>
              <a:spcPct val="20000"/>
            </a:spcAft>
            <a:buChar char="•"/>
          </a:pPr>
          <a:r>
            <a:rPr lang="en-US" sz="1800" kern="1200"/>
            <a:t>Utah Code Title 34, Chapter 23</a:t>
          </a:r>
          <a:endParaRPr lang="en-US" sz="1800" kern="1200" dirty="0"/>
        </a:p>
        <a:p>
          <a:pPr marL="171450" lvl="1" indent="-171450" algn="l" defTabSz="800100">
            <a:lnSpc>
              <a:spcPct val="90000"/>
            </a:lnSpc>
            <a:spcBef>
              <a:spcPct val="0"/>
            </a:spcBef>
            <a:spcAft>
              <a:spcPct val="20000"/>
            </a:spcAft>
            <a:buChar char="•"/>
          </a:pPr>
          <a:r>
            <a:rPr lang="en-US" sz="1800" kern="1200" dirty="0"/>
            <a:t>HR Policy 2-400 (see handout)</a:t>
          </a:r>
        </a:p>
      </dsp:txBody>
      <dsp:txXfrm>
        <a:off x="0" y="2402662"/>
        <a:ext cx="4828172" cy="1761570"/>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DF8601-E0CC-496E-8585-CA36F8835888}">
      <dsp:nvSpPr>
        <dsp:cNvPr id="0" name=""/>
        <dsp:cNvSpPr/>
      </dsp:nvSpPr>
      <dsp:spPr>
        <a:xfrm>
          <a:off x="0" y="16042"/>
          <a:ext cx="4828172" cy="163098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dirty="0"/>
            <a:t>Penalties for violations</a:t>
          </a:r>
        </a:p>
      </dsp:txBody>
      <dsp:txXfrm>
        <a:off x="79618" y="95660"/>
        <a:ext cx="4668936" cy="1471744"/>
      </dsp:txXfrm>
    </dsp:sp>
    <dsp:sp modelId="{C964E249-94AB-4A59-828E-BDF60D8B9EB4}">
      <dsp:nvSpPr>
        <dsp:cNvPr id="0" name=""/>
        <dsp:cNvSpPr/>
      </dsp:nvSpPr>
      <dsp:spPr>
        <a:xfrm>
          <a:off x="0" y="1647022"/>
          <a:ext cx="4828172" cy="39888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52070" rIns="291592" bIns="52070" numCol="1" spcCol="1270" anchor="t" anchorCtr="0">
          <a:noAutofit/>
        </a:bodyPr>
        <a:lstStyle/>
        <a:p>
          <a:pPr marL="285750" lvl="1" indent="-285750" algn="l" defTabSz="1422400">
            <a:lnSpc>
              <a:spcPct val="90000"/>
            </a:lnSpc>
            <a:spcBef>
              <a:spcPct val="0"/>
            </a:spcBef>
            <a:spcAft>
              <a:spcPct val="20000"/>
            </a:spcAft>
            <a:buChar char="•"/>
          </a:pPr>
          <a:r>
            <a:rPr lang="en-US" sz="3200" kern="1200" dirty="0">
              <a:solidFill>
                <a:schemeClr val="tx2"/>
              </a:solidFill>
            </a:rPr>
            <a:t>FLSA:  “Civil money penalties”</a:t>
          </a:r>
          <a:endParaRPr lang="en-US" sz="3200" kern="1200" dirty="0"/>
        </a:p>
        <a:p>
          <a:pPr marL="285750" lvl="1" indent="-285750" algn="l" defTabSz="1422400">
            <a:lnSpc>
              <a:spcPct val="90000"/>
            </a:lnSpc>
            <a:spcBef>
              <a:spcPct val="0"/>
            </a:spcBef>
            <a:spcAft>
              <a:spcPct val="20000"/>
            </a:spcAft>
            <a:buChar char="•"/>
          </a:pPr>
          <a:r>
            <a:rPr lang="en-US" sz="3200" kern="1200">
              <a:solidFill>
                <a:schemeClr val="tx2"/>
              </a:solidFill>
            </a:rPr>
            <a:t>Utah Code §§ 34-23-401 &amp; -402:</a:t>
          </a:r>
          <a:endParaRPr lang="en-US" sz="3200" kern="1200" dirty="0">
            <a:solidFill>
              <a:schemeClr val="tx2"/>
            </a:solidFill>
          </a:endParaRPr>
        </a:p>
        <a:p>
          <a:pPr marL="571500" lvl="2" indent="-285750" algn="l" defTabSz="1422400">
            <a:lnSpc>
              <a:spcPct val="90000"/>
            </a:lnSpc>
            <a:spcBef>
              <a:spcPct val="0"/>
            </a:spcBef>
            <a:spcAft>
              <a:spcPct val="20000"/>
            </a:spcAft>
            <a:buChar char="•"/>
          </a:pPr>
          <a:r>
            <a:rPr lang="en-US" sz="3200" kern="1200">
              <a:solidFill>
                <a:schemeClr val="tx2"/>
              </a:solidFill>
            </a:rPr>
            <a:t>Administrative fines</a:t>
          </a:r>
          <a:endParaRPr lang="en-US" sz="3200" kern="1200" dirty="0">
            <a:solidFill>
              <a:schemeClr val="tx2"/>
            </a:solidFill>
          </a:endParaRPr>
        </a:p>
        <a:p>
          <a:pPr marL="571500" lvl="2" indent="-285750" algn="l" defTabSz="1422400">
            <a:lnSpc>
              <a:spcPct val="90000"/>
            </a:lnSpc>
            <a:spcBef>
              <a:spcPct val="0"/>
            </a:spcBef>
            <a:spcAft>
              <a:spcPct val="20000"/>
            </a:spcAft>
            <a:buChar char="•"/>
          </a:pPr>
          <a:r>
            <a:rPr lang="en-US" sz="3200" kern="1200" dirty="0">
              <a:solidFill>
                <a:schemeClr val="tx2"/>
              </a:solidFill>
            </a:rPr>
            <a:t>Criminal charges (at least class B misdemeanor)</a:t>
          </a:r>
        </a:p>
      </dsp:txBody>
      <dsp:txXfrm>
        <a:off x="0" y="1647022"/>
        <a:ext cx="4828172" cy="3988890"/>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96EB1D7-2F0F-4BFC-8648-FFCC0E5C444D}">
      <dsp:nvSpPr>
        <dsp:cNvPr id="0" name=""/>
        <dsp:cNvSpPr/>
      </dsp:nvSpPr>
      <dsp:spPr>
        <a:xfrm>
          <a:off x="0" y="517342"/>
          <a:ext cx="4828172" cy="149877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Enforcement Agency: The U.S. Department of Labor's Wage and Hour Division (WHD) is responsible for administering and enforcing the FLSA.</a:t>
          </a:r>
        </a:p>
      </dsp:txBody>
      <dsp:txXfrm>
        <a:off x="73164" y="590506"/>
        <a:ext cx="4681844" cy="1352442"/>
      </dsp:txXfrm>
    </dsp:sp>
    <dsp:sp modelId="{3DCFD0D0-807B-41B8-AD28-E5754C54827E}">
      <dsp:nvSpPr>
        <dsp:cNvPr id="0" name=""/>
        <dsp:cNvSpPr/>
      </dsp:nvSpPr>
      <dsp:spPr>
        <a:xfrm>
          <a:off x="0" y="2076592"/>
          <a:ext cx="4828172" cy="149877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Employee Rights: Employees have the right to file complaints with the WHD if they believe their FLSA rights have been violated.</a:t>
          </a:r>
        </a:p>
      </dsp:txBody>
      <dsp:txXfrm>
        <a:off x="73164" y="2149756"/>
        <a:ext cx="4681844" cy="1352442"/>
      </dsp:txXfrm>
    </dsp:sp>
    <dsp:sp modelId="{5A4EB52B-9F0A-4BA8-9CEF-9CE32821E871}">
      <dsp:nvSpPr>
        <dsp:cNvPr id="0" name=""/>
        <dsp:cNvSpPr/>
      </dsp:nvSpPr>
      <dsp:spPr>
        <a:xfrm>
          <a:off x="0" y="3635842"/>
          <a:ext cx="4828172" cy="149877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Liability: back wages (2 yrs; 3 yrs if willful) + 100% liquidated damages.</a:t>
          </a:r>
        </a:p>
      </dsp:txBody>
      <dsp:txXfrm>
        <a:off x="73164" y="3709006"/>
        <a:ext cx="4681844" cy="1352442"/>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85E38F-E595-449C-85E2-9308C00A4DF8}">
      <dsp:nvSpPr>
        <dsp:cNvPr id="0" name=""/>
        <dsp:cNvSpPr/>
      </dsp:nvSpPr>
      <dsp:spPr>
        <a:xfrm>
          <a:off x="0" y="350437"/>
          <a:ext cx="4828172" cy="242657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Amber works in a supervisory position in the Parks &amp; Recreation Department.</a:t>
          </a:r>
        </a:p>
      </dsp:txBody>
      <dsp:txXfrm>
        <a:off x="118456" y="468893"/>
        <a:ext cx="4591260" cy="2189667"/>
      </dsp:txXfrm>
    </dsp:sp>
    <dsp:sp modelId="{31B35669-B068-4591-B626-64E0A7A1E5A6}">
      <dsp:nvSpPr>
        <dsp:cNvPr id="0" name=""/>
        <dsp:cNvSpPr/>
      </dsp:nvSpPr>
      <dsp:spPr>
        <a:xfrm>
          <a:off x="0" y="2874937"/>
          <a:ext cx="4828172" cy="2426579"/>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County fair = lots of hours (before and during)</a:t>
          </a:r>
        </a:p>
      </dsp:txBody>
      <dsp:txXfrm>
        <a:off x="118456" y="2993393"/>
        <a:ext cx="4591260" cy="2189667"/>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D095ED-E3FA-4BF9-982F-AA2705599CF3}">
      <dsp:nvSpPr>
        <dsp:cNvPr id="0" name=""/>
        <dsp:cNvSpPr/>
      </dsp:nvSpPr>
      <dsp:spPr>
        <a:xfrm>
          <a:off x="1243" y="1080997"/>
          <a:ext cx="2652260" cy="1591356"/>
        </a:xfrm>
        <a:prstGeom prst="roundRect">
          <a:avLst>
            <a:gd name="adj" fmla="val 10000"/>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What happens if Amber works more than 40 hours in a workweek?</a:t>
          </a:r>
        </a:p>
      </dsp:txBody>
      <dsp:txXfrm>
        <a:off x="47852" y="1127606"/>
        <a:ext cx="2559042" cy="1498138"/>
      </dsp:txXfrm>
    </dsp:sp>
    <dsp:sp modelId="{D4FC4A15-D4FE-445D-B2B4-7C48ADD11A19}">
      <dsp:nvSpPr>
        <dsp:cNvPr id="0" name=""/>
        <dsp:cNvSpPr/>
      </dsp:nvSpPr>
      <dsp:spPr>
        <a:xfrm>
          <a:off x="2886903" y="1547795"/>
          <a:ext cx="562279" cy="657760"/>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r>
            <a:rPr lang="en-US" sz="1500" kern="1200"/>
            <a:t>1</a:t>
          </a:r>
        </a:p>
      </dsp:txBody>
      <dsp:txXfrm>
        <a:off x="2886903" y="1679347"/>
        <a:ext cx="393595" cy="394656"/>
      </dsp:txXfrm>
    </dsp:sp>
    <dsp:sp modelId="{9F24FC93-D945-4491-9FFD-53BBEC13FB96}">
      <dsp:nvSpPr>
        <dsp:cNvPr id="0" name=""/>
        <dsp:cNvSpPr/>
      </dsp:nvSpPr>
      <dsp:spPr>
        <a:xfrm>
          <a:off x="3714408" y="1080997"/>
          <a:ext cx="2652260" cy="1591356"/>
        </a:xfrm>
        <a:prstGeom prst="roundRect">
          <a:avLst>
            <a:gd name="adj" fmla="val 10000"/>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Does she get overtime pay?</a:t>
          </a:r>
        </a:p>
      </dsp:txBody>
      <dsp:txXfrm>
        <a:off x="3761017" y="1127606"/>
        <a:ext cx="2559042" cy="1498138"/>
      </dsp:txXfrm>
    </dsp:sp>
    <dsp:sp modelId="{56FA2BD0-F17A-4F19-AA72-98899B766336}">
      <dsp:nvSpPr>
        <dsp:cNvPr id="0" name=""/>
        <dsp:cNvSpPr/>
      </dsp:nvSpPr>
      <dsp:spPr>
        <a:xfrm rot="5400000">
          <a:off x="4759399" y="2858012"/>
          <a:ext cx="562279" cy="657760"/>
        </a:xfrm>
        <a:prstGeom prst="rightArrow">
          <a:avLst>
            <a:gd name="adj1" fmla="val 60000"/>
            <a:gd name="adj2" fmla="val 50000"/>
          </a:avLst>
        </a:prstGeom>
        <a:solidFill>
          <a:schemeClr val="accent5">
            <a:hueOff val="-12152150"/>
            <a:satOff val="-826"/>
            <a:lumOff val="196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r>
            <a:rPr lang="en-US" sz="1500" kern="1200"/>
            <a:t>2</a:t>
          </a:r>
        </a:p>
      </dsp:txBody>
      <dsp:txXfrm rot="-5400000">
        <a:off x="4843211" y="2905752"/>
        <a:ext cx="394656" cy="393595"/>
      </dsp:txXfrm>
    </dsp:sp>
    <dsp:sp modelId="{56CA7075-5B8F-4A67-8FF3-CA4964616491}">
      <dsp:nvSpPr>
        <dsp:cNvPr id="0" name=""/>
        <dsp:cNvSpPr/>
      </dsp:nvSpPr>
      <dsp:spPr>
        <a:xfrm>
          <a:off x="3714408" y="3733258"/>
          <a:ext cx="2652260" cy="1591356"/>
        </a:xfrm>
        <a:prstGeom prst="roundRect">
          <a:avLst>
            <a:gd name="adj" fmla="val 10000"/>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How do we know whether she is eligible for OT or exempt from OT rules?</a:t>
          </a:r>
        </a:p>
      </dsp:txBody>
      <dsp:txXfrm>
        <a:off x="3761017" y="3779867"/>
        <a:ext cx="2559042" cy="1498138"/>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53CA-C033-4B1A-AA07-024BE15748D3}">
      <dsp:nvSpPr>
        <dsp:cNvPr id="0" name=""/>
        <dsp:cNvSpPr/>
      </dsp:nvSpPr>
      <dsp:spPr>
        <a:xfrm>
          <a:off x="0" y="44301"/>
          <a:ext cx="6367912" cy="203463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Amber is eligible for OT, are there options for how it will be given?</a:t>
          </a:r>
        </a:p>
      </dsp:txBody>
      <dsp:txXfrm>
        <a:off x="99322" y="143623"/>
        <a:ext cx="6169268" cy="1835986"/>
      </dsp:txXfrm>
    </dsp:sp>
    <dsp:sp modelId="{00120B59-D6A3-401F-84C5-8C950D5D8026}">
      <dsp:nvSpPr>
        <dsp:cNvPr id="0" name=""/>
        <dsp:cNvSpPr/>
      </dsp:nvSpPr>
      <dsp:spPr>
        <a:xfrm>
          <a:off x="0" y="2185491"/>
          <a:ext cx="6367912" cy="203463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so, what are those options?</a:t>
          </a:r>
        </a:p>
      </dsp:txBody>
      <dsp:txXfrm>
        <a:off x="99322" y="2284813"/>
        <a:ext cx="6169268" cy="1835986"/>
      </dsp:txXfrm>
    </dsp:sp>
    <dsp:sp modelId="{B399A8E1-CC52-44E5-A655-CE8403B6975C}">
      <dsp:nvSpPr>
        <dsp:cNvPr id="0" name=""/>
        <dsp:cNvSpPr/>
      </dsp:nvSpPr>
      <dsp:spPr>
        <a:xfrm>
          <a:off x="0" y="4326681"/>
          <a:ext cx="6367912" cy="203463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there are options, who gets to choose which option will be used?</a:t>
          </a:r>
        </a:p>
      </dsp:txBody>
      <dsp:txXfrm>
        <a:off x="99322" y="4426003"/>
        <a:ext cx="6169268" cy="1835986"/>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0202D4-89E4-4358-B6AB-D5B210FA8148}">
      <dsp:nvSpPr>
        <dsp:cNvPr id="0" name=""/>
        <dsp:cNvSpPr/>
      </dsp:nvSpPr>
      <dsp:spPr>
        <a:xfrm>
          <a:off x="0" y="776316"/>
          <a:ext cx="6367912" cy="236456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l" defTabSz="1911350">
            <a:lnSpc>
              <a:spcPct val="90000"/>
            </a:lnSpc>
            <a:spcBef>
              <a:spcPct val="0"/>
            </a:spcBef>
            <a:spcAft>
              <a:spcPct val="35000"/>
            </a:spcAft>
            <a:buNone/>
          </a:pPr>
          <a:r>
            <a:rPr lang="en-US" sz="4300" kern="1200"/>
            <a:t>Can employees volunteer time at the fair without getting paid?</a:t>
          </a:r>
        </a:p>
      </dsp:txBody>
      <dsp:txXfrm>
        <a:off x="115429" y="891745"/>
        <a:ext cx="6137054" cy="2133711"/>
      </dsp:txXfrm>
    </dsp:sp>
    <dsp:sp modelId="{A78351DA-0BF1-4200-A3AB-DB0B2F217CB6}">
      <dsp:nvSpPr>
        <dsp:cNvPr id="0" name=""/>
        <dsp:cNvSpPr/>
      </dsp:nvSpPr>
      <dsp:spPr>
        <a:xfrm>
          <a:off x="0" y="3264726"/>
          <a:ext cx="6367912" cy="2364569"/>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l" defTabSz="1911350">
            <a:lnSpc>
              <a:spcPct val="90000"/>
            </a:lnSpc>
            <a:spcBef>
              <a:spcPct val="0"/>
            </a:spcBef>
            <a:spcAft>
              <a:spcPct val="35000"/>
            </a:spcAft>
            <a:buNone/>
          </a:pPr>
          <a:r>
            <a:rPr lang="en-US" sz="4300" kern="1200"/>
            <a:t>If so, are the rules the same for all employees?</a:t>
          </a:r>
        </a:p>
      </dsp:txBody>
      <dsp:txXfrm>
        <a:off x="115429" y="3380155"/>
        <a:ext cx="6137054" cy="2133711"/>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841F40-1946-49E4-BAA1-C75C65AC43D8}">
      <dsp:nvSpPr>
        <dsp:cNvPr id="0" name=""/>
        <dsp:cNvSpPr/>
      </dsp:nvSpPr>
      <dsp:spPr>
        <a:xfrm>
          <a:off x="0" y="18719"/>
          <a:ext cx="4828172" cy="192699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Just because FLSA doesn’t address or prohibit something, that doesn’t mean anything goes.</a:t>
          </a:r>
        </a:p>
      </dsp:txBody>
      <dsp:txXfrm>
        <a:off x="94068" y="112787"/>
        <a:ext cx="4640036" cy="1738854"/>
      </dsp:txXfrm>
    </dsp:sp>
    <dsp:sp modelId="{7D251E77-1386-4055-9286-3002517B62A3}">
      <dsp:nvSpPr>
        <dsp:cNvPr id="0" name=""/>
        <dsp:cNvSpPr/>
      </dsp:nvSpPr>
      <dsp:spPr>
        <a:xfrm>
          <a:off x="0" y="1945710"/>
          <a:ext cx="4828172" cy="447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en-US" sz="2100" kern="1200"/>
            <a:t>Check county policies!</a:t>
          </a:r>
        </a:p>
      </dsp:txBody>
      <dsp:txXfrm>
        <a:off x="0" y="1945710"/>
        <a:ext cx="4828172" cy="447120"/>
      </dsp:txXfrm>
    </dsp:sp>
    <dsp:sp modelId="{F73B849D-AFE8-476C-B4E7-F1F6F0967BE3}">
      <dsp:nvSpPr>
        <dsp:cNvPr id="0" name=""/>
        <dsp:cNvSpPr/>
      </dsp:nvSpPr>
      <dsp:spPr>
        <a:xfrm>
          <a:off x="0" y="2392830"/>
          <a:ext cx="4828172" cy="192699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We mostly discussed general rules.</a:t>
          </a:r>
        </a:p>
      </dsp:txBody>
      <dsp:txXfrm>
        <a:off x="94068" y="2486898"/>
        <a:ext cx="4640036" cy="1738854"/>
      </dsp:txXfrm>
    </dsp:sp>
    <dsp:sp modelId="{E61506FA-6DDF-4078-AC87-4591652FE32A}">
      <dsp:nvSpPr>
        <dsp:cNvPr id="0" name=""/>
        <dsp:cNvSpPr/>
      </dsp:nvSpPr>
      <dsp:spPr>
        <a:xfrm>
          <a:off x="0" y="4319820"/>
          <a:ext cx="4828172" cy="13134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en-US" sz="2100" kern="1200"/>
            <a:t>There are many exceptions and special rules.</a:t>
          </a:r>
        </a:p>
        <a:p>
          <a:pPr marL="228600" lvl="1" indent="-228600" algn="l" defTabSz="933450">
            <a:lnSpc>
              <a:spcPct val="90000"/>
            </a:lnSpc>
            <a:spcBef>
              <a:spcPct val="0"/>
            </a:spcBef>
            <a:spcAft>
              <a:spcPct val="20000"/>
            </a:spcAft>
            <a:buChar char="•"/>
          </a:pPr>
          <a:r>
            <a:rPr lang="en-US" sz="2100" kern="1200"/>
            <a:t>Always check with HR when questions come up.</a:t>
          </a:r>
        </a:p>
      </dsp:txBody>
      <dsp:txXfrm>
        <a:off x="0" y="4319820"/>
        <a:ext cx="4828172" cy="131341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53CA-C033-4B1A-AA07-024BE15748D3}">
      <dsp:nvSpPr>
        <dsp:cNvPr id="0" name=""/>
        <dsp:cNvSpPr/>
      </dsp:nvSpPr>
      <dsp:spPr>
        <a:xfrm>
          <a:off x="0" y="44301"/>
          <a:ext cx="6367912" cy="203463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Amber is eligible for OT, are there options for how it will be given?</a:t>
          </a:r>
        </a:p>
      </dsp:txBody>
      <dsp:txXfrm>
        <a:off x="99322" y="143623"/>
        <a:ext cx="6169268" cy="1835986"/>
      </dsp:txXfrm>
    </dsp:sp>
    <dsp:sp modelId="{00120B59-D6A3-401F-84C5-8C950D5D8026}">
      <dsp:nvSpPr>
        <dsp:cNvPr id="0" name=""/>
        <dsp:cNvSpPr/>
      </dsp:nvSpPr>
      <dsp:spPr>
        <a:xfrm>
          <a:off x="0" y="2185491"/>
          <a:ext cx="6367912" cy="203463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so, what are those options?</a:t>
          </a:r>
        </a:p>
      </dsp:txBody>
      <dsp:txXfrm>
        <a:off x="99322" y="2284813"/>
        <a:ext cx="6169268" cy="1835986"/>
      </dsp:txXfrm>
    </dsp:sp>
    <dsp:sp modelId="{B399A8E1-CC52-44E5-A655-CE8403B6975C}">
      <dsp:nvSpPr>
        <dsp:cNvPr id="0" name=""/>
        <dsp:cNvSpPr/>
      </dsp:nvSpPr>
      <dsp:spPr>
        <a:xfrm>
          <a:off x="0" y="4326681"/>
          <a:ext cx="6367912" cy="203463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If there are options, who gets to choose which option will be used?</a:t>
          </a:r>
        </a:p>
      </dsp:txBody>
      <dsp:txXfrm>
        <a:off x="99322" y="4426003"/>
        <a:ext cx="6169268" cy="183598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E45118-1005-4DF5-B3D7-2C9027B9B6D7}">
      <dsp:nvSpPr>
        <dsp:cNvPr id="0" name=""/>
        <dsp:cNvSpPr/>
      </dsp:nvSpPr>
      <dsp:spPr>
        <a:xfrm>
          <a:off x="0" y="126854"/>
          <a:ext cx="4828172" cy="2013862"/>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Human Resources Office</a:t>
          </a:r>
        </a:p>
      </dsp:txBody>
      <dsp:txXfrm>
        <a:off x="98309" y="225163"/>
        <a:ext cx="4631554" cy="1817244"/>
      </dsp:txXfrm>
    </dsp:sp>
    <dsp:sp modelId="{32FD3F52-1896-485D-ACA5-70118B365A4B}">
      <dsp:nvSpPr>
        <dsp:cNvPr id="0" name=""/>
        <dsp:cNvSpPr/>
      </dsp:nvSpPr>
      <dsp:spPr>
        <a:xfrm>
          <a:off x="0" y="2244397"/>
          <a:ext cx="4828172" cy="2013862"/>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U.S. Department of Labor, Wage and Hour Division website</a:t>
          </a:r>
        </a:p>
      </dsp:txBody>
      <dsp:txXfrm>
        <a:off x="98309" y="2342706"/>
        <a:ext cx="4631554" cy="1817244"/>
      </dsp:txXfrm>
    </dsp:sp>
    <dsp:sp modelId="{632E14BC-FF94-4F4F-AE62-AA6BB3FB732F}">
      <dsp:nvSpPr>
        <dsp:cNvPr id="0" name=""/>
        <dsp:cNvSpPr/>
      </dsp:nvSpPr>
      <dsp:spPr>
        <a:xfrm>
          <a:off x="0" y="4258260"/>
          <a:ext cx="4828172" cy="1266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en-US" sz="2800" kern="1200"/>
            <a:t>Includes fact sheets and guides on various FLSA topics.</a:t>
          </a:r>
        </a:p>
      </dsp:txBody>
      <dsp:txXfrm>
        <a:off x="0" y="4258260"/>
        <a:ext cx="4828172" cy="126684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0202D4-89E4-4358-B6AB-D5B210FA8148}">
      <dsp:nvSpPr>
        <dsp:cNvPr id="0" name=""/>
        <dsp:cNvSpPr/>
      </dsp:nvSpPr>
      <dsp:spPr>
        <a:xfrm>
          <a:off x="0" y="776316"/>
          <a:ext cx="6367912" cy="236456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l" defTabSz="1911350">
            <a:lnSpc>
              <a:spcPct val="90000"/>
            </a:lnSpc>
            <a:spcBef>
              <a:spcPct val="0"/>
            </a:spcBef>
            <a:spcAft>
              <a:spcPct val="35000"/>
            </a:spcAft>
            <a:buNone/>
          </a:pPr>
          <a:r>
            <a:rPr lang="en-US" sz="4300" kern="1200"/>
            <a:t>Can employees volunteer time at the fair without getting paid?</a:t>
          </a:r>
        </a:p>
      </dsp:txBody>
      <dsp:txXfrm>
        <a:off x="115429" y="891745"/>
        <a:ext cx="6137054" cy="2133711"/>
      </dsp:txXfrm>
    </dsp:sp>
    <dsp:sp modelId="{A78351DA-0BF1-4200-A3AB-DB0B2F217CB6}">
      <dsp:nvSpPr>
        <dsp:cNvPr id="0" name=""/>
        <dsp:cNvSpPr/>
      </dsp:nvSpPr>
      <dsp:spPr>
        <a:xfrm>
          <a:off x="0" y="3264726"/>
          <a:ext cx="6367912" cy="2364569"/>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l" defTabSz="1911350">
            <a:lnSpc>
              <a:spcPct val="90000"/>
            </a:lnSpc>
            <a:spcBef>
              <a:spcPct val="0"/>
            </a:spcBef>
            <a:spcAft>
              <a:spcPct val="35000"/>
            </a:spcAft>
            <a:buNone/>
          </a:pPr>
          <a:r>
            <a:rPr lang="en-US" sz="4300" kern="1200"/>
            <a:t>If so, are the rules the same for all employees?</a:t>
          </a:r>
        </a:p>
      </dsp:txBody>
      <dsp:txXfrm>
        <a:off x="115429" y="3380155"/>
        <a:ext cx="6137054" cy="213371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FF5656-9240-48A1-B05C-81C4EE7E1C40}">
      <dsp:nvSpPr>
        <dsp:cNvPr id="0" name=""/>
        <dsp:cNvSpPr/>
      </dsp:nvSpPr>
      <dsp:spPr>
        <a:xfrm>
          <a:off x="4621" y="0"/>
          <a:ext cx="4040906" cy="2644349"/>
        </a:xfrm>
        <a:prstGeom prst="homePlate">
          <a:avLst>
            <a:gd name="adj" fmla="val 25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554" tIns="60960" rIns="570217" bIns="60960" numCol="1" spcCol="1270" anchor="t" anchorCtr="0">
          <a:noAutofit/>
        </a:bodyPr>
        <a:lstStyle/>
        <a:p>
          <a:pPr marL="0" lvl="0" indent="0" algn="l" defTabSz="1066800">
            <a:lnSpc>
              <a:spcPct val="90000"/>
            </a:lnSpc>
            <a:spcBef>
              <a:spcPct val="0"/>
            </a:spcBef>
            <a:spcAft>
              <a:spcPct val="35000"/>
            </a:spcAft>
            <a:buNone/>
          </a:pPr>
          <a:r>
            <a:rPr lang="en-US" sz="2400" kern="1200"/>
            <a:t>Federal floor for wages &amp; hours, since 1938</a:t>
          </a:r>
        </a:p>
        <a:p>
          <a:pPr marL="171450" lvl="1" indent="-171450" algn="l" defTabSz="844550">
            <a:lnSpc>
              <a:spcPct val="90000"/>
            </a:lnSpc>
            <a:spcBef>
              <a:spcPct val="0"/>
            </a:spcBef>
            <a:spcAft>
              <a:spcPct val="15000"/>
            </a:spcAft>
            <a:buChar char="•"/>
          </a:pPr>
          <a:r>
            <a:rPr lang="en-US" sz="1900" kern="1200"/>
            <a:t>State and local governments can be stricter.</a:t>
          </a:r>
        </a:p>
        <a:p>
          <a:pPr marL="171450" lvl="1" indent="-171450" algn="l" defTabSz="844550">
            <a:lnSpc>
              <a:spcPct val="90000"/>
            </a:lnSpc>
            <a:spcBef>
              <a:spcPct val="0"/>
            </a:spcBef>
            <a:spcAft>
              <a:spcPct val="15000"/>
            </a:spcAft>
            <a:buChar char="•"/>
          </a:pPr>
          <a:r>
            <a:rPr lang="en-US" sz="1900" kern="1200"/>
            <a:t>Note:  Utah law generally matches, or defers to, FLSA.</a:t>
          </a:r>
        </a:p>
      </dsp:txBody>
      <dsp:txXfrm>
        <a:off x="4621" y="0"/>
        <a:ext cx="3710362" cy="2644349"/>
      </dsp:txXfrm>
    </dsp:sp>
    <dsp:sp modelId="{165A8452-3362-4FA3-9817-B61CDBF956B2}">
      <dsp:nvSpPr>
        <dsp:cNvPr id="0" name=""/>
        <dsp:cNvSpPr/>
      </dsp:nvSpPr>
      <dsp:spPr>
        <a:xfrm>
          <a:off x="3237346" y="0"/>
          <a:ext cx="4040906" cy="2644349"/>
        </a:xfrm>
        <a:prstGeom prst="chevron">
          <a:avLst>
            <a:gd name="adj" fmla="val 25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554" tIns="60960" rIns="142554" bIns="60960" numCol="1" spcCol="1270" anchor="t" anchorCtr="0">
          <a:noAutofit/>
        </a:bodyPr>
        <a:lstStyle/>
        <a:p>
          <a:pPr marL="0" lvl="0" indent="0" algn="l" defTabSz="1066800">
            <a:lnSpc>
              <a:spcPct val="90000"/>
            </a:lnSpc>
            <a:spcBef>
              <a:spcPct val="0"/>
            </a:spcBef>
            <a:spcAft>
              <a:spcPct val="35000"/>
            </a:spcAft>
            <a:buNone/>
          </a:pPr>
          <a:r>
            <a:rPr lang="en-US" sz="2400" kern="1200"/>
            <a:t>Core rights:</a:t>
          </a:r>
        </a:p>
        <a:p>
          <a:pPr marL="171450" lvl="1" indent="-171450" algn="l" defTabSz="844550">
            <a:lnSpc>
              <a:spcPct val="90000"/>
            </a:lnSpc>
            <a:spcBef>
              <a:spcPct val="0"/>
            </a:spcBef>
            <a:spcAft>
              <a:spcPct val="15000"/>
            </a:spcAft>
            <a:buChar char="•"/>
          </a:pPr>
          <a:r>
            <a:rPr lang="en-US" sz="1900" kern="1200"/>
            <a:t>Minimum wage (§206)</a:t>
          </a:r>
        </a:p>
        <a:p>
          <a:pPr marL="171450" lvl="1" indent="-171450" algn="l" defTabSz="844550">
            <a:lnSpc>
              <a:spcPct val="90000"/>
            </a:lnSpc>
            <a:spcBef>
              <a:spcPct val="0"/>
            </a:spcBef>
            <a:spcAft>
              <a:spcPct val="15000"/>
            </a:spcAft>
            <a:buChar char="•"/>
          </a:pPr>
          <a:r>
            <a:rPr lang="en-US" sz="1900" kern="1200"/>
            <a:t>Overtime (§207)</a:t>
          </a:r>
        </a:p>
        <a:p>
          <a:pPr marL="171450" lvl="1" indent="-171450" algn="l" defTabSz="844550">
            <a:lnSpc>
              <a:spcPct val="90000"/>
            </a:lnSpc>
            <a:spcBef>
              <a:spcPct val="0"/>
            </a:spcBef>
            <a:spcAft>
              <a:spcPct val="15000"/>
            </a:spcAft>
            <a:buChar char="•"/>
          </a:pPr>
          <a:r>
            <a:rPr lang="en-US" sz="1900" kern="1200"/>
            <a:t>Child‑labor rules (§212)</a:t>
          </a:r>
        </a:p>
      </dsp:txBody>
      <dsp:txXfrm>
        <a:off x="3898433" y="0"/>
        <a:ext cx="2718732" cy="2644349"/>
      </dsp:txXfrm>
    </dsp:sp>
    <dsp:sp modelId="{B376F26C-94D4-4EF1-9DF2-DF26F79E5BE0}">
      <dsp:nvSpPr>
        <dsp:cNvPr id="0" name=""/>
        <dsp:cNvSpPr/>
      </dsp:nvSpPr>
      <dsp:spPr>
        <a:xfrm>
          <a:off x="6470072" y="0"/>
          <a:ext cx="4040906" cy="2644349"/>
        </a:xfrm>
        <a:prstGeom prst="chevron">
          <a:avLst>
            <a:gd name="adj" fmla="val 25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554" tIns="60960" rIns="142554" bIns="60960" numCol="1" spcCol="1270" anchor="ctr" anchorCtr="0">
          <a:noAutofit/>
        </a:bodyPr>
        <a:lstStyle/>
        <a:p>
          <a:pPr marL="0" lvl="0" indent="0" algn="ctr" defTabSz="1066800">
            <a:lnSpc>
              <a:spcPct val="90000"/>
            </a:lnSpc>
            <a:spcBef>
              <a:spcPct val="0"/>
            </a:spcBef>
            <a:spcAft>
              <a:spcPct val="35000"/>
            </a:spcAft>
            <a:buNone/>
          </a:pPr>
          <a:r>
            <a:rPr lang="en-US" sz="2400" kern="1200"/>
            <a:t>Applies to public employers—including counties—via 1974 amendments.</a:t>
          </a:r>
        </a:p>
      </dsp:txBody>
      <dsp:txXfrm>
        <a:off x="7131159" y="0"/>
        <a:ext cx="2718732" cy="264434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9134C72-77B4-401E-994D-22EDD848E260}">
      <dsp:nvSpPr>
        <dsp:cNvPr id="0" name=""/>
        <dsp:cNvSpPr/>
      </dsp:nvSpPr>
      <dsp:spPr>
        <a:xfrm>
          <a:off x="240465" y="270"/>
          <a:ext cx="4347240" cy="2608344"/>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ctr" defTabSz="1822450">
            <a:lnSpc>
              <a:spcPct val="90000"/>
            </a:lnSpc>
            <a:spcBef>
              <a:spcPct val="0"/>
            </a:spcBef>
            <a:spcAft>
              <a:spcPct val="35000"/>
            </a:spcAft>
            <a:buNone/>
          </a:pPr>
          <a:r>
            <a:rPr lang="en-US" sz="4100" kern="1200"/>
            <a:t>Does this issue come up in county government?</a:t>
          </a:r>
        </a:p>
      </dsp:txBody>
      <dsp:txXfrm>
        <a:off x="240465" y="270"/>
        <a:ext cx="4347240" cy="2608344"/>
      </dsp:txXfrm>
    </dsp:sp>
    <dsp:sp modelId="{6C73E087-6AD8-4D4C-9011-77A979423FAB}">
      <dsp:nvSpPr>
        <dsp:cNvPr id="0" name=""/>
        <dsp:cNvSpPr/>
      </dsp:nvSpPr>
      <dsp:spPr>
        <a:xfrm>
          <a:off x="240465" y="3043339"/>
          <a:ext cx="4347240" cy="2608344"/>
        </a:xfrm>
        <a:prstGeom prst="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ctr" defTabSz="1822450">
            <a:lnSpc>
              <a:spcPct val="90000"/>
            </a:lnSpc>
            <a:spcBef>
              <a:spcPct val="0"/>
            </a:spcBef>
            <a:spcAft>
              <a:spcPct val="35000"/>
            </a:spcAft>
            <a:buNone/>
          </a:pPr>
          <a:r>
            <a:rPr lang="en-US" sz="4100" kern="1200"/>
            <a:t>Probably not often, but . . .</a:t>
          </a:r>
        </a:p>
      </dsp:txBody>
      <dsp:txXfrm>
        <a:off x="240465" y="3043339"/>
        <a:ext cx="4347240" cy="260834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88D0E0-DF43-427A-81E4-8DFFB50D2674}">
      <dsp:nvSpPr>
        <dsp:cNvPr id="0" name=""/>
        <dsp:cNvSpPr/>
      </dsp:nvSpPr>
      <dsp:spPr>
        <a:xfrm>
          <a:off x="0" y="525959"/>
          <a:ext cx="4828172" cy="1216215"/>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Final paycheck issues</a:t>
          </a:r>
        </a:p>
      </dsp:txBody>
      <dsp:txXfrm>
        <a:off x="59371" y="585330"/>
        <a:ext cx="4709430" cy="1097473"/>
      </dsp:txXfrm>
    </dsp:sp>
    <dsp:sp modelId="{6DDF8601-E0CC-496E-8585-CA36F8835888}">
      <dsp:nvSpPr>
        <dsp:cNvPr id="0" name=""/>
        <dsp:cNvSpPr/>
      </dsp:nvSpPr>
      <dsp:spPr>
        <a:xfrm>
          <a:off x="0" y="1805535"/>
          <a:ext cx="4828172" cy="1216215"/>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Deductions for any kind of debt owed</a:t>
          </a:r>
        </a:p>
      </dsp:txBody>
      <dsp:txXfrm>
        <a:off x="59371" y="1864906"/>
        <a:ext cx="4709430" cy="1097473"/>
      </dsp:txXfrm>
    </dsp:sp>
    <dsp:sp modelId="{C964E249-94AB-4A59-828E-BDF60D8B9EB4}">
      <dsp:nvSpPr>
        <dsp:cNvPr id="0" name=""/>
        <dsp:cNvSpPr/>
      </dsp:nvSpPr>
      <dsp:spPr>
        <a:xfrm>
          <a:off x="0" y="3021750"/>
          <a:ext cx="4828172" cy="8880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3294" tIns="27940" rIns="156464" bIns="27940" numCol="1" spcCol="1270" anchor="t" anchorCtr="0">
          <a:noAutofit/>
        </a:bodyPr>
        <a:lstStyle/>
        <a:p>
          <a:pPr marL="171450" lvl="1" indent="-171450" algn="l" defTabSz="755650">
            <a:lnSpc>
              <a:spcPct val="90000"/>
            </a:lnSpc>
            <a:spcBef>
              <a:spcPct val="0"/>
            </a:spcBef>
            <a:spcAft>
              <a:spcPct val="20000"/>
            </a:spcAft>
            <a:buChar char="•"/>
          </a:pPr>
          <a:r>
            <a:rPr lang="en-US" sz="1700" kern="1200"/>
            <a:t>Training costs</a:t>
          </a:r>
        </a:p>
        <a:p>
          <a:pPr marL="171450" lvl="1" indent="-171450" algn="l" defTabSz="755650">
            <a:lnSpc>
              <a:spcPct val="90000"/>
            </a:lnSpc>
            <a:spcBef>
              <a:spcPct val="0"/>
            </a:spcBef>
            <a:spcAft>
              <a:spcPct val="20000"/>
            </a:spcAft>
            <a:buChar char="•"/>
          </a:pPr>
          <a:r>
            <a:rPr lang="en-US" sz="1700" kern="1200"/>
            <a:t>Uniform or other equipment costs</a:t>
          </a:r>
        </a:p>
        <a:p>
          <a:pPr marL="171450" lvl="1" indent="-171450" algn="l" defTabSz="755650">
            <a:lnSpc>
              <a:spcPct val="90000"/>
            </a:lnSpc>
            <a:spcBef>
              <a:spcPct val="0"/>
            </a:spcBef>
            <a:spcAft>
              <a:spcPct val="20000"/>
            </a:spcAft>
            <a:buChar char="•"/>
          </a:pPr>
          <a:r>
            <a:rPr lang="en-US" sz="1700" kern="1200"/>
            <a:t>Student loan or tuition payments</a:t>
          </a:r>
        </a:p>
      </dsp:txBody>
      <dsp:txXfrm>
        <a:off x="0" y="3021750"/>
        <a:ext cx="4828172" cy="888030"/>
      </dsp:txXfrm>
    </dsp:sp>
    <dsp:sp modelId="{2D486030-A14D-4027-B2BC-49BA3647294A}">
      <dsp:nvSpPr>
        <dsp:cNvPr id="0" name=""/>
        <dsp:cNvSpPr/>
      </dsp:nvSpPr>
      <dsp:spPr>
        <a:xfrm>
          <a:off x="0" y="3909780"/>
          <a:ext cx="4828172" cy="1216215"/>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Final paycheck deductions shouldn’t take final pay period payment amount below minimum wage.</a:t>
          </a:r>
        </a:p>
      </dsp:txBody>
      <dsp:txXfrm>
        <a:off x="59371" y="3969151"/>
        <a:ext cx="4709430" cy="109747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0B7A8-C620-4EF8-BBC4-C5F621BFB03B}">
      <dsp:nvSpPr>
        <dsp:cNvPr id="0" name=""/>
        <dsp:cNvSpPr/>
      </dsp:nvSpPr>
      <dsp:spPr>
        <a:xfrm>
          <a:off x="0" y="1627642"/>
          <a:ext cx="4828172" cy="239666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All salaried employees are exempt from overtime.</a:t>
          </a:r>
        </a:p>
      </dsp:txBody>
      <dsp:txXfrm>
        <a:off x="116996" y="1744638"/>
        <a:ext cx="4594180" cy="216267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5AF491F-D240-4BA7-9E84-2FBB7E546C7B}" type="datetimeFigureOut">
              <a:rPr lang="en-US" smtClean="0"/>
              <a:t>5/19/2025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C12525E-8439-4056-98A7-E75011CDBA56}" type="slidenum">
              <a:rPr lang="en-US" smtClean="0"/>
              <a:t>‹#›</a:t>
            </a:fld>
            <a:endParaRPr lang="en-US"/>
          </a:p>
        </p:txBody>
      </p:sp>
    </p:spTree>
    <p:extLst>
      <p:ext uri="{BB962C8B-B14F-4D97-AF65-F5344CB8AC3E}">
        <p14:creationId xmlns:p14="http://schemas.microsoft.com/office/powerpoint/2010/main" val="19323535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41C917-2B67-3BEA-15FD-8D9409D73E4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D96B81-74A0-4D83-0F8B-B029F75B39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7D60878-5063-81DE-C7AF-3B67C13B81D6}"/>
              </a:ext>
            </a:extLst>
          </p:cNvPr>
          <p:cNvSpPr>
            <a:spLocks noGrp="1"/>
          </p:cNvSpPr>
          <p:nvPr>
            <p:ph type="body" idx="1"/>
          </p:nvPr>
        </p:nvSpPr>
        <p:spPr/>
        <p:txBody>
          <a:bodyPr/>
          <a:lstStyle/>
          <a:p>
            <a:r>
              <a:rPr lang="en-US" dirty="0"/>
              <a:t>No embarrassment!  These rules can be hard to remember, especially when we don’t deal with them regularly.</a:t>
            </a:r>
          </a:p>
        </p:txBody>
      </p:sp>
      <p:sp>
        <p:nvSpPr>
          <p:cNvPr id="4" name="Slide Number Placeholder 3">
            <a:extLst>
              <a:ext uri="{FF2B5EF4-FFF2-40B4-BE49-F238E27FC236}">
                <a16:creationId xmlns:a16="http://schemas.microsoft.com/office/drawing/2014/main" id="{94C59DD3-7343-3011-DB10-82FBF193A451}"/>
              </a:ext>
            </a:extLst>
          </p:cNvPr>
          <p:cNvSpPr>
            <a:spLocks noGrp="1"/>
          </p:cNvSpPr>
          <p:nvPr>
            <p:ph type="sldNum" sz="quarter" idx="5"/>
          </p:nvPr>
        </p:nvSpPr>
        <p:spPr/>
        <p:txBody>
          <a:bodyPr/>
          <a:lstStyle/>
          <a:p>
            <a:fld id="{CC12525E-8439-4056-98A7-E75011CDBA56}" type="slidenum">
              <a:rPr lang="en-US" smtClean="0"/>
              <a:t>4</a:t>
            </a:fld>
            <a:endParaRPr lang="en-US"/>
          </a:p>
        </p:txBody>
      </p:sp>
    </p:spTree>
    <p:extLst>
      <p:ext uri="{BB962C8B-B14F-4D97-AF65-F5344CB8AC3E}">
        <p14:creationId xmlns:p14="http://schemas.microsoft.com/office/powerpoint/2010/main" val="6983973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D219B-AF74-BAE1-CEC5-634B77F302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430B7D8-F73F-5D53-A7D8-EEB7FD9137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840427E-FB75-B5E9-6877-E2D358585665}"/>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DB6A3053-9747-9DB6-90C1-285BBB29461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870833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3324D-FA30-D9CC-1F1B-D75026186A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0EAB6E-7315-53BC-485F-2EE65AD221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9CEB4A-D05F-2431-0C87-00D787FA4A17}"/>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4711F8D2-3393-EF7B-C73A-72669FE607E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46873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2B7709-9B00-2598-9F5F-F1352D4F22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C54341-C9B1-923A-D788-9504591710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655D69-23F4-E84B-09A9-447697807478}"/>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C22055F7-086D-9344-5566-1C00CCC3661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958428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9E6117-6D9A-4935-D134-5200619B040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4EC9DC-CCE2-0C4E-30E5-5C5013017C8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CA99A5A-54D4-75B0-7C50-28C73F1F7347}"/>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167279E9-1266-F5EF-6901-8F36470CBF5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131163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B43D89-F76C-0093-57CA-5798F0C3A6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96F6C6-E0CC-24CD-89FA-B51455F7F9E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870DBB-FB6D-6D44-5932-DAEB0D64C57E}"/>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584E7EEA-1446-9AA7-180E-0FF1C76E616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761265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4984C5-2CB7-0405-17A2-DEF2C9264D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2C377F5-6EEB-AF54-EF41-CAB96FE2D4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B6ECB6-E019-D44C-FEF8-60EB195F91C4}"/>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DDBEFCED-5177-C6CD-9C3E-91A65177B8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14833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33D4A2-CD1A-D3FB-E536-0C7FEEF9E1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4A9CD9-60F7-5033-71E0-E3B0DFAC401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7008C0-2EAA-1E8D-6DB1-42C90F51B128}"/>
              </a:ext>
            </a:extLst>
          </p:cNvPr>
          <p:cNvSpPr>
            <a:spLocks noGrp="1"/>
          </p:cNvSpPr>
          <p:nvPr>
            <p:ph type="body" idx="1"/>
          </p:nvPr>
        </p:nvSpPr>
        <p:spPr/>
        <p:txBody>
          <a:bodyPr/>
          <a:lstStyle/>
          <a:p>
            <a:r>
              <a:rPr lang="en-US" dirty="0"/>
              <a:t>No embarrassment!  These rules can be hard to remember, especially when we don’t deal with them regularly.</a:t>
            </a:r>
          </a:p>
        </p:txBody>
      </p:sp>
      <p:sp>
        <p:nvSpPr>
          <p:cNvPr id="4" name="Slide Number Placeholder 3">
            <a:extLst>
              <a:ext uri="{FF2B5EF4-FFF2-40B4-BE49-F238E27FC236}">
                <a16:creationId xmlns:a16="http://schemas.microsoft.com/office/drawing/2014/main" id="{8544DAB3-E315-761C-7D70-C5C76C9759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03936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p:cNvSpPr>
            <a:spLocks noGrp="1"/>
          </p:cNvSpPr>
          <p:nvPr>
            <p:ph type="sldNum" sz="quarter" idx="5"/>
          </p:nvPr>
        </p:nvSpPr>
        <p:spPr/>
        <p:txBody>
          <a:bodyPr/>
          <a:lstStyle/>
          <a:p>
            <a:fld id="{CC12525E-8439-4056-98A7-E75011CDBA56}" type="slidenum">
              <a:rPr lang="en-US" smtClean="0"/>
              <a:t>13</a:t>
            </a:fld>
            <a:endParaRPr lang="en-US"/>
          </a:p>
        </p:txBody>
      </p:sp>
    </p:spTree>
    <p:extLst>
      <p:ext uri="{BB962C8B-B14F-4D97-AF65-F5344CB8AC3E}">
        <p14:creationId xmlns:p14="http://schemas.microsoft.com/office/powerpoint/2010/main" val="25662102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437343-B327-E206-046F-0F2F1C7198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59DA38-DD9D-A2CB-800E-5C2BE11CCE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9C9070-C652-4DC6-7780-790DA01E3432}"/>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7B76737C-E19A-DB6C-1741-C51424B4AA6C}"/>
              </a:ext>
            </a:extLst>
          </p:cNvPr>
          <p:cNvSpPr>
            <a:spLocks noGrp="1"/>
          </p:cNvSpPr>
          <p:nvPr>
            <p:ph type="sldNum" sz="quarter" idx="5"/>
          </p:nvPr>
        </p:nvSpPr>
        <p:spPr/>
        <p:txBody>
          <a:bodyPr/>
          <a:lstStyle/>
          <a:p>
            <a:fld id="{CC12525E-8439-4056-98A7-E75011CDBA56}" type="slidenum">
              <a:rPr lang="en-US" smtClean="0"/>
              <a:t>14</a:t>
            </a:fld>
            <a:endParaRPr lang="en-US"/>
          </a:p>
        </p:txBody>
      </p:sp>
    </p:spTree>
    <p:extLst>
      <p:ext uri="{BB962C8B-B14F-4D97-AF65-F5344CB8AC3E}">
        <p14:creationId xmlns:p14="http://schemas.microsoft.com/office/powerpoint/2010/main" val="772675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0040D7-0941-FD84-874F-B0A0F061DB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82ABE2-D587-D670-A3DF-869D498285A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A6A08B-7D9B-6140-4FD0-19539A737919}"/>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B5EC215C-0A93-4536-7EE6-7CD3B0C50811}"/>
              </a:ext>
            </a:extLst>
          </p:cNvPr>
          <p:cNvSpPr>
            <a:spLocks noGrp="1"/>
          </p:cNvSpPr>
          <p:nvPr>
            <p:ph type="sldNum" sz="quarter" idx="5"/>
          </p:nvPr>
        </p:nvSpPr>
        <p:spPr/>
        <p:txBody>
          <a:bodyPr/>
          <a:lstStyle/>
          <a:p>
            <a:fld id="{CC12525E-8439-4056-98A7-E75011CDBA56}" type="slidenum">
              <a:rPr lang="en-US" smtClean="0"/>
              <a:t>15</a:t>
            </a:fld>
            <a:endParaRPr lang="en-US"/>
          </a:p>
        </p:txBody>
      </p:sp>
    </p:spTree>
    <p:extLst>
      <p:ext uri="{BB962C8B-B14F-4D97-AF65-F5344CB8AC3E}">
        <p14:creationId xmlns:p14="http://schemas.microsoft.com/office/powerpoint/2010/main" val="18104868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FBA459-54D7-5569-4E46-EF851C072D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039FAC-EFD5-05EC-0193-7AA8E8C2751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88B93E-208D-F5C4-F6F9-49CEA68EE64E}"/>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5E6BE9B0-4E7B-B031-4DD8-C63E57BB69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181931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D70135-B760-9BAC-3F9F-735FF9664C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B4E1133-1E20-CFF5-B30E-676B779BD44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D279CD4-F896-8DD5-1CF3-63EA1BC09D35}"/>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D5D637F1-C128-DC23-EAF0-474FF1579E1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492461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22291C-F6A1-126B-5FA0-79BCA63DC3D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753FD9-43C1-EEC4-D427-327B4135545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DED8BF1-BAA2-F16D-1C22-9EF1481C9BB9}"/>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4CB8E36C-C85A-F518-B4AC-4EEA269EF63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697163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939DEE-4A56-5C60-A915-F08BD60CEE7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8815260-57A0-B40F-417D-29ECF26C43C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D0D4BB-401C-F863-2E60-2B4B8A785304}"/>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80AAA4FE-719C-0C89-8E0C-0E8E673918A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031824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B5E361-298D-A1F6-E439-84515B2EC9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82F37E-6806-263E-D37B-5D4A857A6B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D75529-5864-C36C-C15C-71CDFB5D597E}"/>
              </a:ext>
            </a:extLst>
          </p:cNvPr>
          <p:cNvSpPr>
            <a:spLocks noGrp="1"/>
          </p:cNvSpPr>
          <p:nvPr>
            <p:ph type="body" idx="1"/>
          </p:nvPr>
        </p:nvSpPr>
        <p:spPr/>
        <p:txBody>
          <a:bodyPr/>
          <a:lstStyle/>
          <a:p>
            <a:r>
              <a:rPr lang="en-US" dirty="0"/>
              <a:t>Stand up if you think it’s a fact.</a:t>
            </a:r>
          </a:p>
          <a:p>
            <a:r>
              <a:rPr lang="en-US" dirty="0"/>
              <a:t>Now stand up if you think it’s a myth.</a:t>
            </a:r>
          </a:p>
        </p:txBody>
      </p:sp>
      <p:sp>
        <p:nvSpPr>
          <p:cNvPr id="4" name="Slide Number Placeholder 3">
            <a:extLst>
              <a:ext uri="{FF2B5EF4-FFF2-40B4-BE49-F238E27FC236}">
                <a16:creationId xmlns:a16="http://schemas.microsoft.com/office/drawing/2014/main" id="{242462ED-7F4F-3DB9-7CBF-B37EDF3E261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12525E-8439-4056-98A7-E75011CDBA5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076200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6FAD51-62C8-42CE-3BF5-0823EDEFBFA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CFEDE82-1974-EAA7-2DE3-E18D52B2DE7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F0C911D-6379-B827-42EE-E0CDC3128588}"/>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EF227D10-9ABC-2D07-0CB9-11E0D69C5FF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C4BA2CF-A35C-3F13-A68D-B4F6DAF5F93F}"/>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27676465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28DBA3-2483-4D02-92BB-152A2B8303F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9DFF693-8F2E-B428-54C6-666119FD49F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1B862F-AED4-4B0F-0D43-0F5FC207D5BB}"/>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678EEAC4-8C18-905D-7AB3-722FE641E23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1D848A9-093F-113E-74E6-9C79F58A472A}"/>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17439103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DF417B1-7C44-1C15-DCE6-49DEA5720BB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CBC0F32-FD4E-BB83-5470-46F6A704C8C6}"/>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8B415B-14C7-F48C-65A8-E729BB237760}"/>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2FC76907-2554-C2B7-33AB-2E44EE7CAF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6EEC358-737B-F510-4481-0E5432B1857D}"/>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1315270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91A20-FE5F-D9AB-3838-2EDB8D1A4A5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9EF8774-E223-B83C-639D-782E8151DCD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293EB6-E5E0-FCC0-63C0-46BCD0589CE3}"/>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7195F93D-515F-3D14-FEFF-0E6E248E7CF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B42025-AFA0-EF6B-8EE8-13529F51C771}"/>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35578487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4E33F-5406-CED5-3E1A-185AF782535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3A7B6E1-02FE-0555-60F3-FD61DB0081E8}"/>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F8137E5-D186-C7D3-5968-19BED49ABDF5}"/>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E43051C4-3277-3405-3F4B-BC41A6C47B6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23C86DB-86D5-3ED8-3F42-15062234C07B}"/>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2214481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F32FE-7859-31B3-6A0E-986D1CD4528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807F2B-A7EB-C5F6-F12A-E56866DE59C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12E6F9B-3816-2330-505F-C5476BAFEE6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90FECB4-17F4-2442-9F61-F9AE2AC53955}"/>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6" name="Footer Placeholder 5">
            <a:extLst>
              <a:ext uri="{FF2B5EF4-FFF2-40B4-BE49-F238E27FC236}">
                <a16:creationId xmlns:a16="http://schemas.microsoft.com/office/drawing/2014/main" id="{B95C5673-ECFC-6C50-1416-CE26186CA96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9DF3322-5CBA-B74A-9D44-12EBD48D9F3F}"/>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5738829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6B0F0D-AFFD-7E50-996D-2748C1A8005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D9A0051-3B5E-D45B-86AE-3AF86FF1006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70E5738-E608-6CB2-19EE-01A1CB2DD4C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8BA61F1-3C10-FFC5-5E2E-76EF34746A3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448D069-F615-9B4F-AB65-9CAA80FA523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1EAE55E-451B-BF64-0916-B3D0905B3D53}"/>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8" name="Footer Placeholder 7">
            <a:extLst>
              <a:ext uri="{FF2B5EF4-FFF2-40B4-BE49-F238E27FC236}">
                <a16:creationId xmlns:a16="http://schemas.microsoft.com/office/drawing/2014/main" id="{ACDCEDBC-989F-35F5-53C3-7CBD8651A63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3A394A-931C-0DDF-43C1-68A92AE0AC07}"/>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1844436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A0BD14-751C-F0A8-17B6-FBB95EA3F39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FE2C46C-5225-A523-F098-5C623E21C352}"/>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4" name="Footer Placeholder 3">
            <a:extLst>
              <a:ext uri="{FF2B5EF4-FFF2-40B4-BE49-F238E27FC236}">
                <a16:creationId xmlns:a16="http://schemas.microsoft.com/office/drawing/2014/main" id="{21391A9A-75EF-966F-DDB1-24635804B5C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89FD4AE-17EA-CFFE-4D2D-0753AC8D8D91}"/>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28538653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026DDD0-6203-BFEB-0706-19D3CAEE802A}"/>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3" name="Footer Placeholder 2">
            <a:extLst>
              <a:ext uri="{FF2B5EF4-FFF2-40B4-BE49-F238E27FC236}">
                <a16:creationId xmlns:a16="http://schemas.microsoft.com/office/drawing/2014/main" id="{1CEBED29-D175-11D1-397F-325A9FA1C16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F542C73-83B0-B5B9-9CEE-5F67215EAB5F}"/>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6403606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ECC06A-12CA-2883-8CAE-9DCA92A8735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E949B67-EB8A-EBD8-70C6-499F20268CF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6257B1D-414E-B5A1-B471-E4513C3A134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1254EA-EFA1-92BB-1DAB-8B9C8F71072F}"/>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6" name="Footer Placeholder 5">
            <a:extLst>
              <a:ext uri="{FF2B5EF4-FFF2-40B4-BE49-F238E27FC236}">
                <a16:creationId xmlns:a16="http://schemas.microsoft.com/office/drawing/2014/main" id="{ACA95E2B-E06A-0A9A-8325-66AF3E26944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B1FAD1A-BEF1-5264-62C3-0024E9652E99}"/>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10431854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A013ED-209C-2E93-6159-D65D7F552E9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6A28ED0-68CF-0F29-0909-19B5EB834F7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AE06022-0D16-21B4-B116-8035F18C4B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C44A7D7-1E93-328F-92A1-22E55FDD70F4}"/>
              </a:ext>
            </a:extLst>
          </p:cNvPr>
          <p:cNvSpPr>
            <a:spLocks noGrp="1"/>
          </p:cNvSpPr>
          <p:nvPr>
            <p:ph type="dt" sz="half" idx="10"/>
          </p:nvPr>
        </p:nvSpPr>
        <p:spPr/>
        <p:txBody>
          <a:bodyPr/>
          <a:lstStyle/>
          <a:p>
            <a:fld id="{B8A740FD-BB99-40D5-AA78-2469C5FE6166}" type="datetimeFigureOut">
              <a:rPr lang="en-US" smtClean="0"/>
              <a:t>5/19/2025</a:t>
            </a:fld>
            <a:endParaRPr lang="en-US"/>
          </a:p>
        </p:txBody>
      </p:sp>
      <p:sp>
        <p:nvSpPr>
          <p:cNvPr id="6" name="Footer Placeholder 5">
            <a:extLst>
              <a:ext uri="{FF2B5EF4-FFF2-40B4-BE49-F238E27FC236}">
                <a16:creationId xmlns:a16="http://schemas.microsoft.com/office/drawing/2014/main" id="{EB1FE4BC-751B-DF5D-A115-37EB953FD10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3723F91-C861-7EFC-13FA-2E5CDB6595DF}"/>
              </a:ext>
            </a:extLst>
          </p:cNvPr>
          <p:cNvSpPr>
            <a:spLocks noGrp="1"/>
          </p:cNvSpPr>
          <p:nvPr>
            <p:ph type="sldNum" sz="quarter" idx="12"/>
          </p:nvPr>
        </p:nvSpPr>
        <p:spPr/>
        <p:txBody>
          <a:bodyPr/>
          <a:lstStyle/>
          <a:p>
            <a:fld id="{8244D855-34EF-4B77-8E32-1DA4FDA92A60}" type="slidenum">
              <a:rPr lang="en-US" smtClean="0"/>
              <a:t>‹#›</a:t>
            </a:fld>
            <a:endParaRPr lang="en-US"/>
          </a:p>
        </p:txBody>
      </p:sp>
    </p:spTree>
    <p:extLst>
      <p:ext uri="{BB962C8B-B14F-4D97-AF65-F5344CB8AC3E}">
        <p14:creationId xmlns:p14="http://schemas.microsoft.com/office/powerpoint/2010/main" val="29272645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29F7A1F-1A7D-8511-B466-0DEC565E318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5609752-0031-9215-36CD-E42C126248B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2A6F1F-29D3-1004-4E57-D2034497601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B8A740FD-BB99-40D5-AA78-2469C5FE6166}" type="datetimeFigureOut">
              <a:rPr lang="en-US" smtClean="0"/>
              <a:t>5/19/2025</a:t>
            </a:fld>
            <a:endParaRPr lang="en-US"/>
          </a:p>
        </p:txBody>
      </p:sp>
      <p:sp>
        <p:nvSpPr>
          <p:cNvPr id="5" name="Footer Placeholder 4">
            <a:extLst>
              <a:ext uri="{FF2B5EF4-FFF2-40B4-BE49-F238E27FC236}">
                <a16:creationId xmlns:a16="http://schemas.microsoft.com/office/drawing/2014/main" id="{4297D01C-9B37-23DA-5FB3-5A2ED5BDE93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A1610E78-203A-8798-22CD-C3898DCB33A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244D855-34EF-4B77-8E32-1DA4FDA92A60}" type="slidenum">
              <a:rPr lang="en-US" smtClean="0"/>
              <a:t>‹#›</a:t>
            </a:fld>
            <a:endParaRPr lang="en-US"/>
          </a:p>
        </p:txBody>
      </p:sp>
    </p:spTree>
    <p:extLst>
      <p:ext uri="{BB962C8B-B14F-4D97-AF65-F5344CB8AC3E}">
        <p14:creationId xmlns:p14="http://schemas.microsoft.com/office/powerpoint/2010/main" val="30235753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31.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25.xml"/><Relationship Id="rId7" Type="http://schemas.microsoft.com/office/2007/relationships/diagramDrawing" Target="../diagrams/drawing25.xml"/><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diagramColors" Target="../diagrams/colors25.xml"/><Relationship Id="rId5" Type="http://schemas.openxmlformats.org/officeDocument/2006/relationships/diagramQuickStyle" Target="../diagrams/quickStyle25.xml"/><Relationship Id="rId4" Type="http://schemas.openxmlformats.org/officeDocument/2006/relationships/diagramLayout" Target="../diagrams/layout25.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26.xml"/><Relationship Id="rId5" Type="http://schemas.openxmlformats.org/officeDocument/2006/relationships/diagramQuickStyle" Target="../diagrams/quickStyle26.xml"/><Relationship Id="rId4" Type="http://schemas.openxmlformats.org/officeDocument/2006/relationships/diagramLayout" Target="../diagrams/layout26.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29.xml"/><Relationship Id="rId7" Type="http://schemas.microsoft.com/office/2007/relationships/diagramDrawing" Target="../diagrams/drawing29.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diagramColors" Target="../diagrams/colors29.xml"/><Relationship Id="rId5" Type="http://schemas.openxmlformats.org/officeDocument/2006/relationships/diagramQuickStyle" Target="../diagrams/quickStyle29.xml"/><Relationship Id="rId4" Type="http://schemas.openxmlformats.org/officeDocument/2006/relationships/diagramLayout" Target="../diagrams/layout29.xml"/></Relationships>
</file>

<file path=ppt/slides/_rels/slide46.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2.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2.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2.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36.xml"/><Relationship Id="rId7" Type="http://schemas.microsoft.com/office/2007/relationships/diagramDrawing" Target="../diagrams/drawing36.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36.xml"/><Relationship Id="rId5" Type="http://schemas.openxmlformats.org/officeDocument/2006/relationships/diagramQuickStyle" Target="../diagrams/quickStyle36.xml"/><Relationship Id="rId4" Type="http://schemas.openxmlformats.org/officeDocument/2006/relationships/diagramLayout" Target="../diagrams/layout36.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2.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2.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2"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4" name="Group 233">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3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8" name="Group 237">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39" name="Freeform: Shape 238">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0" name="Freeform: Shape 239">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1" name="Freeform: Shape 240">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2" name="Freeform: Shape 241">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3" name="Freeform: Shape 242">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4" name="Freeform: Shape 243">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5" name="Freeform: Shape 244">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4CFD432-7128-89A1-E72B-F43F514C0F4B}"/>
              </a:ext>
            </a:extLst>
          </p:cNvPr>
          <p:cNvSpPr>
            <a:spLocks noGrp="1"/>
          </p:cNvSpPr>
          <p:nvPr>
            <p:ph type="ctrTitle"/>
          </p:nvPr>
        </p:nvSpPr>
        <p:spPr>
          <a:xfrm>
            <a:off x="789708" y="666351"/>
            <a:ext cx="10558405" cy="3044335"/>
          </a:xfrm>
        </p:spPr>
        <p:txBody>
          <a:bodyPr anchor="b">
            <a:normAutofit/>
          </a:bodyPr>
          <a:lstStyle/>
          <a:p>
            <a:r>
              <a:rPr lang="en-US" sz="4800">
                <a:solidFill>
                  <a:schemeClr val="bg1"/>
                </a:solidFill>
              </a:rPr>
              <a:t>The Fair Labor Standards Act, or FLSA</a:t>
            </a:r>
          </a:p>
        </p:txBody>
      </p:sp>
    </p:spTree>
    <p:extLst>
      <p:ext uri="{BB962C8B-B14F-4D97-AF65-F5344CB8AC3E}">
        <p14:creationId xmlns:p14="http://schemas.microsoft.com/office/powerpoint/2010/main" val="27939871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3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8" name="Freeform: Shape 3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700C8B-34F3-3C5B-CD0D-6C3FD1AFCEC3}"/>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Minimum Wage</a:t>
            </a:r>
          </a:p>
        </p:txBody>
      </p:sp>
      <p:graphicFrame>
        <p:nvGraphicFramePr>
          <p:cNvPr id="25" name="Content Placeholder 2">
            <a:extLst>
              <a:ext uri="{FF2B5EF4-FFF2-40B4-BE49-F238E27FC236}">
                <a16:creationId xmlns:a16="http://schemas.microsoft.com/office/drawing/2014/main" id="{3754CE07-53F0-647A-7245-5F38C9C71DE1}"/>
              </a:ext>
            </a:extLst>
          </p:cNvPr>
          <p:cNvGraphicFramePr>
            <a:graphicFrameLocks noGrp="1"/>
          </p:cNvGraphicFramePr>
          <p:nvPr>
            <p:ph idx="1"/>
            <p:extLst>
              <p:ext uri="{D42A27DB-BD31-4B8C-83A1-F6EECF244321}">
                <p14:modId xmlns:p14="http://schemas.microsoft.com/office/powerpoint/2010/main" val="4274535274"/>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675928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9" name="Group 48">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5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 name="Freeform: Shape 5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5" name="Freeform: Shape 5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6" name="Freeform: Shape 5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7" name="Freeform: Shape 5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 name="Freeform: Shape 5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Freeform: Shape 5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2264038-D192-949F-8547-907DBF4678CB}"/>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Minimum Wage</a:t>
            </a:r>
          </a:p>
        </p:txBody>
      </p:sp>
      <p:graphicFrame>
        <p:nvGraphicFramePr>
          <p:cNvPr id="60" name="Content Placeholder 2">
            <a:extLst>
              <a:ext uri="{FF2B5EF4-FFF2-40B4-BE49-F238E27FC236}">
                <a16:creationId xmlns:a16="http://schemas.microsoft.com/office/drawing/2014/main" id="{237D23A3-56E8-1014-BF07-D6F54FB90FC8}"/>
              </a:ext>
            </a:extLst>
          </p:cNvPr>
          <p:cNvGraphicFramePr>
            <a:graphicFrameLocks noGrp="1"/>
          </p:cNvGraphicFramePr>
          <p:nvPr>
            <p:ph idx="1"/>
            <p:extLst>
              <p:ext uri="{D42A27DB-BD31-4B8C-83A1-F6EECF244321}">
                <p14:modId xmlns:p14="http://schemas.microsoft.com/office/powerpoint/2010/main" val="2333160144"/>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02109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33">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35"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9" name="Freeform: Shape 3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061C46E-1D52-F421-0BA0-00E99AC36825}"/>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Hours Worked &amp; Overtime 101</a:t>
            </a:r>
          </a:p>
        </p:txBody>
      </p:sp>
      <p:sp>
        <p:nvSpPr>
          <p:cNvPr id="3" name="Content Placeholder 2">
            <a:extLst>
              <a:ext uri="{FF2B5EF4-FFF2-40B4-BE49-F238E27FC236}">
                <a16:creationId xmlns:a16="http://schemas.microsoft.com/office/drawing/2014/main" id="{B2CCC627-F499-139B-C62A-38C069EC3081}"/>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For </a:t>
            </a:r>
            <a:r>
              <a:rPr lang="en-US" i="1" dirty="0">
                <a:solidFill>
                  <a:schemeClr val="tx2"/>
                </a:solidFill>
              </a:rPr>
              <a:t>non-exempt</a:t>
            </a:r>
            <a:r>
              <a:rPr lang="en-US" dirty="0">
                <a:solidFill>
                  <a:schemeClr val="tx2"/>
                </a:solidFill>
              </a:rPr>
              <a:t> employees, overtime = hours &gt; 40 in a single workweek.</a:t>
            </a:r>
          </a:p>
          <a:p>
            <a:pPr lvl="1"/>
            <a:r>
              <a:rPr lang="en-US" sz="2000" dirty="0">
                <a:solidFill>
                  <a:schemeClr val="tx2"/>
                </a:solidFill>
              </a:rPr>
              <a:t>No averaging across weeks.</a:t>
            </a:r>
          </a:p>
        </p:txBody>
      </p:sp>
    </p:spTree>
    <p:extLst>
      <p:ext uri="{BB962C8B-B14F-4D97-AF65-F5344CB8AC3E}">
        <p14:creationId xmlns:p14="http://schemas.microsoft.com/office/powerpoint/2010/main" val="16189324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3"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B3B1256-817B-9DF0-5057-AB5C15DC69D4}"/>
              </a:ext>
            </a:extLst>
          </p:cNvPr>
          <p:cNvSpPr>
            <a:spLocks noGrp="1"/>
          </p:cNvSpPr>
          <p:nvPr>
            <p:ph type="title"/>
          </p:nvPr>
        </p:nvSpPr>
        <p:spPr>
          <a:xfrm>
            <a:off x="789708" y="841664"/>
            <a:ext cx="4874661" cy="5156800"/>
          </a:xfrm>
        </p:spPr>
        <p:txBody>
          <a:bodyPr vert="horz" lIns="91440" tIns="45720" rIns="91440" bIns="45720" rtlCol="0" anchor="ctr">
            <a:normAutofit/>
          </a:bodyPr>
          <a:lstStyle/>
          <a:p>
            <a:r>
              <a:rPr lang="en-US" sz="4800" kern="1200">
                <a:solidFill>
                  <a:schemeClr val="bg1"/>
                </a:solidFill>
                <a:latin typeface="+mj-lt"/>
                <a:ea typeface="+mj-ea"/>
                <a:cs typeface="+mj-cs"/>
              </a:rPr>
              <a:t>Key question</a:t>
            </a:r>
          </a:p>
        </p:txBody>
      </p:sp>
      <p:sp>
        <p:nvSpPr>
          <p:cNvPr id="3" name="Content Placeholder 2">
            <a:extLst>
              <a:ext uri="{FF2B5EF4-FFF2-40B4-BE49-F238E27FC236}">
                <a16:creationId xmlns:a16="http://schemas.microsoft.com/office/drawing/2014/main" id="{06F8C9AC-C531-40C9-E24E-46843DC9497B}"/>
              </a:ext>
            </a:extLst>
          </p:cNvPr>
          <p:cNvSpPr>
            <a:spLocks noGrp="1"/>
          </p:cNvSpPr>
          <p:nvPr>
            <p:ph idx="1"/>
          </p:nvPr>
        </p:nvSpPr>
        <p:spPr>
          <a:xfrm>
            <a:off x="6534687" y="841664"/>
            <a:ext cx="4867605" cy="5156800"/>
          </a:xfrm>
        </p:spPr>
        <p:txBody>
          <a:bodyPr vert="horz" lIns="91440" tIns="45720" rIns="91440" bIns="45720" rtlCol="0" anchor="ctr">
            <a:normAutofit/>
          </a:bodyPr>
          <a:lstStyle/>
          <a:p>
            <a:pPr marL="0" indent="0">
              <a:buNone/>
            </a:pPr>
            <a:r>
              <a:rPr lang="en-US" kern="1200" dirty="0">
                <a:solidFill>
                  <a:schemeClr val="tx2"/>
                </a:solidFill>
                <a:latin typeface="+mn-lt"/>
                <a:ea typeface="+mn-ea"/>
                <a:cs typeface="+mn-cs"/>
              </a:rPr>
              <a:t>Which employees are exempt from overtime requirements?</a:t>
            </a:r>
          </a:p>
        </p:txBody>
      </p:sp>
    </p:spTree>
    <p:extLst>
      <p:ext uri="{BB962C8B-B14F-4D97-AF65-F5344CB8AC3E}">
        <p14:creationId xmlns:p14="http://schemas.microsoft.com/office/powerpoint/2010/main" val="30103918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122585B-6E72-2987-480C-2E40E671F9BB}"/>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49B447FE-DDA9-4B30-828A-59FC569124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C3D487F7-9050-4871-B351-34A72ADB29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F43C27DD-EF6A-4C48-9669-C2970E71A81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05A1AA86-B7E6-4C02-AA34-F1A25CD4CC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86C3B9CB-4E48-4726-B7B9-9E02F71B15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a:extLst>
              <a:ext uri="{FF2B5EF4-FFF2-40B4-BE49-F238E27FC236}">
                <a16:creationId xmlns:a16="http://schemas.microsoft.com/office/drawing/2014/main" id="{C84384FE-1C88-4CAA-8FB8-2313A3AE73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0A229F-DDE0-2E12-3CAF-01E1AA46B93D}"/>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9B67EC18-64EE-20B5-24A1-1989CCE61555}"/>
              </a:ext>
            </a:extLst>
          </p:cNvPr>
          <p:cNvGraphicFramePr>
            <a:graphicFrameLocks noGrp="1"/>
          </p:cNvGraphicFramePr>
          <p:nvPr>
            <p:ph idx="1"/>
            <p:extLst>
              <p:ext uri="{D42A27DB-BD31-4B8C-83A1-F6EECF244321}">
                <p14:modId xmlns:p14="http://schemas.microsoft.com/office/powerpoint/2010/main" val="2128183124"/>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634877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828A565-4F7D-F9C4-F2F6-0DF145AD4E20}"/>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A132E841-E55C-1C28-C59D-F2A2B6FB8B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C856853D-2AD1-C17B-0971-DB20668745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096CCCDF-AAD1-488E-0DC2-687E5D3098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035A5835-7539-D9B0-A3A3-E8161FC073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ABE0AC71-70F8-231B-23B9-BD2575B51E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a:extLst>
              <a:ext uri="{FF2B5EF4-FFF2-40B4-BE49-F238E27FC236}">
                <a16:creationId xmlns:a16="http://schemas.microsoft.com/office/drawing/2014/main" id="{DFA42925-9931-BA32-5B1A-BCCBB722822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C5D8A2E6-9B66-6E25-60B8-3BB84A4F1204}"/>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1F9A966D-BCCB-C89F-917B-086654405392}"/>
              </a:ext>
            </a:extLst>
          </p:cNvPr>
          <p:cNvGraphicFramePr>
            <a:graphicFrameLocks noGrp="1"/>
          </p:cNvGraphicFramePr>
          <p:nvPr>
            <p:ph idx="1"/>
            <p:extLst>
              <p:ext uri="{D42A27DB-BD31-4B8C-83A1-F6EECF244321}">
                <p14:modId xmlns:p14="http://schemas.microsoft.com/office/powerpoint/2010/main" val="178170381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477375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1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F9B3D21-C103-DBF0-F6AD-9542EEC637D1}"/>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Important note</a:t>
            </a:r>
          </a:p>
        </p:txBody>
      </p:sp>
      <p:graphicFrame>
        <p:nvGraphicFramePr>
          <p:cNvPr id="5" name="Content Placeholder 2">
            <a:extLst>
              <a:ext uri="{FF2B5EF4-FFF2-40B4-BE49-F238E27FC236}">
                <a16:creationId xmlns:a16="http://schemas.microsoft.com/office/drawing/2014/main" id="{4EF0189F-EB91-D45A-E9C2-AC6086B9DE7E}"/>
              </a:ext>
            </a:extLst>
          </p:cNvPr>
          <p:cNvGraphicFramePr>
            <a:graphicFrameLocks noGrp="1"/>
          </p:cNvGraphicFramePr>
          <p:nvPr>
            <p:ph idx="1"/>
            <p:extLst>
              <p:ext uri="{D42A27DB-BD31-4B8C-83A1-F6EECF244321}">
                <p14:modId xmlns:p14="http://schemas.microsoft.com/office/powerpoint/2010/main" val="123409218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994812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1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90A4CF5-D52E-6DC9-263B-C4DFC12F0CFC}"/>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graphicFrame>
        <p:nvGraphicFramePr>
          <p:cNvPr id="5" name="Content Placeholder 2">
            <a:extLst>
              <a:ext uri="{FF2B5EF4-FFF2-40B4-BE49-F238E27FC236}">
                <a16:creationId xmlns:a16="http://schemas.microsoft.com/office/drawing/2014/main" id="{02292362-52EF-BD25-D83D-32B0F0D6C35A}"/>
              </a:ext>
            </a:extLst>
          </p:cNvPr>
          <p:cNvGraphicFramePr>
            <a:graphicFrameLocks noGrp="1"/>
          </p:cNvGraphicFramePr>
          <p:nvPr>
            <p:ph idx="1"/>
            <p:extLst>
              <p:ext uri="{D42A27DB-BD31-4B8C-83A1-F6EECF244321}">
                <p14:modId xmlns:p14="http://schemas.microsoft.com/office/powerpoint/2010/main" val="1769754379"/>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289296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023387-DB52-985D-3050-C8DEE9411395}"/>
            </a:ext>
          </a:extLst>
        </p:cNvPr>
        <p:cNvGrpSpPr/>
        <p:nvPr/>
      </p:nvGrpSpPr>
      <p:grpSpPr>
        <a:xfrm>
          <a:off x="0" y="0"/>
          <a:ext cx="0" cy="0"/>
          <a:chOff x="0" y="0"/>
          <a:chExt cx="0" cy="0"/>
        </a:xfrm>
      </p:grpSpPr>
      <p:sp useBgFill="1">
        <p:nvSpPr>
          <p:cNvPr id="4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oup 5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8" name="Freeform: Shape 5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Freeform: Shape 5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 name="Freeform: Shape 5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1" name="Freeform: Shape 6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 name="Freeform: Shape 6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3" name="Freeform: Shape 6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 name="Freeform: Shape 6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4939249B-037B-8323-286B-F7BBAD7DB299}"/>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graphicFrame>
        <p:nvGraphicFramePr>
          <p:cNvPr id="6" name="Diagram 5">
            <a:extLst>
              <a:ext uri="{FF2B5EF4-FFF2-40B4-BE49-F238E27FC236}">
                <a16:creationId xmlns:a16="http://schemas.microsoft.com/office/drawing/2014/main" id="{2F1335F4-F68C-BEBE-71F9-0B2F111A8459}"/>
              </a:ext>
            </a:extLst>
          </p:cNvPr>
          <p:cNvGraphicFramePr/>
          <p:nvPr>
            <p:extLst>
              <p:ext uri="{D42A27DB-BD31-4B8C-83A1-F6EECF244321}">
                <p14:modId xmlns:p14="http://schemas.microsoft.com/office/powerpoint/2010/main" val="2007831359"/>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4148805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BB978F-D233-515C-BD41-2E95B43648DD}"/>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D0457076-3CEA-18C8-EB96-10BA7AD6956A}"/>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8E864CA8-2753-CED1-F125-8D8959CAC186}"/>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1.  Salary tests</a:t>
            </a:r>
          </a:p>
          <a:p>
            <a:pPr lvl="1"/>
            <a:r>
              <a:rPr lang="en-US" sz="2000" dirty="0">
                <a:solidFill>
                  <a:schemeClr val="tx2"/>
                </a:solidFill>
              </a:rPr>
              <a:t>Paid on salary basis</a:t>
            </a:r>
          </a:p>
          <a:p>
            <a:pPr lvl="1"/>
            <a:r>
              <a:rPr lang="en-US" sz="2000" dirty="0">
                <a:solidFill>
                  <a:schemeClr val="tx2"/>
                </a:solidFill>
              </a:rPr>
              <a:t>Minimum salary level</a:t>
            </a:r>
          </a:p>
        </p:txBody>
      </p:sp>
    </p:spTree>
    <p:extLst>
      <p:ext uri="{BB962C8B-B14F-4D97-AF65-F5344CB8AC3E}">
        <p14:creationId xmlns:p14="http://schemas.microsoft.com/office/powerpoint/2010/main" val="152699243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3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8" name="Freeform: Shape 3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83C125E-9D14-EDD9-55EF-B29A833D8FE6}"/>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Scenario</a:t>
            </a:r>
          </a:p>
        </p:txBody>
      </p:sp>
      <p:graphicFrame>
        <p:nvGraphicFramePr>
          <p:cNvPr id="14" name="Content Placeholder 2">
            <a:extLst>
              <a:ext uri="{FF2B5EF4-FFF2-40B4-BE49-F238E27FC236}">
                <a16:creationId xmlns:a16="http://schemas.microsoft.com/office/drawing/2014/main" id="{7861D3F5-1DE3-0B8C-91C2-4DCE690AA4B8}"/>
              </a:ext>
            </a:extLst>
          </p:cNvPr>
          <p:cNvGraphicFramePr>
            <a:graphicFrameLocks noGrp="1"/>
          </p:cNvGraphicFramePr>
          <p:nvPr>
            <p:ph idx="1"/>
            <p:extLst>
              <p:ext uri="{D42A27DB-BD31-4B8C-83A1-F6EECF244321}">
                <p14:modId xmlns:p14="http://schemas.microsoft.com/office/powerpoint/2010/main" val="349779691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037822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B05ED26-8DBB-6F27-A247-614A8C6DB27B}"/>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EE79F39-2F22-C59C-3605-2E2E13397639}"/>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F9FDBD60-8ADA-37E1-DB9C-F95D9FD5165B}"/>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1.  Salary tests</a:t>
            </a:r>
          </a:p>
          <a:p>
            <a:pPr lvl="1"/>
            <a:r>
              <a:rPr lang="en-US" sz="1800" dirty="0">
                <a:solidFill>
                  <a:schemeClr val="tx2"/>
                </a:solidFill>
              </a:rPr>
              <a:t>Paid on salary basis</a:t>
            </a:r>
          </a:p>
          <a:p>
            <a:pPr lvl="2"/>
            <a:r>
              <a:rPr lang="en-US" sz="1800" dirty="0">
                <a:solidFill>
                  <a:schemeClr val="tx2"/>
                </a:solidFill>
              </a:rPr>
              <a:t>Regular, pre-determined amount of pay each pay period, regardless of hours worked, as long as they work at least some time each week.</a:t>
            </a:r>
          </a:p>
          <a:p>
            <a:pPr lvl="2"/>
            <a:r>
              <a:rPr lang="en-US" sz="1800" dirty="0">
                <a:solidFill>
                  <a:schemeClr val="tx2"/>
                </a:solidFill>
              </a:rPr>
              <a:t>Exceptions apply, including a big one for government:</a:t>
            </a:r>
          </a:p>
          <a:p>
            <a:pPr lvl="3"/>
            <a:r>
              <a:rPr lang="en-US" dirty="0">
                <a:solidFill>
                  <a:schemeClr val="tx2"/>
                </a:solidFill>
              </a:rPr>
              <a:t>An employee who accrues leave takes time off without using accrued leave.</a:t>
            </a:r>
          </a:p>
          <a:p>
            <a:pPr lvl="3"/>
            <a:r>
              <a:rPr lang="en-US" dirty="0">
                <a:solidFill>
                  <a:schemeClr val="tx2"/>
                </a:solidFill>
              </a:rPr>
              <a:t>Employee may still be FLSA OT-exempt, even though pay is reduced for that pay period.</a:t>
            </a:r>
          </a:p>
          <a:p>
            <a:pPr lvl="1"/>
            <a:r>
              <a:rPr lang="en-US" sz="1800" dirty="0">
                <a:solidFill>
                  <a:schemeClr val="bg2">
                    <a:lumMod val="75000"/>
                  </a:schemeClr>
                </a:solidFill>
              </a:rPr>
              <a:t>Minimum salary level</a:t>
            </a:r>
          </a:p>
        </p:txBody>
      </p:sp>
    </p:spTree>
    <p:extLst>
      <p:ext uri="{BB962C8B-B14F-4D97-AF65-F5344CB8AC3E}">
        <p14:creationId xmlns:p14="http://schemas.microsoft.com/office/powerpoint/2010/main" val="406376608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5CE79A2-8BC9-B27B-64B9-C355CB6B3FEC}"/>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1292A9F-11C0-DD71-FC96-E833E1015656}"/>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8D00582A-2EF3-A2A9-DF92-9DE03E07590A}"/>
              </a:ext>
            </a:extLst>
          </p:cNvPr>
          <p:cNvSpPr>
            <a:spLocks noGrp="1"/>
          </p:cNvSpPr>
          <p:nvPr>
            <p:ph idx="1"/>
          </p:nvPr>
        </p:nvSpPr>
        <p:spPr>
          <a:xfrm>
            <a:off x="6410611" y="566927"/>
            <a:ext cx="4484536" cy="5888737"/>
          </a:xfrm>
        </p:spPr>
        <p:txBody>
          <a:bodyPr anchor="ctr">
            <a:normAutofit/>
          </a:bodyPr>
          <a:lstStyle/>
          <a:p>
            <a:r>
              <a:rPr lang="en-US" dirty="0">
                <a:solidFill>
                  <a:schemeClr val="tx2"/>
                </a:solidFill>
              </a:rPr>
              <a:t>1.  Salary tests</a:t>
            </a:r>
          </a:p>
          <a:p>
            <a:pPr lvl="1"/>
            <a:r>
              <a:rPr lang="en-US" sz="1800" dirty="0">
                <a:solidFill>
                  <a:schemeClr val="bg2">
                    <a:lumMod val="75000"/>
                  </a:schemeClr>
                </a:solidFill>
              </a:rPr>
              <a:t>Paid on salary basis</a:t>
            </a:r>
          </a:p>
          <a:p>
            <a:pPr lvl="2"/>
            <a:r>
              <a:rPr lang="en-US" sz="1800" dirty="0">
                <a:solidFill>
                  <a:schemeClr val="bg2">
                    <a:lumMod val="75000"/>
                  </a:schemeClr>
                </a:solidFill>
              </a:rPr>
              <a:t>Regular, pre-determined amount of pay each pay period, regardless of hours worked, as long as they work at least some time each week.</a:t>
            </a:r>
          </a:p>
          <a:p>
            <a:pPr lvl="2"/>
            <a:r>
              <a:rPr lang="en-US" sz="1800" dirty="0">
                <a:solidFill>
                  <a:schemeClr val="bg2">
                    <a:lumMod val="75000"/>
                  </a:schemeClr>
                </a:solidFill>
              </a:rPr>
              <a:t>Exceptions apply, including a big one for government:</a:t>
            </a:r>
          </a:p>
          <a:p>
            <a:pPr lvl="3"/>
            <a:r>
              <a:rPr lang="en-US" dirty="0">
                <a:solidFill>
                  <a:schemeClr val="bg2">
                    <a:lumMod val="75000"/>
                  </a:schemeClr>
                </a:solidFill>
              </a:rPr>
              <a:t>An employee who accrues leave takes time off without using accrued leave.</a:t>
            </a:r>
          </a:p>
          <a:p>
            <a:pPr lvl="3"/>
            <a:r>
              <a:rPr lang="en-US" dirty="0">
                <a:solidFill>
                  <a:schemeClr val="bg2">
                    <a:lumMod val="75000"/>
                  </a:schemeClr>
                </a:solidFill>
              </a:rPr>
              <a:t>Employee may still be FLSA OT-exempt, even though pay is reduced for that pay period.</a:t>
            </a:r>
          </a:p>
          <a:p>
            <a:pPr lvl="1"/>
            <a:r>
              <a:rPr lang="en-US" sz="1800" dirty="0">
                <a:solidFill>
                  <a:schemeClr val="tx2"/>
                </a:solidFill>
              </a:rPr>
              <a:t>Minimum salary level</a:t>
            </a:r>
          </a:p>
          <a:p>
            <a:pPr lvl="2"/>
            <a:r>
              <a:rPr lang="en-US" sz="1800" dirty="0">
                <a:solidFill>
                  <a:schemeClr val="tx2"/>
                </a:solidFill>
              </a:rPr>
              <a:t>$684 per week</a:t>
            </a:r>
          </a:p>
          <a:p>
            <a:pPr lvl="2"/>
            <a:r>
              <a:rPr lang="en-US" sz="1800" dirty="0">
                <a:solidFill>
                  <a:schemeClr val="tx2"/>
                </a:solidFill>
              </a:rPr>
              <a:t>$35,568 per year</a:t>
            </a:r>
          </a:p>
          <a:p>
            <a:pPr lvl="2"/>
            <a:r>
              <a:rPr lang="en-US" sz="1800" dirty="0">
                <a:solidFill>
                  <a:schemeClr val="tx2"/>
                </a:solidFill>
              </a:rPr>
              <a:t>Subject to change (litigation pending)</a:t>
            </a:r>
          </a:p>
        </p:txBody>
      </p:sp>
    </p:spTree>
    <p:extLst>
      <p:ext uri="{BB962C8B-B14F-4D97-AF65-F5344CB8AC3E}">
        <p14:creationId xmlns:p14="http://schemas.microsoft.com/office/powerpoint/2010/main" val="71988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6313A92-36BB-4A33-952C-18D60A1D589B}"/>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14E5094-23FD-EB92-CC3D-35EC63BFB7F5}"/>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B17EB047-6240-1450-774C-5537892A0B77}"/>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2.  Duties test</a:t>
            </a:r>
          </a:p>
          <a:p>
            <a:pPr lvl="1"/>
            <a:r>
              <a:rPr lang="en-US" sz="2000" dirty="0">
                <a:solidFill>
                  <a:schemeClr val="tx2"/>
                </a:solidFill>
              </a:rPr>
              <a:t>Generally:</a:t>
            </a:r>
          </a:p>
          <a:p>
            <a:pPr lvl="2"/>
            <a:r>
              <a:rPr lang="en-US" sz="1800" dirty="0">
                <a:solidFill>
                  <a:schemeClr val="tx2"/>
                </a:solidFill>
              </a:rPr>
              <a:t>Executive</a:t>
            </a:r>
          </a:p>
          <a:p>
            <a:pPr lvl="2"/>
            <a:r>
              <a:rPr lang="en-US" sz="1800" dirty="0">
                <a:solidFill>
                  <a:schemeClr val="tx2"/>
                </a:solidFill>
              </a:rPr>
              <a:t>Administrative</a:t>
            </a:r>
          </a:p>
          <a:p>
            <a:pPr lvl="2"/>
            <a:r>
              <a:rPr lang="en-US" sz="1800" dirty="0">
                <a:solidFill>
                  <a:schemeClr val="tx2"/>
                </a:solidFill>
              </a:rPr>
              <a:t>Professional</a:t>
            </a:r>
          </a:p>
          <a:p>
            <a:pPr lvl="2"/>
            <a:r>
              <a:rPr lang="en-US" sz="1800" dirty="0">
                <a:solidFill>
                  <a:schemeClr val="tx2"/>
                </a:solidFill>
              </a:rPr>
              <a:t>Outside sales</a:t>
            </a:r>
          </a:p>
          <a:p>
            <a:pPr lvl="2"/>
            <a:r>
              <a:rPr lang="en-US" sz="1800" dirty="0">
                <a:solidFill>
                  <a:schemeClr val="tx2"/>
                </a:solidFill>
              </a:rPr>
              <a:t>Computer</a:t>
            </a:r>
          </a:p>
          <a:p>
            <a:pPr lvl="2"/>
            <a:endParaRPr lang="en-US" sz="1800" dirty="0">
              <a:solidFill>
                <a:schemeClr val="tx2"/>
              </a:solidFill>
            </a:endParaRPr>
          </a:p>
          <a:p>
            <a:pPr lvl="1"/>
            <a:r>
              <a:rPr lang="en-US" sz="2000" dirty="0">
                <a:solidFill>
                  <a:schemeClr val="tx2"/>
                </a:solidFill>
              </a:rPr>
              <a:t>“Blue-collar” workers = not exempt</a:t>
            </a:r>
          </a:p>
          <a:p>
            <a:pPr lvl="1"/>
            <a:r>
              <a:rPr lang="en-US" sz="2000" dirty="0">
                <a:solidFill>
                  <a:schemeClr val="tx2"/>
                </a:solidFill>
              </a:rPr>
              <a:t>Law enforcement officers = generally not exempt (at least below higher levels of management)</a:t>
            </a:r>
          </a:p>
        </p:txBody>
      </p:sp>
    </p:spTree>
    <p:extLst>
      <p:ext uri="{BB962C8B-B14F-4D97-AF65-F5344CB8AC3E}">
        <p14:creationId xmlns:p14="http://schemas.microsoft.com/office/powerpoint/2010/main" val="115126736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D590E2C-DB65-0617-3E5A-B0F41B106DDB}"/>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69E10A7-1010-0460-F7D6-33322C2B9553}"/>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0B1A1F02-AEA7-59D4-AAD1-067DFB0A20E4}"/>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2.  Duties test</a:t>
            </a:r>
          </a:p>
          <a:p>
            <a:pPr lvl="1"/>
            <a:r>
              <a:rPr lang="en-US" sz="2000" dirty="0">
                <a:solidFill>
                  <a:schemeClr val="tx2"/>
                </a:solidFill>
              </a:rPr>
              <a:t>“Job titles do not determine exempt status.”  (U.S. </a:t>
            </a:r>
            <a:r>
              <a:rPr lang="en-US" sz="2000" dirty="0" err="1">
                <a:solidFill>
                  <a:schemeClr val="tx2"/>
                </a:solidFill>
              </a:rPr>
              <a:t>Dep’t</a:t>
            </a:r>
            <a:r>
              <a:rPr lang="en-US" sz="2000" dirty="0">
                <a:solidFill>
                  <a:schemeClr val="tx2"/>
                </a:solidFill>
              </a:rPr>
              <a:t> of Labor)</a:t>
            </a:r>
          </a:p>
          <a:p>
            <a:pPr lvl="1"/>
            <a:endParaRPr lang="en-US" sz="2000" dirty="0">
              <a:solidFill>
                <a:schemeClr val="tx2"/>
              </a:solidFill>
            </a:endParaRPr>
          </a:p>
          <a:p>
            <a:pPr lvl="1"/>
            <a:r>
              <a:rPr lang="en-US" sz="2000" dirty="0">
                <a:solidFill>
                  <a:schemeClr val="tx2"/>
                </a:solidFill>
              </a:rPr>
              <a:t>To put it another way:  “Job titles do not determine exempt status.”</a:t>
            </a:r>
          </a:p>
          <a:p>
            <a:pPr lvl="1"/>
            <a:endParaRPr lang="en-US" sz="2000" dirty="0">
              <a:solidFill>
                <a:schemeClr val="tx2"/>
              </a:solidFill>
            </a:endParaRPr>
          </a:p>
          <a:p>
            <a:pPr lvl="1"/>
            <a:r>
              <a:rPr lang="en-US" sz="2000" dirty="0">
                <a:solidFill>
                  <a:schemeClr val="tx2"/>
                </a:solidFill>
              </a:rPr>
              <a:t>Let me emphasize something:  </a:t>
            </a:r>
            <a:r>
              <a:rPr lang="en-US" sz="2000" b="1" i="1" dirty="0">
                <a:solidFill>
                  <a:schemeClr val="tx2"/>
                </a:solidFill>
              </a:rPr>
              <a:t>“Job titles do not determine exempt status.”</a:t>
            </a:r>
          </a:p>
          <a:p>
            <a:pPr lvl="1"/>
            <a:endParaRPr lang="en-US" sz="2000" dirty="0">
              <a:solidFill>
                <a:schemeClr val="tx2"/>
              </a:solidFill>
            </a:endParaRPr>
          </a:p>
          <a:p>
            <a:pPr lvl="1"/>
            <a:r>
              <a:rPr lang="en-US" sz="2000" dirty="0">
                <a:solidFill>
                  <a:schemeClr val="tx2"/>
                </a:solidFill>
              </a:rPr>
              <a:t>Let’s review:  “Job titles do not determine exempt status.”</a:t>
            </a:r>
          </a:p>
        </p:txBody>
      </p:sp>
    </p:spTree>
    <p:extLst>
      <p:ext uri="{BB962C8B-B14F-4D97-AF65-F5344CB8AC3E}">
        <p14:creationId xmlns:p14="http://schemas.microsoft.com/office/powerpoint/2010/main" val="98140029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C771F48-2C63-D9D6-DF75-DB3D0F7F461B}"/>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6CA6227-AE2A-BDCF-0BD8-F39FF154834D}"/>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Determining exempt status</a:t>
            </a:r>
          </a:p>
        </p:txBody>
      </p:sp>
      <p:sp>
        <p:nvSpPr>
          <p:cNvPr id="3" name="Content Placeholder 2">
            <a:extLst>
              <a:ext uri="{FF2B5EF4-FFF2-40B4-BE49-F238E27FC236}">
                <a16:creationId xmlns:a16="http://schemas.microsoft.com/office/drawing/2014/main" id="{E965A61F-1055-DF25-23B7-B655BD5D8742}"/>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2.  Duties test</a:t>
            </a:r>
          </a:p>
          <a:p>
            <a:pPr lvl="1"/>
            <a:r>
              <a:rPr lang="en-US" sz="2000" dirty="0">
                <a:solidFill>
                  <a:schemeClr val="tx2"/>
                </a:solidFill>
              </a:rPr>
              <a:t>Each category of duties has its own specific rules.</a:t>
            </a:r>
          </a:p>
          <a:p>
            <a:pPr lvl="2"/>
            <a:r>
              <a:rPr lang="en-US" sz="1800" dirty="0">
                <a:solidFill>
                  <a:schemeClr val="tx2"/>
                </a:solidFill>
              </a:rPr>
              <a:t>Executive</a:t>
            </a:r>
          </a:p>
          <a:p>
            <a:pPr lvl="2"/>
            <a:r>
              <a:rPr lang="en-US" sz="1800" dirty="0">
                <a:solidFill>
                  <a:schemeClr val="tx2"/>
                </a:solidFill>
              </a:rPr>
              <a:t>Administrative</a:t>
            </a:r>
          </a:p>
          <a:p>
            <a:pPr lvl="2"/>
            <a:r>
              <a:rPr lang="en-US" sz="1800" dirty="0">
                <a:solidFill>
                  <a:schemeClr val="tx2"/>
                </a:solidFill>
              </a:rPr>
              <a:t>Professional</a:t>
            </a:r>
          </a:p>
          <a:p>
            <a:pPr lvl="2"/>
            <a:r>
              <a:rPr lang="en-US" sz="1800" dirty="0">
                <a:solidFill>
                  <a:schemeClr val="tx2"/>
                </a:solidFill>
              </a:rPr>
              <a:t>Outside sales</a:t>
            </a:r>
          </a:p>
          <a:p>
            <a:pPr lvl="2"/>
            <a:r>
              <a:rPr lang="en-US" sz="1800" dirty="0">
                <a:solidFill>
                  <a:schemeClr val="tx2"/>
                </a:solidFill>
              </a:rPr>
              <a:t>Computer</a:t>
            </a:r>
          </a:p>
          <a:p>
            <a:pPr lvl="2"/>
            <a:endParaRPr lang="en-US" sz="1800" dirty="0">
              <a:solidFill>
                <a:schemeClr val="tx2"/>
              </a:solidFill>
            </a:endParaRPr>
          </a:p>
          <a:p>
            <a:pPr lvl="1"/>
            <a:r>
              <a:rPr lang="en-US" sz="2000" dirty="0">
                <a:solidFill>
                  <a:schemeClr val="tx2"/>
                </a:solidFill>
              </a:rPr>
              <a:t>Evaluate each position separately.</a:t>
            </a:r>
          </a:p>
          <a:p>
            <a:pPr lvl="1"/>
            <a:endParaRPr lang="en-US" sz="2000" dirty="0">
              <a:solidFill>
                <a:schemeClr val="tx2"/>
              </a:solidFill>
            </a:endParaRPr>
          </a:p>
          <a:p>
            <a:pPr lvl="1"/>
            <a:r>
              <a:rPr lang="en-US" sz="2000" dirty="0">
                <a:solidFill>
                  <a:schemeClr val="tx2"/>
                </a:solidFill>
              </a:rPr>
              <a:t>Work with HR.</a:t>
            </a:r>
          </a:p>
        </p:txBody>
      </p:sp>
    </p:spTree>
    <p:extLst>
      <p:ext uri="{BB962C8B-B14F-4D97-AF65-F5344CB8AC3E}">
        <p14:creationId xmlns:p14="http://schemas.microsoft.com/office/powerpoint/2010/main" val="2264731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413B7E-C36D-E2A1-F8A2-713D5B751897}"/>
              </a:ext>
            </a:extLst>
          </p:cNvPr>
          <p:cNvSpPr>
            <a:spLocks noGrp="1"/>
          </p:cNvSpPr>
          <p:nvPr>
            <p:ph type="title"/>
          </p:nvPr>
        </p:nvSpPr>
        <p:spPr/>
        <p:txBody>
          <a:bodyPr/>
          <a:lstStyle/>
          <a:p>
            <a:r>
              <a:rPr lang="en-US" dirty="0"/>
              <a:t>Practice time!</a:t>
            </a:r>
          </a:p>
        </p:txBody>
      </p:sp>
      <p:sp>
        <p:nvSpPr>
          <p:cNvPr id="3" name="Content Placeholder 2">
            <a:extLst>
              <a:ext uri="{FF2B5EF4-FFF2-40B4-BE49-F238E27FC236}">
                <a16:creationId xmlns:a16="http://schemas.microsoft.com/office/drawing/2014/main" id="{8A0B1B67-613B-CF8B-4DB2-3E72BE1384AE}"/>
              </a:ext>
            </a:extLst>
          </p:cNvPr>
          <p:cNvSpPr>
            <a:spLocks noGrp="1"/>
          </p:cNvSpPr>
          <p:nvPr>
            <p:ph idx="1"/>
          </p:nvPr>
        </p:nvSpPr>
        <p:spPr/>
        <p:txBody>
          <a:bodyPr/>
          <a:lstStyle/>
          <a:p>
            <a:r>
              <a:rPr lang="en-US" dirty="0"/>
              <a:t>Let’s split into groups and decide some exemption questions.</a:t>
            </a:r>
          </a:p>
          <a:p>
            <a:pPr lvl="1"/>
            <a:r>
              <a:rPr lang="en-US" dirty="0"/>
              <a:t>Job descriptions have had some modifications.</a:t>
            </a:r>
          </a:p>
          <a:p>
            <a:endParaRPr lang="en-US" dirty="0"/>
          </a:p>
          <a:p>
            <a:r>
              <a:rPr lang="en-US" dirty="0"/>
              <a:t>For each position, assume that the salary tests are met.</a:t>
            </a:r>
          </a:p>
          <a:p>
            <a:pPr lvl="1"/>
            <a:r>
              <a:rPr lang="en-US" dirty="0"/>
              <a:t>Just determine whether the duties test is satisfied.</a:t>
            </a:r>
          </a:p>
          <a:p>
            <a:endParaRPr lang="en-US" dirty="0"/>
          </a:p>
          <a:p>
            <a:r>
              <a:rPr lang="en-US" dirty="0"/>
              <a:t>There will be gray areas, so just do the best you can.  </a:t>
            </a:r>
            <a:r>
              <a:rPr lang="en-US" dirty="0">
                <a:sym typeface="Wingdings" panose="05000000000000000000" pitchFamily="2" charset="2"/>
              </a:rPr>
              <a:t></a:t>
            </a:r>
            <a:endParaRPr lang="en-US" dirty="0"/>
          </a:p>
        </p:txBody>
      </p:sp>
    </p:spTree>
    <p:extLst>
      <p:ext uri="{BB962C8B-B14F-4D97-AF65-F5344CB8AC3E}">
        <p14:creationId xmlns:p14="http://schemas.microsoft.com/office/powerpoint/2010/main" val="20757694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1D27A7-AC77-BF1E-38DD-A7CBADD99B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ADB60F8-5E63-2180-7264-F2E80F17FE8B}"/>
              </a:ext>
            </a:extLst>
          </p:cNvPr>
          <p:cNvSpPr>
            <a:spLocks noGrp="1"/>
          </p:cNvSpPr>
          <p:nvPr>
            <p:ph type="title"/>
          </p:nvPr>
        </p:nvSpPr>
        <p:spPr/>
        <p:txBody>
          <a:bodyPr/>
          <a:lstStyle/>
          <a:p>
            <a:r>
              <a:rPr lang="en-US" dirty="0"/>
              <a:t>Practice time!</a:t>
            </a:r>
          </a:p>
        </p:txBody>
      </p:sp>
      <p:sp>
        <p:nvSpPr>
          <p:cNvPr id="3" name="Content Placeholder 2">
            <a:extLst>
              <a:ext uri="{FF2B5EF4-FFF2-40B4-BE49-F238E27FC236}">
                <a16:creationId xmlns:a16="http://schemas.microsoft.com/office/drawing/2014/main" id="{F5F94A7F-89EF-C25A-CE8C-759F2790BEC6}"/>
              </a:ext>
            </a:extLst>
          </p:cNvPr>
          <p:cNvSpPr>
            <a:spLocks noGrp="1"/>
          </p:cNvSpPr>
          <p:nvPr>
            <p:ph idx="1"/>
          </p:nvPr>
        </p:nvSpPr>
        <p:spPr/>
        <p:txBody>
          <a:bodyPr/>
          <a:lstStyle/>
          <a:p>
            <a:r>
              <a:rPr lang="en-US" dirty="0"/>
              <a:t>What did we learn?</a:t>
            </a:r>
          </a:p>
        </p:txBody>
      </p:sp>
    </p:spTree>
    <p:extLst>
      <p:ext uri="{BB962C8B-B14F-4D97-AF65-F5344CB8AC3E}">
        <p14:creationId xmlns:p14="http://schemas.microsoft.com/office/powerpoint/2010/main" val="36283279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961457-E64B-BBAD-E10B-6821513C74BA}"/>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6ADB085D-533E-7170-99E1-4035DF6B48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33962C26-4803-911D-23A6-59CDB32322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3518F516-4742-0812-756B-86C0C795EA1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65F782AC-3579-D3A5-1BB5-0AC0A5DFA9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E4105351-6387-8BDF-9902-D1DD0D0C60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93DBF68B-CD66-D39F-DC1D-BB5E35C07C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73344A51-E4CA-5B08-275C-E3CE38377D0F}"/>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063C6AF8-9A40-4F7A-9833-F5B310D6B04F}"/>
              </a:ext>
            </a:extLst>
          </p:cNvPr>
          <p:cNvGraphicFramePr>
            <a:graphicFrameLocks noGrp="1"/>
          </p:cNvGraphicFramePr>
          <p:nvPr>
            <p:ph idx="1"/>
            <p:extLst>
              <p:ext uri="{D42A27DB-BD31-4B8C-83A1-F6EECF244321}">
                <p14:modId xmlns:p14="http://schemas.microsoft.com/office/powerpoint/2010/main" val="3117046974"/>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3871191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04D08E1-2EC7-C1A5-2249-31BEDA999506}"/>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2EAF7C62-94EB-6E09-60D4-25E9947048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30F2852B-D0BE-DEF7-301E-3FC6A94A67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AB831113-6CB0-BB35-DCF6-A1A47CE116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29120F8F-CD5B-0274-F829-99CFD5BF69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F52B6685-A329-EA13-D3CF-D78DC14AD8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CB7AC624-7B80-4EFE-8C51-CA5BF05B6E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B4C84704-A931-0D75-9C26-124F666353F9}"/>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A270F6CF-3778-5428-A5C6-45BE92D27C7F}"/>
              </a:ext>
            </a:extLst>
          </p:cNvPr>
          <p:cNvGraphicFramePr>
            <a:graphicFrameLocks noGrp="1"/>
          </p:cNvGraphicFramePr>
          <p:nvPr>
            <p:ph idx="1"/>
            <p:extLst>
              <p:ext uri="{D42A27DB-BD31-4B8C-83A1-F6EECF244321}">
                <p14:modId xmlns:p14="http://schemas.microsoft.com/office/powerpoint/2010/main" val="3320953853"/>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700686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CD0C4B9-6ACE-2572-91C2-F1C39D1A36C9}"/>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F4B5E946-020C-F9E4-25E5-874365E1B8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Color Cover">
            <a:extLst>
              <a:ext uri="{FF2B5EF4-FFF2-40B4-BE49-F238E27FC236}">
                <a16:creationId xmlns:a16="http://schemas.microsoft.com/office/drawing/2014/main" id="{7E32EBF8-D3C5-4E3F-B8FA-BC6F0F0D7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12" name="Group 11">
            <a:extLst>
              <a:ext uri="{FF2B5EF4-FFF2-40B4-BE49-F238E27FC236}">
                <a16:creationId xmlns:a16="http://schemas.microsoft.com/office/drawing/2014/main" id="{80ADF312-2D5A-52ED-5B65-4EEC3CD37D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3" name="Color">
              <a:extLst>
                <a:ext uri="{FF2B5EF4-FFF2-40B4-BE49-F238E27FC236}">
                  <a16:creationId xmlns:a16="http://schemas.microsoft.com/office/drawing/2014/main" id="{D0BB038E-506F-B760-C59F-89FD3DC8B04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4" name="Color">
              <a:extLst>
                <a:ext uri="{FF2B5EF4-FFF2-40B4-BE49-F238E27FC236}">
                  <a16:creationId xmlns:a16="http://schemas.microsoft.com/office/drawing/2014/main" id="{C9019112-AC81-BD77-B7DB-5D66DDAE10F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16" name="Group 15">
            <a:extLst>
              <a:ext uri="{FF2B5EF4-FFF2-40B4-BE49-F238E27FC236}">
                <a16:creationId xmlns:a16="http://schemas.microsoft.com/office/drawing/2014/main" id="{E7825D84-99AB-F5F6-5AB2-572DA18908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B47858AA-C3EA-1D6F-DDA8-8F80ACCDD3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 name="Freeform: Shape 17">
              <a:extLst>
                <a:ext uri="{FF2B5EF4-FFF2-40B4-BE49-F238E27FC236}">
                  <a16:creationId xmlns:a16="http://schemas.microsoft.com/office/drawing/2014/main" id="{33791214-28D0-1D60-4C67-A7AA188E56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Freeform: Shape 18">
              <a:extLst>
                <a:ext uri="{FF2B5EF4-FFF2-40B4-BE49-F238E27FC236}">
                  <a16:creationId xmlns:a16="http://schemas.microsoft.com/office/drawing/2014/main" id="{88B1BD31-DA52-0001-0C9C-257D57BF7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 name="Freeform: Shape 19">
              <a:extLst>
                <a:ext uri="{FF2B5EF4-FFF2-40B4-BE49-F238E27FC236}">
                  <a16:creationId xmlns:a16="http://schemas.microsoft.com/office/drawing/2014/main" id="{6B40D459-5F2F-8BDC-20C8-7BACDE9E05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1" name="Freeform: Shape 20">
              <a:extLst>
                <a:ext uri="{FF2B5EF4-FFF2-40B4-BE49-F238E27FC236}">
                  <a16:creationId xmlns:a16="http://schemas.microsoft.com/office/drawing/2014/main" id="{3DC92B4D-68F1-0E2B-B013-52AEB0437E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 name="Freeform: Shape 21">
              <a:extLst>
                <a:ext uri="{FF2B5EF4-FFF2-40B4-BE49-F238E27FC236}">
                  <a16:creationId xmlns:a16="http://schemas.microsoft.com/office/drawing/2014/main" id="{8CF28803-50FE-36EF-AB1D-94B20A8374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3" name="Freeform: Shape 22">
              <a:extLst>
                <a:ext uri="{FF2B5EF4-FFF2-40B4-BE49-F238E27FC236}">
                  <a16:creationId xmlns:a16="http://schemas.microsoft.com/office/drawing/2014/main" id="{6C6EBDE8-45DA-1427-AF57-98C9C00E54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301271F9-5A64-B94F-F348-FB1BA352F249}"/>
              </a:ext>
            </a:extLst>
          </p:cNvPr>
          <p:cNvSpPr>
            <a:spLocks noGrp="1"/>
          </p:cNvSpPr>
          <p:nvPr>
            <p:ph type="title"/>
          </p:nvPr>
        </p:nvSpPr>
        <p:spPr>
          <a:xfrm>
            <a:off x="789708" y="841664"/>
            <a:ext cx="4874661" cy="5156800"/>
          </a:xfrm>
        </p:spPr>
        <p:txBody>
          <a:bodyPr vert="horz" lIns="91440" tIns="45720" rIns="91440" bIns="45720" rtlCol="0" anchor="ctr">
            <a:normAutofit/>
          </a:bodyPr>
          <a:lstStyle/>
          <a:p>
            <a:r>
              <a:rPr lang="en-US" sz="4800" kern="1200" dirty="0">
                <a:solidFill>
                  <a:schemeClr val="bg1"/>
                </a:solidFill>
                <a:latin typeface="+mj-lt"/>
                <a:ea typeface="+mj-ea"/>
                <a:cs typeface="+mj-cs"/>
              </a:rPr>
              <a:t>Question</a:t>
            </a:r>
          </a:p>
        </p:txBody>
      </p:sp>
      <p:sp>
        <p:nvSpPr>
          <p:cNvPr id="3" name="Content Placeholder 2">
            <a:extLst>
              <a:ext uri="{FF2B5EF4-FFF2-40B4-BE49-F238E27FC236}">
                <a16:creationId xmlns:a16="http://schemas.microsoft.com/office/drawing/2014/main" id="{5520EA0A-2D93-8121-1F10-3534136976B5}"/>
              </a:ext>
            </a:extLst>
          </p:cNvPr>
          <p:cNvSpPr>
            <a:spLocks noGrp="1"/>
          </p:cNvSpPr>
          <p:nvPr>
            <p:ph idx="1"/>
          </p:nvPr>
        </p:nvSpPr>
        <p:spPr>
          <a:xfrm>
            <a:off x="6534687" y="841664"/>
            <a:ext cx="4867605" cy="5156800"/>
          </a:xfrm>
        </p:spPr>
        <p:txBody>
          <a:bodyPr vert="horz" lIns="91440" tIns="45720" rIns="91440" bIns="45720" rtlCol="0" anchor="ctr">
            <a:normAutofit/>
          </a:bodyPr>
          <a:lstStyle/>
          <a:p>
            <a:pPr marL="0" indent="0">
              <a:buNone/>
            </a:pPr>
            <a:r>
              <a:rPr lang="en-US" dirty="0"/>
              <a:t>What can we do about employees who work overtime without approval?</a:t>
            </a:r>
          </a:p>
          <a:p>
            <a:pPr marL="0" indent="0">
              <a:buNone/>
            </a:pPr>
            <a:endParaRPr lang="en-US" kern="1200" dirty="0">
              <a:solidFill>
                <a:schemeClr val="tx2"/>
              </a:solidFill>
              <a:latin typeface="+mn-lt"/>
              <a:ea typeface="+mn-ea"/>
              <a:cs typeface="+mn-cs"/>
            </a:endParaRPr>
          </a:p>
          <a:p>
            <a:pPr marL="0" indent="0">
              <a:buNone/>
            </a:pPr>
            <a:r>
              <a:rPr lang="en-US" dirty="0">
                <a:solidFill>
                  <a:schemeClr val="tx2"/>
                </a:solidFill>
              </a:rPr>
              <a:t>(Note: </a:t>
            </a:r>
            <a:r>
              <a:rPr lang="en-US" dirty="0"/>
              <a:t>In 2024, Weber County paid $2.4 million in overtime wages.)</a:t>
            </a:r>
            <a:endParaRPr lang="en-US" kern="1200" dirty="0">
              <a:solidFill>
                <a:schemeClr val="tx2"/>
              </a:solidFill>
              <a:latin typeface="+mn-lt"/>
              <a:ea typeface="+mn-ea"/>
              <a:cs typeface="+mn-cs"/>
            </a:endParaRPr>
          </a:p>
        </p:txBody>
      </p:sp>
    </p:spTree>
    <p:extLst>
      <p:ext uri="{BB962C8B-B14F-4D97-AF65-F5344CB8AC3E}">
        <p14:creationId xmlns:p14="http://schemas.microsoft.com/office/powerpoint/2010/main" val="14718072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FE4F3A4-AAEF-6895-8ABF-ABAE23BF232E}"/>
            </a:ext>
          </a:extLst>
        </p:cNvPr>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596E9158-26C4-D7C3-22AA-B4338317B7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Color 2">
            <a:extLst>
              <a:ext uri="{FF2B5EF4-FFF2-40B4-BE49-F238E27FC236}">
                <a16:creationId xmlns:a16="http://schemas.microsoft.com/office/drawing/2014/main" id="{C5F4AEFC-DB26-4202-2A6A-E4D0B1180F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13" name="Group 12">
            <a:extLst>
              <a:ext uri="{FF2B5EF4-FFF2-40B4-BE49-F238E27FC236}">
                <a16:creationId xmlns:a16="http://schemas.microsoft.com/office/drawing/2014/main" id="{6A812259-7945-ADAB-14B4-3241C6A506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C4312A58-3A1E-4AC1-246F-6208EAE46B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5" name="Color">
              <a:extLst>
                <a:ext uri="{FF2B5EF4-FFF2-40B4-BE49-F238E27FC236}">
                  <a16:creationId xmlns:a16="http://schemas.microsoft.com/office/drawing/2014/main" id="{FF2BD3EC-22A3-54FC-3F53-ECFD1E98739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17" name="Group 16">
            <a:extLst>
              <a:ext uri="{FF2B5EF4-FFF2-40B4-BE49-F238E27FC236}">
                <a16:creationId xmlns:a16="http://schemas.microsoft.com/office/drawing/2014/main" id="{285AFB9F-BBE4-7045-5365-D72521476A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8D8030B4-F93A-4DBF-A541-97FEAFDB4A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Freeform: Shape 18">
              <a:extLst>
                <a:ext uri="{FF2B5EF4-FFF2-40B4-BE49-F238E27FC236}">
                  <a16:creationId xmlns:a16="http://schemas.microsoft.com/office/drawing/2014/main" id="{F2FC5F90-521A-2135-FD20-DA25A8229C2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 name="Freeform: Shape 19">
              <a:extLst>
                <a:ext uri="{FF2B5EF4-FFF2-40B4-BE49-F238E27FC236}">
                  <a16:creationId xmlns:a16="http://schemas.microsoft.com/office/drawing/2014/main" id="{96C2E2EE-8CE4-9584-D72D-4F80203025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1" name="Freeform: Shape 20">
              <a:extLst>
                <a:ext uri="{FF2B5EF4-FFF2-40B4-BE49-F238E27FC236}">
                  <a16:creationId xmlns:a16="http://schemas.microsoft.com/office/drawing/2014/main" id="{8B5715B2-8E78-7902-2C45-0AF29C2780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 name="Freeform: Shape 21">
              <a:extLst>
                <a:ext uri="{FF2B5EF4-FFF2-40B4-BE49-F238E27FC236}">
                  <a16:creationId xmlns:a16="http://schemas.microsoft.com/office/drawing/2014/main" id="{982F51C0-D53D-AA4B-9869-54AC6844EE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3" name="Freeform: Shape 22">
              <a:extLst>
                <a:ext uri="{FF2B5EF4-FFF2-40B4-BE49-F238E27FC236}">
                  <a16:creationId xmlns:a16="http://schemas.microsoft.com/office/drawing/2014/main" id="{1867C338-A133-FC26-1DC5-0AE8893FF8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 name="Freeform: Shape 23">
              <a:extLst>
                <a:ext uri="{FF2B5EF4-FFF2-40B4-BE49-F238E27FC236}">
                  <a16:creationId xmlns:a16="http://schemas.microsoft.com/office/drawing/2014/main" id="{3191B753-D582-80E5-52EE-CEF4032215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60005495-AD4B-252A-DA02-333F07B6E371}"/>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5" name="Content Placeholder 2">
            <a:extLst>
              <a:ext uri="{FF2B5EF4-FFF2-40B4-BE49-F238E27FC236}">
                <a16:creationId xmlns:a16="http://schemas.microsoft.com/office/drawing/2014/main" id="{7EC13A0E-9BD9-E25C-D2C6-54CCEF77965F}"/>
              </a:ext>
            </a:extLst>
          </p:cNvPr>
          <p:cNvGraphicFramePr>
            <a:graphicFrameLocks noGrp="1"/>
          </p:cNvGraphicFramePr>
          <p:nvPr>
            <p:ph idx="1"/>
            <p:extLst>
              <p:ext uri="{D42A27DB-BD31-4B8C-83A1-F6EECF244321}">
                <p14:modId xmlns:p14="http://schemas.microsoft.com/office/powerpoint/2010/main" val="1621392173"/>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551973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9197E2D-0BFF-3408-25F6-7181464E3286}"/>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9BFB9A93-B867-AFF4-41C9-8B16B6FACB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5EBA087B-4697-833D-7EE0-6E8CC9B0B3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F84D9D81-829E-FF56-01B6-3A3EF6DCF1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63227EFD-49F7-B920-9239-8ACAABE94A1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31CB41A9-6A93-2C6C-F225-0439283E68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D94874F7-123E-738A-219A-5AF19E7759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A505C20C-2BAC-CEF6-BE93-1E0E5EAD2E09}"/>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EE61F730-9885-33A9-6110-0670A2BCD791}"/>
              </a:ext>
            </a:extLst>
          </p:cNvPr>
          <p:cNvGraphicFramePr>
            <a:graphicFrameLocks noGrp="1"/>
          </p:cNvGraphicFramePr>
          <p:nvPr>
            <p:ph idx="1"/>
            <p:extLst>
              <p:ext uri="{D42A27DB-BD31-4B8C-83A1-F6EECF244321}">
                <p14:modId xmlns:p14="http://schemas.microsoft.com/office/powerpoint/2010/main" val="1916655949"/>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0803780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F40B0B6-139A-AFA1-2506-81A77E37F7DE}"/>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52B69F09-7612-1C3A-9789-DF58718502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F56B4CBD-D353-4EDF-4F96-B9B49AF20F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8C0ECAD4-A977-187D-2523-313EC61E83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863A637A-D946-1251-45C8-9D836ABE0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286D325E-500D-6E4E-4740-399A7F12C14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7A4D42B5-35AA-0CB2-3DF9-6991DC9B84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D3A976D0-7E50-5D85-77CE-361094B2A8C9}"/>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7A0977AD-EA6C-CD12-22A9-6DC5108CBDCE}"/>
              </a:ext>
            </a:extLst>
          </p:cNvPr>
          <p:cNvGraphicFramePr>
            <a:graphicFrameLocks noGrp="1"/>
          </p:cNvGraphicFramePr>
          <p:nvPr>
            <p:ph idx="1"/>
            <p:extLst>
              <p:ext uri="{D42A27DB-BD31-4B8C-83A1-F6EECF244321}">
                <p14:modId xmlns:p14="http://schemas.microsoft.com/office/powerpoint/2010/main" val="2700250795"/>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1380072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2FACB57-CC1C-F72E-3FB6-C30DFB9B9490}"/>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A9ECA6B-15F0-6C91-17F6-EB5D80BB9058}"/>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Hours Worked &amp; Overtime 101</a:t>
            </a:r>
          </a:p>
        </p:txBody>
      </p:sp>
      <p:sp>
        <p:nvSpPr>
          <p:cNvPr id="3" name="Content Placeholder 2">
            <a:extLst>
              <a:ext uri="{FF2B5EF4-FFF2-40B4-BE49-F238E27FC236}">
                <a16:creationId xmlns:a16="http://schemas.microsoft.com/office/drawing/2014/main" id="{8A39F23F-E170-364A-4C79-7763274AA7A6}"/>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Public agencies may grant comp time (≤ 240 </a:t>
            </a:r>
            <a:r>
              <a:rPr lang="en-US" dirty="0" err="1">
                <a:solidFill>
                  <a:schemeClr val="tx2"/>
                </a:solidFill>
              </a:rPr>
              <a:t>hrs</a:t>
            </a:r>
            <a:r>
              <a:rPr lang="en-US" dirty="0">
                <a:solidFill>
                  <a:schemeClr val="tx2"/>
                </a:solidFill>
              </a:rPr>
              <a:t>) at 1.5 × overtime hours.</a:t>
            </a:r>
          </a:p>
          <a:p>
            <a:pPr lvl="1"/>
            <a:r>
              <a:rPr lang="en-US" sz="2000" dirty="0">
                <a:solidFill>
                  <a:schemeClr val="tx2"/>
                </a:solidFill>
              </a:rPr>
              <a:t>Up to 480 hours for law enforcement, per FLSA.</a:t>
            </a:r>
          </a:p>
          <a:p>
            <a:pPr lvl="1"/>
            <a:r>
              <a:rPr lang="en-US" sz="2000" dirty="0">
                <a:solidFill>
                  <a:schemeClr val="tx2"/>
                </a:solidFill>
              </a:rPr>
              <a:t>Employees may use upon request, within a “reasonable” time, unless it would “unduly disrupt” operations.</a:t>
            </a:r>
          </a:p>
          <a:p>
            <a:pPr lvl="1"/>
            <a:r>
              <a:rPr lang="en-US" sz="2000" dirty="0">
                <a:solidFill>
                  <a:schemeClr val="tx2"/>
                </a:solidFill>
              </a:rPr>
              <a:t>Employer may only provide comp time instead of cash OT if employee has specifically agreed to it, and a record of the agreement must be kept.</a:t>
            </a:r>
          </a:p>
          <a:p>
            <a:pPr lvl="1"/>
            <a:r>
              <a:rPr lang="en-US" sz="2000" dirty="0">
                <a:solidFill>
                  <a:schemeClr val="tx2"/>
                </a:solidFill>
              </a:rPr>
              <a:t>Accurate records must be kept when comp time is given in lieu of cash.</a:t>
            </a:r>
          </a:p>
        </p:txBody>
      </p:sp>
    </p:spTree>
    <p:extLst>
      <p:ext uri="{BB962C8B-B14F-4D97-AF65-F5344CB8AC3E}">
        <p14:creationId xmlns:p14="http://schemas.microsoft.com/office/powerpoint/2010/main" val="221422704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6DD23A9-A10A-4D98-9899-08E5BF6DADD3}"/>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Comp Time—County Policy</a:t>
            </a:r>
          </a:p>
        </p:txBody>
      </p:sp>
      <p:sp>
        <p:nvSpPr>
          <p:cNvPr id="3" name="Content Placeholder 2">
            <a:extLst>
              <a:ext uri="{FF2B5EF4-FFF2-40B4-BE49-F238E27FC236}">
                <a16:creationId xmlns:a16="http://schemas.microsoft.com/office/drawing/2014/main" id="{F1309776-4464-8520-907B-3C5A152789F5}"/>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HR Policy 5-100</a:t>
            </a:r>
          </a:p>
          <a:p>
            <a:pPr lvl="1"/>
            <a:r>
              <a:rPr lang="en-US" sz="2000" dirty="0">
                <a:solidFill>
                  <a:schemeClr val="tx2"/>
                </a:solidFill>
              </a:rPr>
              <a:t>Employees aren’t entitled to comp time.</a:t>
            </a:r>
          </a:p>
          <a:p>
            <a:pPr lvl="1"/>
            <a:r>
              <a:rPr lang="en-US" sz="2000" dirty="0">
                <a:solidFill>
                  <a:schemeClr val="tx2"/>
                </a:solidFill>
              </a:rPr>
              <a:t>It must be by mutual agreement.</a:t>
            </a:r>
          </a:p>
          <a:p>
            <a:pPr lvl="1"/>
            <a:r>
              <a:rPr lang="en-US" sz="2000" dirty="0">
                <a:solidFill>
                  <a:schemeClr val="tx2"/>
                </a:solidFill>
              </a:rPr>
              <a:t>Other details.</a:t>
            </a:r>
          </a:p>
        </p:txBody>
      </p:sp>
    </p:spTree>
    <p:extLst>
      <p:ext uri="{BB962C8B-B14F-4D97-AF65-F5344CB8AC3E}">
        <p14:creationId xmlns:p14="http://schemas.microsoft.com/office/powerpoint/2010/main" val="14431805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2019EA9-389C-9241-3A77-EB1638E46E88}"/>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1A3834D9-B7E4-55D2-810E-F32A1E857F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D2D6289A-9951-B6C6-95C5-CBFE00E05F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B985FE91-AED7-B7F1-4E68-656141F9ED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B0529097-36B3-5776-EFDF-7CC2FA3C33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43B7AF42-DE58-770C-97F2-D119576D6E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FDA2FD73-43AF-C1B7-F933-4ABA377708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54312726-73D0-9D13-E8F0-7DB907D7495C}"/>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DF7765DC-470A-47B9-C235-6509C1304022}"/>
              </a:ext>
            </a:extLst>
          </p:cNvPr>
          <p:cNvGraphicFramePr>
            <a:graphicFrameLocks noGrp="1"/>
          </p:cNvGraphicFramePr>
          <p:nvPr>
            <p:ph idx="1"/>
            <p:extLst>
              <p:ext uri="{D42A27DB-BD31-4B8C-83A1-F6EECF244321}">
                <p14:modId xmlns:p14="http://schemas.microsoft.com/office/powerpoint/2010/main" val="232593615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2581543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652EAEE-6E2D-CA4C-C682-172A9B851A54}"/>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AD4A05EB-6343-4D76-CFC5-985777A226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7E3A5C3D-1933-7D6F-14EA-2D9102E629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626F2322-B2C5-1C64-E7F7-F901B58517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2BE07A36-F41E-A35F-8D68-0B3D3053E3A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8DE18362-6315-5FDC-9E76-0C11B515D2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6E0A42D9-CF03-0ECF-D097-68C621250F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20DDDAF3-CCA0-2238-33B6-7B6CF53E9883}"/>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851756C7-91D9-7BCC-4C3F-B19F1E609C14}"/>
              </a:ext>
            </a:extLst>
          </p:cNvPr>
          <p:cNvGraphicFramePr>
            <a:graphicFrameLocks noGrp="1"/>
          </p:cNvGraphicFramePr>
          <p:nvPr>
            <p:ph idx="1"/>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9613168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C91FA15-A10F-6EC2-CE8A-11826620A537}"/>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EE12605-7671-1378-3CB4-2D91E4236EC8}"/>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Hours Worked &amp; Overtime 101</a:t>
            </a:r>
          </a:p>
        </p:txBody>
      </p:sp>
      <p:graphicFrame>
        <p:nvGraphicFramePr>
          <p:cNvPr id="11" name="Content Placeholder 2">
            <a:extLst>
              <a:ext uri="{FF2B5EF4-FFF2-40B4-BE49-F238E27FC236}">
                <a16:creationId xmlns:a16="http://schemas.microsoft.com/office/drawing/2014/main" id="{E59D1C51-7F7B-11FC-CAB3-5A6418389903}"/>
              </a:ext>
            </a:extLst>
          </p:cNvPr>
          <p:cNvGraphicFramePr>
            <a:graphicFrameLocks/>
          </p:cNvGraphicFramePr>
          <p:nvPr>
            <p:extLst>
              <p:ext uri="{D42A27DB-BD31-4B8C-83A1-F6EECF244321}">
                <p14:modId xmlns:p14="http://schemas.microsoft.com/office/powerpoint/2010/main" val="857888234"/>
              </p:ext>
            </p:extLst>
          </p:nvPr>
        </p:nvGraphicFramePr>
        <p:xfrm>
          <a:off x="6664375" y="363714"/>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874349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C55167E-6847-FC52-87C6-4900683E7360}"/>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7B435F28-2B2C-6151-F841-E7E3697F31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2CFA3E20-3527-4B9C-DAFC-0BADDC7811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F82E34EA-D67A-3750-099D-F482C557CFD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FB9D0BDB-DC75-4B52-D2C1-11ABBFD880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635139E8-4570-A853-5CDE-801F49D81F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F5BB538E-4C04-9195-1EE0-0B6396D073F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F03142D2-CD4E-3B43-83F2-84EEA16AB8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7B62E4C9-AA2A-2077-A6AA-E67260914C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ABF4B78F-2986-7A23-1F7C-08B53FA112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66647FD7-1892-1B8B-0AF5-4DDA3DAE79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698F01E0-D87C-A958-E27D-B76C13939F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3A1350F6-34DB-AB91-3BE4-6FB5F26472E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518D1C8D-15C8-3F12-B506-1A3B4CAD41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6CEB92B5-DC3F-E848-DEAA-78746B76A282}"/>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1CB34D42-4096-9356-440E-36A8149EB300}"/>
              </a:ext>
            </a:extLst>
          </p:cNvPr>
          <p:cNvGraphicFramePr>
            <a:graphicFrameLocks noGrp="1"/>
          </p:cNvGraphicFramePr>
          <p:nvPr>
            <p:ph idx="1"/>
            <p:extLst>
              <p:ext uri="{D42A27DB-BD31-4B8C-83A1-F6EECF244321}">
                <p14:modId xmlns:p14="http://schemas.microsoft.com/office/powerpoint/2010/main" val="2268974625"/>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6988306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1161499-FDC3-C513-EECE-0878CC820AC7}"/>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41B90674-A783-EEC4-C92B-741752D483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5A547C36-5ABA-BF13-1E9D-4889235366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D03B7B52-1AB0-2FFE-1741-7B7396BDF34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D5FFE0DA-D524-A3F7-1123-BFCAF8C739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42874054-CAC6-3FF1-A258-9608514B9C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F84780CE-419E-4ABD-0651-ED22C97D55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8AD8F9E0-C26D-7D16-4F96-9A3DED4C76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94D57BD4-7B90-C99B-6F01-3FAAE8B757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8C531BC6-6772-48D5-142E-21F9D11F71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BF8B59F4-DE6C-77D1-7C64-83FBDDE375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68036153-A154-31F3-23CF-DC58DE80B1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D77F8070-254A-35D9-AE20-A696C64E38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8CDCD4E8-04DB-9590-EE76-7AF882CD54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20AE7162-393B-7C6A-4B20-2D256A842C0D}"/>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4620EE27-4981-5BEA-E540-111620DDFF78}"/>
              </a:ext>
            </a:extLst>
          </p:cNvPr>
          <p:cNvGraphicFramePr>
            <a:graphicFrameLocks noGrp="1"/>
          </p:cNvGraphicFramePr>
          <p:nvPr>
            <p:ph idx="1"/>
            <p:extLst>
              <p:ext uri="{D42A27DB-BD31-4B8C-83A1-F6EECF244321}">
                <p14:modId xmlns:p14="http://schemas.microsoft.com/office/powerpoint/2010/main" val="851564550"/>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146806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20CEA17-41FF-BC7D-19F2-6EE0448A6E12}"/>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6F61B1A0-2421-BAF3-C06E-0065B8C720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5E9EB917-EF46-1C03-6FE6-EF1717E24E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726F9687-F605-314D-45C5-234774BB315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61294296-C8BC-5DEB-0566-C9708EF4EE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C7D22F80-CB2B-25E5-B5C9-E6F2B8B760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F98D8416-28A5-5E11-76BB-6AC31B6B902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06CBB9EE-F281-B865-0FED-2DD6A3DF64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AAA08430-8055-8899-7A9B-BAFB83A8D5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86A4FC12-11E7-D6E9-6B91-7EAC4AE17AF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0D0D2442-ED44-A79E-6411-9E4AE00A6D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C007A523-CF39-9C2A-7D82-161000B889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9B6E2D04-590E-E8CC-1900-E9072DC74F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E3DA9364-6C25-2C32-D17E-69DF53DF50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AF5806AF-17E8-C426-0645-0672B816EEED}"/>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7961B667-3FB4-29D7-5FBC-4C7736FF3ADD}"/>
              </a:ext>
            </a:extLst>
          </p:cNvPr>
          <p:cNvGraphicFramePr>
            <a:graphicFrameLocks noGrp="1"/>
          </p:cNvGraphicFramePr>
          <p:nvPr>
            <p:ph idx="1"/>
            <p:extLst>
              <p:ext uri="{D42A27DB-BD31-4B8C-83A1-F6EECF244321}">
                <p14:modId xmlns:p14="http://schemas.microsoft.com/office/powerpoint/2010/main" val="2764507723"/>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950346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92D693D-38E3-BB68-B878-555BAE8E6BD4}"/>
            </a:ext>
          </a:extLst>
        </p:cNvPr>
        <p:cNvGrpSpPr/>
        <p:nvPr/>
      </p:nvGrpSpPr>
      <p:grpSpPr>
        <a:xfrm>
          <a:off x="0" y="0"/>
          <a:ext cx="0" cy="0"/>
          <a:chOff x="0" y="0"/>
          <a:chExt cx="0" cy="0"/>
        </a:xfrm>
      </p:grpSpPr>
      <p:sp useBgFill="1">
        <p:nvSpPr>
          <p:cNvPr id="4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5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oup 5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8" name="Freeform: Shape 5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9" name="Freeform: Shape 5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 name="Freeform: Shape 5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1" name="Freeform: Shape 6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 name="Freeform: Shape 6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3" name="Freeform: Shape 6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 name="Freeform: Shape 6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9B36190-1589-80A0-62A5-65CF78A05D56}"/>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33" name="Content Placeholder 2">
            <a:extLst>
              <a:ext uri="{FF2B5EF4-FFF2-40B4-BE49-F238E27FC236}">
                <a16:creationId xmlns:a16="http://schemas.microsoft.com/office/drawing/2014/main" id="{5A3883FA-B880-0807-D570-9F444237EFB3}"/>
              </a:ext>
            </a:extLst>
          </p:cNvPr>
          <p:cNvGraphicFramePr>
            <a:graphicFrameLocks noGrp="1"/>
          </p:cNvGraphicFramePr>
          <p:nvPr>
            <p:ph idx="1"/>
            <p:extLst>
              <p:ext uri="{D42A27DB-BD31-4B8C-83A1-F6EECF244321}">
                <p14:modId xmlns:p14="http://schemas.microsoft.com/office/powerpoint/2010/main" val="1500211621"/>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2875688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63991FA-825D-6A10-83CB-9304997722C3}"/>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B25407F9-9F01-BBEC-32BC-A35B62B0C4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87ECDA0F-F978-1A73-1880-9D35FD5696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F097B9E2-F2F4-AC1B-D52C-CB5746E3BF4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0258B2C7-DF9F-C8CE-1B1D-5CF715B702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4FF1C90F-F3AE-ECE0-53BE-09141BFB55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A93489A9-61D1-E3FD-2407-3EAB9C9B132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40FEE070-425A-245E-62B3-89B5ED71B5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A90A7B9E-EBAE-FFBE-2A2E-894EE12AC0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2DFBA31F-B117-6FAB-6568-CF61D28787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C30A52A3-D41A-9C57-A211-AF1BFCF212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CD2D1AAA-5751-C04F-BA81-926B88A714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84C5F8D7-552D-E576-CB8C-61CCF9A551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4A2543A9-2547-376C-41FF-80801249FA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C30BE327-4538-4EC2-A13B-3CB2F6DA819D}"/>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B58FD4FD-FE1A-C921-CBA5-B12E2D438132}"/>
              </a:ext>
            </a:extLst>
          </p:cNvPr>
          <p:cNvGraphicFramePr>
            <a:graphicFrameLocks noGrp="1"/>
          </p:cNvGraphicFramePr>
          <p:nvPr>
            <p:ph idx="1"/>
            <p:extLst>
              <p:ext uri="{D42A27DB-BD31-4B8C-83A1-F6EECF244321}">
                <p14:modId xmlns:p14="http://schemas.microsoft.com/office/powerpoint/2010/main" val="2927372346"/>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906995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E4205F1-027A-95FD-AC55-0121BE70A784}"/>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047341A8-9A1E-6490-64D4-5D36555E1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DD8DE231-31F9-072C-6A26-C62DE25FCD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07A96D14-2B0D-52A1-5F09-EE199EDFC0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C466DD48-728D-735A-0609-93C5765A81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92DE51D7-8F3F-54F2-D33A-EDA1C038AF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B86629B6-9A5A-D814-C532-173978010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4F0AA568-7A9C-0CD3-182D-09A2C9767148}"/>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201C14DE-41B5-A1B9-6108-35EDD55BCC80}"/>
              </a:ext>
            </a:extLst>
          </p:cNvPr>
          <p:cNvGraphicFramePr>
            <a:graphicFrameLocks noGrp="1"/>
          </p:cNvGraphicFramePr>
          <p:nvPr>
            <p:ph idx="1"/>
            <p:extLst>
              <p:ext uri="{D42A27DB-BD31-4B8C-83A1-F6EECF244321}">
                <p14:modId xmlns:p14="http://schemas.microsoft.com/office/powerpoint/2010/main" val="2376813637"/>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105569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AFFDF6F-F5F8-BB6E-1603-7FE0CE2180B0}"/>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08164CAB-5778-340B-576D-BB3DA3B639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517545AB-1EA4-2713-89FC-32C5D8CFB1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707C0A70-9B36-24B5-A623-DAB4719585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867E8602-259B-7571-E577-744513951E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AEA9374A-9AF0-94C5-C347-72F197ADB6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AF5B5950-0E7D-DC42-41D0-E7C21861D0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D25ED616-99A5-AB88-D87F-6F54AC339247}"/>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00291367-74C5-E0EF-5BE6-8D6B35453EA8}"/>
              </a:ext>
            </a:extLst>
          </p:cNvPr>
          <p:cNvGraphicFramePr>
            <a:graphicFrameLocks noGrp="1"/>
          </p:cNvGraphicFramePr>
          <p:nvPr>
            <p:ph idx="1"/>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9616069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D845061-1DAF-D8C3-889A-2C7F7216021F}"/>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401E9162-C279-D192-6C92-832453F2FD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BFF4AE08-C253-E805-F886-5842FC3D251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13EBB5C7-BDB7-0D11-4859-0FCDCBA40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8223A2DB-ECAC-12AF-CD70-5A3DFE4E45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6DC5296F-D132-7ACE-0979-55726F1DE8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D59C02B0-C6F1-CE4B-16D5-83EB82A6C33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8A97360F-9424-6561-0446-5A6C33AA14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97A8B498-D915-7A14-8804-E659AE7C34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82909711-359B-5463-E82E-6CCFB95EE9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2A94A309-57B4-ACCD-945F-6BD34F898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4E5AC122-C95A-9E4F-BED1-F3112C564F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F762B09F-6D04-998F-1546-BCE6294A12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A4C07347-C583-B306-F3A2-D02775207B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CFD2E8C1-315E-EF02-94F5-3C241494FD31}"/>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2AB80D0F-9BAE-FCEF-8BAD-BBB320758364}"/>
              </a:ext>
            </a:extLst>
          </p:cNvPr>
          <p:cNvGraphicFramePr>
            <a:graphicFrameLocks noGrp="1"/>
          </p:cNvGraphicFramePr>
          <p:nvPr>
            <p:ph idx="1"/>
            <p:extLst>
              <p:ext uri="{D42A27DB-BD31-4B8C-83A1-F6EECF244321}">
                <p14:modId xmlns:p14="http://schemas.microsoft.com/office/powerpoint/2010/main" val="210444897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4148258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A66CF66-15B9-0990-E6F7-713FCADD7F8F}"/>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9409CBB2-10D4-D209-870E-4854606283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616062D7-67EA-C3D7-3E9C-EE53078D02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E5FDA93C-13E4-02E0-384B-28BAEEA7D17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FE7F79BF-7C31-B5A8-8A36-55753B52F0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052B59C4-0648-ACA8-2F0F-811A30CB01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5493C35D-9A70-8E1E-AB1C-881CDAFFCD8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0C062A03-CFED-8E25-AA88-541F6224FD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DEDC6A15-2B88-49FD-03DB-69305447E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40B98CAD-9564-48BE-221D-D263E132F5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D701EA1E-2EFB-159D-A129-F49139971E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7CBB6B91-19FA-FEE3-869C-CCBAEBE2B9D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9153B098-414F-8BC9-0C2C-70E7751A93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49009659-A5D1-82F4-9742-D334227B75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0CDD64B8-1BEF-5D14-8E3F-A42ABE920E6A}"/>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Hours worked</a:t>
            </a:r>
          </a:p>
        </p:txBody>
      </p:sp>
      <p:graphicFrame>
        <p:nvGraphicFramePr>
          <p:cNvPr id="60" name="Content Placeholder 2">
            <a:extLst>
              <a:ext uri="{FF2B5EF4-FFF2-40B4-BE49-F238E27FC236}">
                <a16:creationId xmlns:a16="http://schemas.microsoft.com/office/drawing/2014/main" id="{02027D1B-4DFC-C9A2-9FBE-BEE0C179DB13}"/>
              </a:ext>
            </a:extLst>
          </p:cNvPr>
          <p:cNvGraphicFramePr>
            <a:graphicFrameLocks noGrp="1"/>
          </p:cNvGraphicFramePr>
          <p:nvPr>
            <p:ph idx="1"/>
            <p:extLst>
              <p:ext uri="{D42A27DB-BD31-4B8C-83A1-F6EECF244321}">
                <p14:modId xmlns:p14="http://schemas.microsoft.com/office/powerpoint/2010/main" val="3467093190"/>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8494916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2EC791A-E1DC-7703-060E-A5416C612A56}"/>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B4B68114-8BF8-C5E8-4C3B-50123A6ACB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7857F664-CFD0-5847-2960-7D2FDF1A2F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5BF4F1A5-6C61-AB71-8E15-ED94773D4B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E177A1C2-FB44-5A04-000B-A8861D9F17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DFE5CD8F-0470-4F88-9D02-709AB71DF9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2EDC006A-90FE-1FF7-CE1D-6018262064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A04A7633-9995-ABB0-9EC1-B86B710E5C96}"/>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ED55E927-4BD9-782D-FD18-26C1A2A09517}"/>
              </a:ext>
            </a:extLst>
          </p:cNvPr>
          <p:cNvGraphicFramePr>
            <a:graphicFrameLocks noGrp="1"/>
          </p:cNvGraphicFramePr>
          <p:nvPr>
            <p:ph idx="1"/>
            <p:extLst>
              <p:ext uri="{D42A27DB-BD31-4B8C-83A1-F6EECF244321}">
                <p14:modId xmlns:p14="http://schemas.microsoft.com/office/powerpoint/2010/main" val="136280370"/>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651492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887B3D8-8993-0806-CA12-D9CB2235B349}"/>
            </a:ext>
          </a:extLst>
        </p:cNvPr>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CEF7C44E-B6EA-953C-281B-F16F6D69E7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79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Rectangle 30">
            <a:extLst>
              <a:ext uri="{FF2B5EF4-FFF2-40B4-BE49-F238E27FC236}">
                <a16:creationId xmlns:a16="http://schemas.microsoft.com/office/drawing/2014/main" id="{26B85CAC-C7D6-B324-1D75-14B7278BA5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4" y="-1"/>
            <a:ext cx="6096002"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88674232-8B0C-4C2A-FF27-210CEA1E8D4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52884" y="609601"/>
            <a:ext cx="6858003" cy="5638801"/>
          </a:xfrm>
          <a:prstGeom prst="rect">
            <a:avLst/>
          </a:prstGeom>
          <a:gradFill>
            <a:gsLst>
              <a:gs pos="0">
                <a:schemeClr val="accent1">
                  <a:alpha val="23000"/>
                </a:schemeClr>
              </a:gs>
              <a:gs pos="71000">
                <a:schemeClr val="accent1">
                  <a:lumMod val="50000"/>
                  <a:alpha val="0"/>
                </a:schemeClr>
              </a:gs>
              <a:gs pos="100000">
                <a:srgbClr val="000000">
                  <a:alpha val="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279F64A4-81E7-BDF3-CF65-05E0BAD75F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8" y="2217950"/>
            <a:ext cx="6103518" cy="4640049"/>
          </a:xfrm>
          <a:prstGeom prst="rect">
            <a:avLst/>
          </a:prstGeom>
          <a:gradFill>
            <a:gsLst>
              <a:gs pos="0">
                <a:schemeClr val="accent1">
                  <a:alpha val="0"/>
                </a:schemeClr>
              </a:gs>
              <a:gs pos="72000">
                <a:srgbClr val="000000">
                  <a:alpha val="21000"/>
                </a:srgb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7" name="Oval 36">
            <a:extLst>
              <a:ext uri="{FF2B5EF4-FFF2-40B4-BE49-F238E27FC236}">
                <a16:creationId xmlns:a16="http://schemas.microsoft.com/office/drawing/2014/main" id="{723014C6-7825-942A-F88A-3E08397D2B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137312">
            <a:off x="565239" y="1211422"/>
            <a:ext cx="4640488" cy="4640488"/>
          </a:xfrm>
          <a:prstGeom prst="ellipse">
            <a:avLst/>
          </a:prstGeom>
          <a:gradFill>
            <a:gsLst>
              <a:gs pos="53000">
                <a:schemeClr val="accent1">
                  <a:alpha val="0"/>
                </a:schemeClr>
              </a:gs>
              <a:gs pos="100000">
                <a:schemeClr val="accent1">
                  <a:lumMod val="40000"/>
                  <a:lumOff val="60000"/>
                  <a:alpha val="15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9" name="Rectangle 38">
            <a:extLst>
              <a:ext uri="{FF2B5EF4-FFF2-40B4-BE49-F238E27FC236}">
                <a16:creationId xmlns:a16="http://schemas.microsoft.com/office/drawing/2014/main" id="{C7C0D692-52EC-81F7-88C1-5B12F39AA0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519" y="0"/>
            <a:ext cx="6103519" cy="6870700"/>
          </a:xfrm>
          <a:prstGeom prst="rect">
            <a:avLst/>
          </a:prstGeom>
          <a:gradFill>
            <a:gsLst>
              <a:gs pos="24000">
                <a:schemeClr val="accent1">
                  <a:alpha val="0"/>
                </a:schemeClr>
              </a:gs>
              <a:gs pos="100000">
                <a:srgbClr val="000000">
                  <a:alpha val="71000"/>
                </a:srgb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DA5C0184-AFCB-F737-331C-B3A5FBE0A55F}"/>
              </a:ext>
            </a:extLst>
          </p:cNvPr>
          <p:cNvSpPr>
            <a:spLocks noGrp="1"/>
          </p:cNvSpPr>
          <p:nvPr>
            <p:ph type="title"/>
          </p:nvPr>
        </p:nvSpPr>
        <p:spPr>
          <a:xfrm>
            <a:off x="1069788" y="2654490"/>
            <a:ext cx="4567686" cy="3220382"/>
          </a:xfrm>
        </p:spPr>
        <p:txBody>
          <a:bodyPr vert="horz" lIns="91440" tIns="45720" rIns="91440" bIns="45720" rtlCol="0" anchor="t">
            <a:normAutofit/>
          </a:bodyPr>
          <a:lstStyle/>
          <a:p>
            <a:pPr algn="r"/>
            <a:r>
              <a:rPr lang="en-US" sz="4800">
                <a:solidFill>
                  <a:srgbClr val="FFFFFF"/>
                </a:solidFill>
              </a:rPr>
              <a:t>Fact or myth?</a:t>
            </a:r>
          </a:p>
        </p:txBody>
      </p:sp>
      <p:graphicFrame>
        <p:nvGraphicFramePr>
          <p:cNvPr id="5" name="Content Placeholder 2">
            <a:extLst>
              <a:ext uri="{FF2B5EF4-FFF2-40B4-BE49-F238E27FC236}">
                <a16:creationId xmlns:a16="http://schemas.microsoft.com/office/drawing/2014/main" id="{5E5CB6AC-2362-F6AF-83DC-EF5BDA28A568}"/>
              </a:ext>
            </a:extLst>
          </p:cNvPr>
          <p:cNvGraphicFramePr>
            <a:graphicFrameLocks noGrp="1"/>
          </p:cNvGraphicFramePr>
          <p:nvPr>
            <p:ph idx="1"/>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2239402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5A87276-A8FF-FD01-1E21-130C171A1A70}"/>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Volunteering time to the County</a:t>
            </a:r>
          </a:p>
        </p:txBody>
      </p:sp>
      <p:graphicFrame>
        <p:nvGraphicFramePr>
          <p:cNvPr id="5" name="Content Placeholder 2">
            <a:extLst>
              <a:ext uri="{FF2B5EF4-FFF2-40B4-BE49-F238E27FC236}">
                <a16:creationId xmlns:a16="http://schemas.microsoft.com/office/drawing/2014/main" id="{6FE5CB00-ECE0-601B-8C74-695434C9BB71}"/>
              </a:ext>
            </a:extLst>
          </p:cNvPr>
          <p:cNvGraphicFramePr>
            <a:graphicFrameLocks noGrp="1"/>
          </p:cNvGraphicFramePr>
          <p:nvPr>
            <p:ph idx="1"/>
            <p:extLst>
              <p:ext uri="{D42A27DB-BD31-4B8C-83A1-F6EECF244321}">
                <p14:modId xmlns:p14="http://schemas.microsoft.com/office/powerpoint/2010/main" val="1829775652"/>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9593503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1C4372-6F05-A768-60B5-53A881C1C4D7}"/>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42CBCEF9-E527-03D8-D95E-10539503EB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659A05A5-9F51-80EC-9C22-D0509430C1D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8F997665-5381-5019-E9A0-08DFC548444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47B2E4D7-A626-2CDE-49E9-235660FA4F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2EBEC975-5588-A89B-DC80-876B0B026A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9A16DD37-6FEA-BBA3-0F3B-B8C0F8B8680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890DCAD4-A6E1-D43D-2E80-21C9FF6602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06236350-A2DC-30F6-B54A-E74B7699E5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37D850D1-2319-D5FD-61FD-B8807DB35A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B1462341-0EA5-17A6-0282-F6966340B9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45FA9BB0-96A3-A014-1F08-168206F7F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F751FC06-18A0-3D9E-5509-0B0EF9D50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B0D647FA-09A8-8F84-861B-4124FA3803E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97EEB97C-17F0-245A-7CA0-E4FA6AACE3E1}"/>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Employment of minors</a:t>
            </a:r>
          </a:p>
        </p:txBody>
      </p:sp>
      <p:graphicFrame>
        <p:nvGraphicFramePr>
          <p:cNvPr id="60" name="Content Placeholder 2">
            <a:extLst>
              <a:ext uri="{FF2B5EF4-FFF2-40B4-BE49-F238E27FC236}">
                <a16:creationId xmlns:a16="http://schemas.microsoft.com/office/drawing/2014/main" id="{A1316967-4F4D-EBF8-6088-E8B1CDFF0183}"/>
              </a:ext>
            </a:extLst>
          </p:cNvPr>
          <p:cNvGraphicFramePr>
            <a:graphicFrameLocks noGrp="1"/>
          </p:cNvGraphicFramePr>
          <p:nvPr>
            <p:ph idx="1"/>
            <p:extLst>
              <p:ext uri="{D42A27DB-BD31-4B8C-83A1-F6EECF244321}">
                <p14:modId xmlns:p14="http://schemas.microsoft.com/office/powerpoint/2010/main" val="304418547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154969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545BC49-8BAF-1FBE-C1B6-3F2FE78D8EB8}"/>
            </a:ext>
          </a:extLst>
        </p:cNvPr>
        <p:cNvGrpSpPr/>
        <p:nvPr/>
      </p:nvGrpSpPr>
      <p:grpSpPr>
        <a:xfrm>
          <a:off x="0" y="0"/>
          <a:ext cx="0" cy="0"/>
          <a:chOff x="0" y="0"/>
          <a:chExt cx="0" cy="0"/>
        </a:xfrm>
      </p:grpSpPr>
      <p:sp useBgFill="1">
        <p:nvSpPr>
          <p:cNvPr id="47" name="Slide background fill">
            <a:extLst>
              <a:ext uri="{FF2B5EF4-FFF2-40B4-BE49-F238E27FC236}">
                <a16:creationId xmlns:a16="http://schemas.microsoft.com/office/drawing/2014/main" id="{2779EDAF-B9BE-6490-33AF-26BB7DBEB6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48" name="Color 2">
            <a:extLst>
              <a:ext uri="{FF2B5EF4-FFF2-40B4-BE49-F238E27FC236}">
                <a16:creationId xmlns:a16="http://schemas.microsoft.com/office/drawing/2014/main" id="{4A9E907D-CEB9-903A-5E4B-EBD1C629D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49" name="Group 48">
            <a:extLst>
              <a:ext uri="{FF2B5EF4-FFF2-40B4-BE49-F238E27FC236}">
                <a16:creationId xmlns:a16="http://schemas.microsoft.com/office/drawing/2014/main" id="{79CB287B-9D66-A997-B4E4-161E47BF66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50" name="Color">
              <a:extLst>
                <a:ext uri="{FF2B5EF4-FFF2-40B4-BE49-F238E27FC236}">
                  <a16:creationId xmlns:a16="http://schemas.microsoft.com/office/drawing/2014/main" id="{2E9A4B3F-DD89-FD24-3A11-E99D28AFF2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a:extLst>
                <a:ext uri="{FF2B5EF4-FFF2-40B4-BE49-F238E27FC236}">
                  <a16:creationId xmlns:a16="http://schemas.microsoft.com/office/drawing/2014/main" id="{9EB81848-F7B8-B790-C778-803235FB8C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2" name="Group 51">
            <a:extLst>
              <a:ext uri="{FF2B5EF4-FFF2-40B4-BE49-F238E27FC236}">
                <a16:creationId xmlns:a16="http://schemas.microsoft.com/office/drawing/2014/main" id="{BEFE7EDF-C7F3-82FA-2CE4-BFAE21A0C67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3" name="Freeform: Shape 52">
              <a:extLst>
                <a:ext uri="{FF2B5EF4-FFF2-40B4-BE49-F238E27FC236}">
                  <a16:creationId xmlns:a16="http://schemas.microsoft.com/office/drawing/2014/main" id="{0FB019D5-8CFC-574B-D3EA-C2B78A46C6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64FB2EBC-E477-AB23-B29A-BD7B0CCDA6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EEF62AF9-EC1F-0878-FEB7-A7ADB10E6C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530F6BDA-341D-E2B2-53D0-A4FB49415A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Freeform: Shape 56">
              <a:extLst>
                <a:ext uri="{FF2B5EF4-FFF2-40B4-BE49-F238E27FC236}">
                  <a16:creationId xmlns:a16="http://schemas.microsoft.com/office/drawing/2014/main" id="{1639F6B2-8CC1-FD97-03A8-F0E253EA4E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C67911EA-C924-2B72-EB23-0890855DD4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9913F4B6-CA6C-BAE2-6855-078949567E9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4B8686E2-C08F-81A8-4768-53E91C2557DC}"/>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Employment of minors</a:t>
            </a:r>
          </a:p>
        </p:txBody>
      </p:sp>
      <p:graphicFrame>
        <p:nvGraphicFramePr>
          <p:cNvPr id="60" name="Content Placeholder 2">
            <a:extLst>
              <a:ext uri="{FF2B5EF4-FFF2-40B4-BE49-F238E27FC236}">
                <a16:creationId xmlns:a16="http://schemas.microsoft.com/office/drawing/2014/main" id="{0FB9F235-FA4C-8EA8-4E53-1A3BCC76E9E2}"/>
              </a:ext>
            </a:extLst>
          </p:cNvPr>
          <p:cNvGraphicFramePr>
            <a:graphicFrameLocks noGrp="1"/>
          </p:cNvGraphicFramePr>
          <p:nvPr>
            <p:ph idx="1"/>
            <p:extLst>
              <p:ext uri="{D42A27DB-BD31-4B8C-83A1-F6EECF244321}">
                <p14:modId xmlns:p14="http://schemas.microsoft.com/office/powerpoint/2010/main" val="2460928393"/>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604343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A0B9EBE-5072-81C0-5EA3-1B43FF880F63}"/>
            </a:ext>
          </a:extLst>
        </p:cNvPr>
        <p:cNvGrpSpPr/>
        <p:nvPr/>
      </p:nvGrpSpPr>
      <p:grpSpPr>
        <a:xfrm>
          <a:off x="0" y="0"/>
          <a:ext cx="0" cy="0"/>
          <a:chOff x="0" y="0"/>
          <a:chExt cx="0" cy="0"/>
        </a:xfrm>
      </p:grpSpPr>
      <p:sp useBgFill="1">
        <p:nvSpPr>
          <p:cNvPr id="20"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25"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9" name="Freeform: Shape 2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3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B99671C-47B8-70B7-AAAD-04E983E1274D}"/>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5" name="Content Placeholder 2">
            <a:extLst>
              <a:ext uri="{FF2B5EF4-FFF2-40B4-BE49-F238E27FC236}">
                <a16:creationId xmlns:a16="http://schemas.microsoft.com/office/drawing/2014/main" id="{A4474DD5-8AB8-7B50-5973-D686DD0F1364}"/>
              </a:ext>
            </a:extLst>
          </p:cNvPr>
          <p:cNvGraphicFramePr>
            <a:graphicFrameLocks noGrp="1"/>
          </p:cNvGraphicFramePr>
          <p:nvPr>
            <p:ph idx="1"/>
            <p:extLst>
              <p:ext uri="{D42A27DB-BD31-4B8C-83A1-F6EECF244321}">
                <p14:modId xmlns:p14="http://schemas.microsoft.com/office/powerpoint/2010/main" val="1046264424"/>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714802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60CC705-290F-5FA8-2EF0-AB7CBD217ECD}"/>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Compliance &amp; Consequences</a:t>
            </a:r>
          </a:p>
        </p:txBody>
      </p:sp>
      <p:sp>
        <p:nvSpPr>
          <p:cNvPr id="3" name="Content Placeholder 2">
            <a:extLst>
              <a:ext uri="{FF2B5EF4-FFF2-40B4-BE49-F238E27FC236}">
                <a16:creationId xmlns:a16="http://schemas.microsoft.com/office/drawing/2014/main" id="{22417A79-C06C-7FDD-1DCB-134AC233BCA9}"/>
              </a:ext>
            </a:extLst>
          </p:cNvPr>
          <p:cNvSpPr>
            <a:spLocks noGrp="1"/>
          </p:cNvSpPr>
          <p:nvPr>
            <p:ph idx="1"/>
          </p:nvPr>
        </p:nvSpPr>
        <p:spPr>
          <a:xfrm>
            <a:off x="6464410" y="841247"/>
            <a:ext cx="4484536" cy="5340097"/>
          </a:xfrm>
        </p:spPr>
        <p:txBody>
          <a:bodyPr anchor="ctr">
            <a:normAutofit/>
          </a:bodyPr>
          <a:lstStyle/>
          <a:p>
            <a:r>
              <a:rPr lang="en-US" dirty="0">
                <a:solidFill>
                  <a:schemeClr val="tx2"/>
                </a:solidFill>
              </a:rPr>
              <a:t>Accurate time &amp; pay records (29 C.F.R. §516) are mandatory.</a:t>
            </a:r>
          </a:p>
          <a:p>
            <a:endParaRPr lang="en-US" sz="1800" dirty="0">
              <a:solidFill>
                <a:schemeClr val="tx2"/>
              </a:solidFill>
            </a:endParaRPr>
          </a:p>
        </p:txBody>
      </p:sp>
    </p:spTree>
    <p:extLst>
      <p:ext uri="{BB962C8B-B14F-4D97-AF65-F5344CB8AC3E}">
        <p14:creationId xmlns:p14="http://schemas.microsoft.com/office/powerpoint/2010/main" val="11612803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710538C-2A2E-6478-A306-0F43C6F3722B}"/>
            </a:ext>
          </a:extLst>
        </p:cNvPr>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1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4F46CB8-14D1-9D70-298E-267E87756ADA}"/>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Compliance &amp; Consequences</a:t>
            </a:r>
          </a:p>
        </p:txBody>
      </p:sp>
      <p:graphicFrame>
        <p:nvGraphicFramePr>
          <p:cNvPr id="5" name="Content Placeholder 2">
            <a:extLst>
              <a:ext uri="{FF2B5EF4-FFF2-40B4-BE49-F238E27FC236}">
                <a16:creationId xmlns:a16="http://schemas.microsoft.com/office/drawing/2014/main" id="{0C8D6422-507D-E0D2-0D3E-D5FBD5BCDD29}"/>
              </a:ext>
            </a:extLst>
          </p:cNvPr>
          <p:cNvGraphicFramePr>
            <a:graphicFrameLocks noGrp="1"/>
          </p:cNvGraphicFramePr>
          <p:nvPr>
            <p:ph idx="1"/>
            <p:extLst>
              <p:ext uri="{D42A27DB-BD31-4B8C-83A1-F6EECF244321}">
                <p14:modId xmlns:p14="http://schemas.microsoft.com/office/powerpoint/2010/main" val="2096602034"/>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6669109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31A268-E18A-4A57-27CC-995A5F56D89E}"/>
            </a:ext>
          </a:extLst>
        </p:cNvPr>
        <p:cNvGrpSpPr/>
        <p:nvPr/>
      </p:nvGrpSpPr>
      <p:grpSpPr>
        <a:xfrm>
          <a:off x="0" y="0"/>
          <a:ext cx="0" cy="0"/>
          <a:chOff x="0" y="0"/>
          <a:chExt cx="0" cy="0"/>
        </a:xfrm>
      </p:grpSpPr>
      <p:sp useBgFill="1">
        <p:nvSpPr>
          <p:cNvPr id="29" name="Slide background fill">
            <a:extLst>
              <a:ext uri="{FF2B5EF4-FFF2-40B4-BE49-F238E27FC236}">
                <a16:creationId xmlns:a16="http://schemas.microsoft.com/office/drawing/2014/main" id="{6337CFA4-F798-30B5-0A85-DB01E3206C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1" name="Color 2">
            <a:extLst>
              <a:ext uri="{FF2B5EF4-FFF2-40B4-BE49-F238E27FC236}">
                <a16:creationId xmlns:a16="http://schemas.microsoft.com/office/drawing/2014/main" id="{78ABF6FD-8716-04C4-B2AA-146BAA261B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33" name="Group 32">
            <a:extLst>
              <a:ext uri="{FF2B5EF4-FFF2-40B4-BE49-F238E27FC236}">
                <a16:creationId xmlns:a16="http://schemas.microsoft.com/office/drawing/2014/main" id="{881AA6C1-401C-75E1-4E9D-7C560A61893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34" name="Color">
              <a:extLst>
                <a:ext uri="{FF2B5EF4-FFF2-40B4-BE49-F238E27FC236}">
                  <a16:creationId xmlns:a16="http://schemas.microsoft.com/office/drawing/2014/main" id="{AC31CA2C-4ABD-9140-6AE0-86F84F50D23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5" name="Color">
              <a:extLst>
                <a:ext uri="{FF2B5EF4-FFF2-40B4-BE49-F238E27FC236}">
                  <a16:creationId xmlns:a16="http://schemas.microsoft.com/office/drawing/2014/main" id="{33E02E1C-D499-5AA9-4D49-74286254B4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37" name="Group 36">
            <a:extLst>
              <a:ext uri="{FF2B5EF4-FFF2-40B4-BE49-F238E27FC236}">
                <a16:creationId xmlns:a16="http://schemas.microsoft.com/office/drawing/2014/main" id="{425EE24D-F890-2C8A-DFDE-1D04791C2F4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8" name="Freeform: Shape 37">
              <a:extLst>
                <a:ext uri="{FF2B5EF4-FFF2-40B4-BE49-F238E27FC236}">
                  <a16:creationId xmlns:a16="http://schemas.microsoft.com/office/drawing/2014/main" id="{09772592-9557-65AD-C023-CD7BEB6D9E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9" name="Freeform: Shape 38">
              <a:extLst>
                <a:ext uri="{FF2B5EF4-FFF2-40B4-BE49-F238E27FC236}">
                  <a16:creationId xmlns:a16="http://schemas.microsoft.com/office/drawing/2014/main" id="{E9473D26-B430-BA9C-C8BB-03E821B8D3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0" name="Freeform: Shape 39">
              <a:extLst>
                <a:ext uri="{FF2B5EF4-FFF2-40B4-BE49-F238E27FC236}">
                  <a16:creationId xmlns:a16="http://schemas.microsoft.com/office/drawing/2014/main" id="{45231CE9-A994-65D4-420B-344E480894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1" name="Freeform: Shape 40">
              <a:extLst>
                <a:ext uri="{FF2B5EF4-FFF2-40B4-BE49-F238E27FC236}">
                  <a16:creationId xmlns:a16="http://schemas.microsoft.com/office/drawing/2014/main" id="{268F6A95-B67C-4680-089D-72C540CBDB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2" name="Freeform: Shape 41">
              <a:extLst>
                <a:ext uri="{FF2B5EF4-FFF2-40B4-BE49-F238E27FC236}">
                  <a16:creationId xmlns:a16="http://schemas.microsoft.com/office/drawing/2014/main" id="{35087069-9D9F-D37E-9D38-E8631FD264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3" name="Freeform: Shape 42">
              <a:extLst>
                <a:ext uri="{FF2B5EF4-FFF2-40B4-BE49-F238E27FC236}">
                  <a16:creationId xmlns:a16="http://schemas.microsoft.com/office/drawing/2014/main" id="{2AC5D4AF-08DE-0DBC-7D15-9B7213B512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4" name="Freeform: Shape 43">
              <a:extLst>
                <a:ext uri="{FF2B5EF4-FFF2-40B4-BE49-F238E27FC236}">
                  <a16:creationId xmlns:a16="http://schemas.microsoft.com/office/drawing/2014/main" id="{DF7B18B8-856C-2BB3-BE6F-4C941E0C91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DD17161B-98D9-7C13-7CA1-F1C08B991426}"/>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Scenario</a:t>
            </a:r>
          </a:p>
        </p:txBody>
      </p:sp>
      <p:graphicFrame>
        <p:nvGraphicFramePr>
          <p:cNvPr id="14" name="Content Placeholder 2">
            <a:extLst>
              <a:ext uri="{FF2B5EF4-FFF2-40B4-BE49-F238E27FC236}">
                <a16:creationId xmlns:a16="http://schemas.microsoft.com/office/drawing/2014/main" id="{0376588E-FF50-F70F-6FC3-EF7B41ACC829}"/>
              </a:ext>
            </a:extLst>
          </p:cNvPr>
          <p:cNvGraphicFramePr>
            <a:graphicFrameLocks noGrp="1"/>
          </p:cNvGraphicFramePr>
          <p:nvPr>
            <p:ph idx="1"/>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820380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E80B510-6087-9708-EF4A-941846227512}"/>
            </a:ext>
          </a:extLst>
        </p:cNvPr>
        <p:cNvGrpSpPr/>
        <p:nvPr/>
      </p:nvGrpSpPr>
      <p:grpSpPr>
        <a:xfrm>
          <a:off x="0" y="0"/>
          <a:ext cx="0" cy="0"/>
          <a:chOff x="0" y="0"/>
          <a:chExt cx="0" cy="0"/>
        </a:xfrm>
      </p:grpSpPr>
      <p:sp useBgFill="1">
        <p:nvSpPr>
          <p:cNvPr id="49" name="Slide background fill">
            <a:extLst>
              <a:ext uri="{FF2B5EF4-FFF2-40B4-BE49-F238E27FC236}">
                <a16:creationId xmlns:a16="http://schemas.microsoft.com/office/drawing/2014/main" id="{5B549B1B-117D-CDA8-D0CD-5281ACF79F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1" name="Color 2">
            <a:extLst>
              <a:ext uri="{FF2B5EF4-FFF2-40B4-BE49-F238E27FC236}">
                <a16:creationId xmlns:a16="http://schemas.microsoft.com/office/drawing/2014/main" id="{D37533F9-4662-A768-6415-F9281AA0E0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53" name="Group 52">
            <a:extLst>
              <a:ext uri="{FF2B5EF4-FFF2-40B4-BE49-F238E27FC236}">
                <a16:creationId xmlns:a16="http://schemas.microsoft.com/office/drawing/2014/main" id="{BFE4506E-9B96-E4BA-07D0-8E72515C63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54" name="Color">
              <a:extLst>
                <a:ext uri="{FF2B5EF4-FFF2-40B4-BE49-F238E27FC236}">
                  <a16:creationId xmlns:a16="http://schemas.microsoft.com/office/drawing/2014/main" id="{17862833-4BCF-0CB0-D87E-6445D89BFC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55" name="Color">
              <a:extLst>
                <a:ext uri="{FF2B5EF4-FFF2-40B4-BE49-F238E27FC236}">
                  <a16:creationId xmlns:a16="http://schemas.microsoft.com/office/drawing/2014/main" id="{68986A9C-F31D-C035-E667-790584F076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57" name="Group 56">
            <a:extLst>
              <a:ext uri="{FF2B5EF4-FFF2-40B4-BE49-F238E27FC236}">
                <a16:creationId xmlns:a16="http://schemas.microsoft.com/office/drawing/2014/main" id="{19BAA418-80AF-E522-31E0-D8B0F151052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8" name="Freeform: Shape 57">
              <a:extLst>
                <a:ext uri="{FF2B5EF4-FFF2-40B4-BE49-F238E27FC236}">
                  <a16:creationId xmlns:a16="http://schemas.microsoft.com/office/drawing/2014/main" id="{947B6E33-0EF0-05B3-A958-8981ABA666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Freeform: Shape 58">
              <a:extLst>
                <a:ext uri="{FF2B5EF4-FFF2-40B4-BE49-F238E27FC236}">
                  <a16:creationId xmlns:a16="http://schemas.microsoft.com/office/drawing/2014/main" id="{00F0CA0C-25BA-D76B-A2C1-093D5775C8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0" name="Freeform: Shape 59">
              <a:extLst>
                <a:ext uri="{FF2B5EF4-FFF2-40B4-BE49-F238E27FC236}">
                  <a16:creationId xmlns:a16="http://schemas.microsoft.com/office/drawing/2014/main" id="{DB87237D-315B-1D79-B288-70527633E3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1" name="Freeform: Shape 60">
              <a:extLst>
                <a:ext uri="{FF2B5EF4-FFF2-40B4-BE49-F238E27FC236}">
                  <a16:creationId xmlns:a16="http://schemas.microsoft.com/office/drawing/2014/main" id="{11D646F9-1E3E-0BC5-E9F1-0A822F52A1E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2" name="Freeform: Shape 61">
              <a:extLst>
                <a:ext uri="{FF2B5EF4-FFF2-40B4-BE49-F238E27FC236}">
                  <a16:creationId xmlns:a16="http://schemas.microsoft.com/office/drawing/2014/main" id="{2EE04CA4-FBB0-1846-19E5-72A18F68745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3" name="Freeform: Shape 62">
              <a:extLst>
                <a:ext uri="{FF2B5EF4-FFF2-40B4-BE49-F238E27FC236}">
                  <a16:creationId xmlns:a16="http://schemas.microsoft.com/office/drawing/2014/main" id="{6D5A1182-9206-5311-2842-D35ECD6195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4" name="Freeform: Shape 63">
              <a:extLst>
                <a:ext uri="{FF2B5EF4-FFF2-40B4-BE49-F238E27FC236}">
                  <a16:creationId xmlns:a16="http://schemas.microsoft.com/office/drawing/2014/main" id="{1FD98035-0B5E-0C28-F34E-0B23026547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39048623-2A4B-D7F3-5876-C83D97EC25BE}"/>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33" name="Content Placeholder 2">
            <a:extLst>
              <a:ext uri="{FF2B5EF4-FFF2-40B4-BE49-F238E27FC236}">
                <a16:creationId xmlns:a16="http://schemas.microsoft.com/office/drawing/2014/main" id="{211DF5B8-B9AE-E7F6-8F32-25D4B8F325DF}"/>
              </a:ext>
            </a:extLst>
          </p:cNvPr>
          <p:cNvGraphicFramePr>
            <a:graphicFrameLocks noGrp="1"/>
          </p:cNvGraphicFramePr>
          <p:nvPr>
            <p:ph idx="1"/>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713356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D432221-3E30-6E56-F13D-ECD9EBD361A7}"/>
            </a:ext>
          </a:extLst>
        </p:cNvPr>
        <p:cNvGrpSpPr/>
        <p:nvPr/>
      </p:nvGrpSpPr>
      <p:grpSpPr>
        <a:xfrm>
          <a:off x="0" y="0"/>
          <a:ext cx="0" cy="0"/>
          <a:chOff x="0" y="0"/>
          <a:chExt cx="0" cy="0"/>
        </a:xfrm>
      </p:grpSpPr>
      <p:sp useBgFill="1">
        <p:nvSpPr>
          <p:cNvPr id="20" name="Slide background fill">
            <a:extLst>
              <a:ext uri="{FF2B5EF4-FFF2-40B4-BE49-F238E27FC236}">
                <a16:creationId xmlns:a16="http://schemas.microsoft.com/office/drawing/2014/main" id="{BA440F9E-7209-397F-C706-E61B5B755F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2" name="Color 2">
            <a:extLst>
              <a:ext uri="{FF2B5EF4-FFF2-40B4-BE49-F238E27FC236}">
                <a16:creationId xmlns:a16="http://schemas.microsoft.com/office/drawing/2014/main" id="{3A226DAC-8623-89D4-6223-07014CDDDE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24" name="Group 23">
            <a:extLst>
              <a:ext uri="{FF2B5EF4-FFF2-40B4-BE49-F238E27FC236}">
                <a16:creationId xmlns:a16="http://schemas.microsoft.com/office/drawing/2014/main" id="{7AC5FDC9-9183-C06F-343D-F202202C40F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25" name="Color">
              <a:extLst>
                <a:ext uri="{FF2B5EF4-FFF2-40B4-BE49-F238E27FC236}">
                  <a16:creationId xmlns:a16="http://schemas.microsoft.com/office/drawing/2014/main" id="{3172DB7E-831C-98F3-55D4-A27BBC5A1E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6" name="Color">
              <a:extLst>
                <a:ext uri="{FF2B5EF4-FFF2-40B4-BE49-F238E27FC236}">
                  <a16:creationId xmlns:a16="http://schemas.microsoft.com/office/drawing/2014/main" id="{21E19728-7918-67BC-0092-A1DDCFF0CB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28" name="Group 27">
            <a:extLst>
              <a:ext uri="{FF2B5EF4-FFF2-40B4-BE49-F238E27FC236}">
                <a16:creationId xmlns:a16="http://schemas.microsoft.com/office/drawing/2014/main" id="{17876748-53E3-D560-C9B1-C24E1C2CBF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9" name="Freeform: Shape 28">
              <a:extLst>
                <a:ext uri="{FF2B5EF4-FFF2-40B4-BE49-F238E27FC236}">
                  <a16:creationId xmlns:a16="http://schemas.microsoft.com/office/drawing/2014/main" id="{7466507B-66DE-5D4F-5EC0-1BC4FF6264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0" name="Freeform: Shape 29">
              <a:extLst>
                <a:ext uri="{FF2B5EF4-FFF2-40B4-BE49-F238E27FC236}">
                  <a16:creationId xmlns:a16="http://schemas.microsoft.com/office/drawing/2014/main" id="{18E0CFA5-7447-A88B-4D5D-8B9B29AEA1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Freeform: Shape 30">
              <a:extLst>
                <a:ext uri="{FF2B5EF4-FFF2-40B4-BE49-F238E27FC236}">
                  <a16:creationId xmlns:a16="http://schemas.microsoft.com/office/drawing/2014/main" id="{D45E519E-DB66-BF3A-E63D-172EAB9DEE3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2" name="Freeform: Shape 31">
              <a:extLst>
                <a:ext uri="{FF2B5EF4-FFF2-40B4-BE49-F238E27FC236}">
                  <a16:creationId xmlns:a16="http://schemas.microsoft.com/office/drawing/2014/main" id="{8E37621C-A29C-2DAF-24E7-70197E8C2A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Freeform: Shape 32">
              <a:extLst>
                <a:ext uri="{FF2B5EF4-FFF2-40B4-BE49-F238E27FC236}">
                  <a16:creationId xmlns:a16="http://schemas.microsoft.com/office/drawing/2014/main" id="{A09F6DF2-68A7-60F2-FC16-E9185D51A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Freeform: Shape 33">
              <a:extLst>
                <a:ext uri="{FF2B5EF4-FFF2-40B4-BE49-F238E27FC236}">
                  <a16:creationId xmlns:a16="http://schemas.microsoft.com/office/drawing/2014/main" id="{CC1AB6F5-5D04-FBDD-35C0-493C75C33E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5" name="Freeform: Shape 34">
              <a:extLst>
                <a:ext uri="{FF2B5EF4-FFF2-40B4-BE49-F238E27FC236}">
                  <a16:creationId xmlns:a16="http://schemas.microsoft.com/office/drawing/2014/main" id="{48426B30-88CD-458B-8F10-FDED1AC92A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EDB7E789-1583-4D85-4BDB-D6A707048990}"/>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5" name="Content Placeholder 2">
            <a:extLst>
              <a:ext uri="{FF2B5EF4-FFF2-40B4-BE49-F238E27FC236}">
                <a16:creationId xmlns:a16="http://schemas.microsoft.com/office/drawing/2014/main" id="{0FF4F5C4-AF67-FEDD-9779-F7AA9074FDB2}"/>
              </a:ext>
            </a:extLst>
          </p:cNvPr>
          <p:cNvGraphicFramePr>
            <a:graphicFrameLocks noGrp="1"/>
          </p:cNvGraphicFramePr>
          <p:nvPr>
            <p:ph idx="1"/>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0037486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AC4DE2-702F-A9A3-840F-5160B3D5E12C}"/>
            </a:ext>
          </a:extLst>
        </p:cNvPr>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55821312-B736-C01C-0296-56C5B28301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Color 2">
            <a:extLst>
              <a:ext uri="{FF2B5EF4-FFF2-40B4-BE49-F238E27FC236}">
                <a16:creationId xmlns:a16="http://schemas.microsoft.com/office/drawing/2014/main" id="{ED68EEF8-89D7-5917-C786-B374E97B4E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13" name="Group 12">
            <a:extLst>
              <a:ext uri="{FF2B5EF4-FFF2-40B4-BE49-F238E27FC236}">
                <a16:creationId xmlns:a16="http://schemas.microsoft.com/office/drawing/2014/main" id="{BA592FDD-6A9A-842A-4953-F063219332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0A4496FF-3D18-00BA-23C0-B284BDAEC7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5" name="Color">
              <a:extLst>
                <a:ext uri="{FF2B5EF4-FFF2-40B4-BE49-F238E27FC236}">
                  <a16:creationId xmlns:a16="http://schemas.microsoft.com/office/drawing/2014/main" id="{A9E8C666-AAF6-C658-5011-F570367CA2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17" name="Group 16">
            <a:extLst>
              <a:ext uri="{FF2B5EF4-FFF2-40B4-BE49-F238E27FC236}">
                <a16:creationId xmlns:a16="http://schemas.microsoft.com/office/drawing/2014/main" id="{004A4318-BC78-A4E2-A472-6CA2F86821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186038D6-498E-1C0B-1CBE-C5030175241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Freeform: Shape 18">
              <a:extLst>
                <a:ext uri="{FF2B5EF4-FFF2-40B4-BE49-F238E27FC236}">
                  <a16:creationId xmlns:a16="http://schemas.microsoft.com/office/drawing/2014/main" id="{7DC77B63-449B-6236-5A3A-E9056E388A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 name="Freeform: Shape 19">
              <a:extLst>
                <a:ext uri="{FF2B5EF4-FFF2-40B4-BE49-F238E27FC236}">
                  <a16:creationId xmlns:a16="http://schemas.microsoft.com/office/drawing/2014/main" id="{E8BF36DE-A123-9E69-D6A4-FD185F03C0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1" name="Freeform: Shape 20">
              <a:extLst>
                <a:ext uri="{FF2B5EF4-FFF2-40B4-BE49-F238E27FC236}">
                  <a16:creationId xmlns:a16="http://schemas.microsoft.com/office/drawing/2014/main" id="{FAEAF974-9321-21E7-0AF2-BCE41DFC01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 name="Freeform: Shape 21">
              <a:extLst>
                <a:ext uri="{FF2B5EF4-FFF2-40B4-BE49-F238E27FC236}">
                  <a16:creationId xmlns:a16="http://schemas.microsoft.com/office/drawing/2014/main" id="{3447C340-5246-5001-A721-A98AFAB9967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3" name="Freeform: Shape 22">
              <a:extLst>
                <a:ext uri="{FF2B5EF4-FFF2-40B4-BE49-F238E27FC236}">
                  <a16:creationId xmlns:a16="http://schemas.microsoft.com/office/drawing/2014/main" id="{9A6A83AE-473F-9752-2D19-ED7AA5681D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 name="Freeform: Shape 23">
              <a:extLst>
                <a:ext uri="{FF2B5EF4-FFF2-40B4-BE49-F238E27FC236}">
                  <a16:creationId xmlns:a16="http://schemas.microsoft.com/office/drawing/2014/main" id="{DF35F76A-7951-05D0-C82F-8AE0E01800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FE272E5F-A671-826C-666F-7F755BAFA5C7}"/>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5" name="Content Placeholder 2">
            <a:extLst>
              <a:ext uri="{FF2B5EF4-FFF2-40B4-BE49-F238E27FC236}">
                <a16:creationId xmlns:a16="http://schemas.microsoft.com/office/drawing/2014/main" id="{1E4769F2-798D-74A0-834E-C3546133364D}"/>
              </a:ext>
            </a:extLst>
          </p:cNvPr>
          <p:cNvGraphicFramePr>
            <a:graphicFrameLocks noGrp="1"/>
          </p:cNvGraphicFramePr>
          <p:nvPr>
            <p:ph idx="1"/>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23365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3FE0AC-9F22-20BB-6766-F43EC31EED96}"/>
            </a:ext>
          </a:extLst>
        </p:cNvPr>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FC201A8-922A-7B49-2D84-8A9136C92A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0" name="Color 2">
            <a:extLst>
              <a:ext uri="{FF2B5EF4-FFF2-40B4-BE49-F238E27FC236}">
                <a16:creationId xmlns:a16="http://schemas.microsoft.com/office/drawing/2014/main" id="{3F42C978-D482-FCBC-556A-A6C9CC90D3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32" name="Group 31">
            <a:extLst>
              <a:ext uri="{FF2B5EF4-FFF2-40B4-BE49-F238E27FC236}">
                <a16:creationId xmlns:a16="http://schemas.microsoft.com/office/drawing/2014/main" id="{417D7FC8-C0C7-9AD6-ABD6-32EEC728801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33" name="Color">
              <a:extLst>
                <a:ext uri="{FF2B5EF4-FFF2-40B4-BE49-F238E27FC236}">
                  <a16:creationId xmlns:a16="http://schemas.microsoft.com/office/drawing/2014/main" id="{02781131-C556-75BF-89FB-735029EA25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34" name="Color">
              <a:extLst>
                <a:ext uri="{FF2B5EF4-FFF2-40B4-BE49-F238E27FC236}">
                  <a16:creationId xmlns:a16="http://schemas.microsoft.com/office/drawing/2014/main" id="{796DBE86-9943-9BC6-99DC-EB904F85A56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grpSp>
        <p:nvGrpSpPr>
          <p:cNvPr id="36" name="Group 35">
            <a:extLst>
              <a:ext uri="{FF2B5EF4-FFF2-40B4-BE49-F238E27FC236}">
                <a16:creationId xmlns:a16="http://schemas.microsoft.com/office/drawing/2014/main" id="{83C9792C-E6BD-BBF7-5E92-AAD07F36430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6A349F70-59EF-A3C2-6854-F15F53F66BC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8" name="Freeform: Shape 37">
              <a:extLst>
                <a:ext uri="{FF2B5EF4-FFF2-40B4-BE49-F238E27FC236}">
                  <a16:creationId xmlns:a16="http://schemas.microsoft.com/office/drawing/2014/main" id="{6BB8635C-7419-F2AE-7FCB-EB719474A9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9" name="Freeform: Shape 38">
              <a:extLst>
                <a:ext uri="{FF2B5EF4-FFF2-40B4-BE49-F238E27FC236}">
                  <a16:creationId xmlns:a16="http://schemas.microsoft.com/office/drawing/2014/main" id="{B0FC78FA-CE7E-E1BE-50A4-B4F2B4C956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0" name="Freeform: Shape 39">
              <a:extLst>
                <a:ext uri="{FF2B5EF4-FFF2-40B4-BE49-F238E27FC236}">
                  <a16:creationId xmlns:a16="http://schemas.microsoft.com/office/drawing/2014/main" id="{FFCB183A-ABBB-5DCE-FD81-C491396942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1" name="Freeform: Shape 40">
              <a:extLst>
                <a:ext uri="{FF2B5EF4-FFF2-40B4-BE49-F238E27FC236}">
                  <a16:creationId xmlns:a16="http://schemas.microsoft.com/office/drawing/2014/main" id="{E6E942C9-31F8-4417-E835-A523280228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2" name="Freeform: Shape 41">
              <a:extLst>
                <a:ext uri="{FF2B5EF4-FFF2-40B4-BE49-F238E27FC236}">
                  <a16:creationId xmlns:a16="http://schemas.microsoft.com/office/drawing/2014/main" id="{7E9E3CF2-FEA6-A29E-1BCE-1B2E6D6342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3" name="Freeform: Shape 42">
              <a:extLst>
                <a:ext uri="{FF2B5EF4-FFF2-40B4-BE49-F238E27FC236}">
                  <a16:creationId xmlns:a16="http://schemas.microsoft.com/office/drawing/2014/main" id="{4AD8EAF3-D891-8896-3CBD-4CDF79D2669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 name="Title 1">
            <a:extLst>
              <a:ext uri="{FF2B5EF4-FFF2-40B4-BE49-F238E27FC236}">
                <a16:creationId xmlns:a16="http://schemas.microsoft.com/office/drawing/2014/main" id="{4A17CD0A-7DEA-3204-4E8D-64CD34F6E62F}"/>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pSp>
        <p:nvGrpSpPr>
          <p:cNvPr id="4" name="Group 3">
            <a:extLst>
              <a:ext uri="{FF2B5EF4-FFF2-40B4-BE49-F238E27FC236}">
                <a16:creationId xmlns:a16="http://schemas.microsoft.com/office/drawing/2014/main" id="{8E27101F-92A1-DCAF-74A5-062901423BF8}"/>
              </a:ext>
            </a:extLst>
          </p:cNvPr>
          <p:cNvGrpSpPr/>
          <p:nvPr/>
        </p:nvGrpSpPr>
        <p:grpSpPr>
          <a:xfrm>
            <a:off x="4985886" y="2251528"/>
            <a:ext cx="6367913" cy="2364569"/>
            <a:chOff x="0" y="776316"/>
            <a:chExt cx="6367912" cy="2364569"/>
          </a:xfrm>
        </p:grpSpPr>
        <p:sp>
          <p:nvSpPr>
            <p:cNvPr id="5" name="Rectangle: Rounded Corners 4">
              <a:extLst>
                <a:ext uri="{FF2B5EF4-FFF2-40B4-BE49-F238E27FC236}">
                  <a16:creationId xmlns:a16="http://schemas.microsoft.com/office/drawing/2014/main" id="{6875A89C-9522-E4A8-5F32-A47D002E9F70}"/>
                </a:ext>
              </a:extLst>
            </p:cNvPr>
            <p:cNvSpPr/>
            <p:nvPr/>
          </p:nvSpPr>
          <p:spPr>
            <a:xfrm>
              <a:off x="0" y="776316"/>
              <a:ext cx="6367912" cy="2364569"/>
            </a:xfrm>
            <a:prstGeom prst="roundRect">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Rectangle: Rounded Corners 4">
              <a:extLst>
                <a:ext uri="{FF2B5EF4-FFF2-40B4-BE49-F238E27FC236}">
                  <a16:creationId xmlns:a16="http://schemas.microsoft.com/office/drawing/2014/main" id="{8BAC190A-C7AB-B5EE-8805-22E556434A4E}"/>
                </a:ext>
              </a:extLst>
            </p:cNvPr>
            <p:cNvSpPr txBox="1"/>
            <p:nvPr/>
          </p:nvSpPr>
          <p:spPr>
            <a:xfrm>
              <a:off x="115429" y="891745"/>
              <a:ext cx="6137054" cy="213371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63830" tIns="163830" rIns="163830" bIns="163830" numCol="1" spcCol="1270" anchor="ctr" anchorCtr="0">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ptos" panose="02110004020202020204"/>
                  <a:ea typeface="+mn-ea"/>
                  <a:cs typeface="+mn-cs"/>
                </a:rPr>
                <a:t>What rules apply to minors who are hired to work at the fair?</a:t>
              </a:r>
            </a:p>
          </p:txBody>
        </p:sp>
      </p:grpSp>
    </p:spTree>
    <p:extLst>
      <p:ext uri="{BB962C8B-B14F-4D97-AF65-F5344CB8AC3E}">
        <p14:creationId xmlns:p14="http://schemas.microsoft.com/office/powerpoint/2010/main" val="138628571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1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1CE33C9-2662-CC8C-389F-BE8676B16E5F}"/>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Final thoughts</a:t>
            </a:r>
          </a:p>
        </p:txBody>
      </p:sp>
      <p:graphicFrame>
        <p:nvGraphicFramePr>
          <p:cNvPr id="5" name="Content Placeholder 2">
            <a:extLst>
              <a:ext uri="{FF2B5EF4-FFF2-40B4-BE49-F238E27FC236}">
                <a16:creationId xmlns:a16="http://schemas.microsoft.com/office/drawing/2014/main" id="{98175F13-152D-06F7-EDA5-05315963CCCB}"/>
              </a:ext>
            </a:extLst>
          </p:cNvPr>
          <p:cNvGraphicFramePr>
            <a:graphicFrameLocks noGrp="1"/>
          </p:cNvGraphicFramePr>
          <p:nvPr>
            <p:ph idx="1"/>
            <p:extLst>
              <p:ext uri="{D42A27DB-BD31-4B8C-83A1-F6EECF244321}">
                <p14:modId xmlns:p14="http://schemas.microsoft.com/office/powerpoint/2010/main" val="226769385"/>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4183164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8DF67618-B87B-4195-8E24-3B126F79F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64960379-9FF9-400A-A8A8-F5AB633FD3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C491629-AE25-486B-9B22-2CE4EE8F7E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218159" cy="6858000"/>
            <a:chOff x="651279" y="598259"/>
            <a:chExt cx="10889442" cy="5680742"/>
          </a:xfrm>
        </p:grpSpPr>
        <p:sp>
          <p:nvSpPr>
            <p:cNvPr id="14" name="Color">
              <a:extLst>
                <a:ext uri="{FF2B5EF4-FFF2-40B4-BE49-F238E27FC236}">
                  <a16:creationId xmlns:a16="http://schemas.microsoft.com/office/drawing/2014/main" id="{590EB173-7DC2-4BE8-BC08-19BC09DBD9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0731E2C9-2CF0-48B4-9CEA-35B2199AF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92D28FD0-C2C7-7C13-A25B-61CC018B3088}"/>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Resources</a:t>
            </a:r>
          </a:p>
        </p:txBody>
      </p:sp>
      <p:graphicFrame>
        <p:nvGraphicFramePr>
          <p:cNvPr id="5" name="Content Placeholder 2">
            <a:extLst>
              <a:ext uri="{FF2B5EF4-FFF2-40B4-BE49-F238E27FC236}">
                <a16:creationId xmlns:a16="http://schemas.microsoft.com/office/drawing/2014/main" id="{340BAFB6-D115-F38A-BB23-06F8EB061D2B}"/>
              </a:ext>
            </a:extLst>
          </p:cNvPr>
          <p:cNvGraphicFramePr>
            <a:graphicFrameLocks noGrp="1"/>
          </p:cNvGraphicFramePr>
          <p:nvPr>
            <p:ph idx="1"/>
            <p:extLst>
              <p:ext uri="{D42A27DB-BD31-4B8C-83A1-F6EECF244321}">
                <p14:modId xmlns:p14="http://schemas.microsoft.com/office/powerpoint/2010/main" val="3170858261"/>
              </p:ext>
            </p:extLst>
          </p:nvPr>
        </p:nvGraphicFramePr>
        <p:xfrm>
          <a:off x="6525628" y="529388"/>
          <a:ext cx="4828172" cy="5651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113985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C836DEF-14B4-85E2-018C-174BCF1E4A8E}"/>
            </a:ext>
          </a:extLst>
        </p:cNvPr>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AF373C8-AB4C-A446-4880-C9AB3F697F0A}"/>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aphicFrame>
        <p:nvGraphicFramePr>
          <p:cNvPr id="5" name="Content Placeholder 2">
            <a:extLst>
              <a:ext uri="{FF2B5EF4-FFF2-40B4-BE49-F238E27FC236}">
                <a16:creationId xmlns:a16="http://schemas.microsoft.com/office/drawing/2014/main" id="{482916BB-24F4-C3DB-8F16-F356D5491DA7}"/>
              </a:ext>
            </a:extLst>
          </p:cNvPr>
          <p:cNvGraphicFramePr>
            <a:graphicFrameLocks noGrp="1"/>
          </p:cNvGraphicFramePr>
          <p:nvPr>
            <p:ph idx="1"/>
            <p:extLst>
              <p:ext uri="{D42A27DB-BD31-4B8C-83A1-F6EECF244321}">
                <p14:modId xmlns:p14="http://schemas.microsoft.com/office/powerpoint/2010/main" val="3652179559"/>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847660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801D54-E47C-48AF-2185-098FC3D87779}"/>
            </a:ext>
          </a:extLst>
        </p:cNvPr>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33"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DF2AD72-C2F2-EEB5-DFF4-18354D23C173}"/>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Questions about Amber’s scenario</a:t>
            </a:r>
          </a:p>
        </p:txBody>
      </p:sp>
      <p:grpSp>
        <p:nvGrpSpPr>
          <p:cNvPr id="4" name="Group 3">
            <a:extLst>
              <a:ext uri="{FF2B5EF4-FFF2-40B4-BE49-F238E27FC236}">
                <a16:creationId xmlns:a16="http://schemas.microsoft.com/office/drawing/2014/main" id="{2D398BFB-48CE-B24F-B0FE-C219C77833FF}"/>
              </a:ext>
            </a:extLst>
          </p:cNvPr>
          <p:cNvGrpSpPr/>
          <p:nvPr/>
        </p:nvGrpSpPr>
        <p:grpSpPr>
          <a:xfrm>
            <a:off x="4985886" y="2251528"/>
            <a:ext cx="6367913" cy="2364569"/>
            <a:chOff x="0" y="776316"/>
            <a:chExt cx="6367912" cy="2364569"/>
          </a:xfrm>
        </p:grpSpPr>
        <p:sp>
          <p:nvSpPr>
            <p:cNvPr id="5" name="Rectangle: Rounded Corners 4">
              <a:extLst>
                <a:ext uri="{FF2B5EF4-FFF2-40B4-BE49-F238E27FC236}">
                  <a16:creationId xmlns:a16="http://schemas.microsoft.com/office/drawing/2014/main" id="{23A9485D-61F9-F573-2A2F-E02C4551B158}"/>
                </a:ext>
              </a:extLst>
            </p:cNvPr>
            <p:cNvSpPr/>
            <p:nvPr/>
          </p:nvSpPr>
          <p:spPr>
            <a:xfrm>
              <a:off x="0" y="776316"/>
              <a:ext cx="6367912" cy="2364569"/>
            </a:xfrm>
            <a:prstGeom prst="roundRect">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endParaRPr lang="en-US"/>
            </a:p>
          </p:txBody>
        </p:sp>
        <p:sp>
          <p:nvSpPr>
            <p:cNvPr id="6" name="Rectangle: Rounded Corners 4">
              <a:extLst>
                <a:ext uri="{FF2B5EF4-FFF2-40B4-BE49-F238E27FC236}">
                  <a16:creationId xmlns:a16="http://schemas.microsoft.com/office/drawing/2014/main" id="{439BE2EE-44E1-19BD-B928-492B46D4A5DE}"/>
                </a:ext>
              </a:extLst>
            </p:cNvPr>
            <p:cNvSpPr txBox="1"/>
            <p:nvPr/>
          </p:nvSpPr>
          <p:spPr>
            <a:xfrm>
              <a:off x="115429" y="891745"/>
              <a:ext cx="6137054" cy="213371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63830" tIns="163830" rIns="163830" bIns="163830" numCol="1" spcCol="1270" anchor="ctr" anchorCtr="0">
              <a:noAutofit/>
            </a:bodyPr>
            <a:lstStyle/>
            <a:p>
              <a:pPr>
                <a:spcAft>
                  <a:spcPts val="600"/>
                </a:spcAft>
              </a:pPr>
              <a:r>
                <a:rPr lang="en-US" sz="4400" kern="1200" dirty="0">
                  <a:solidFill>
                    <a:schemeClr val="bg1"/>
                  </a:solidFill>
                  <a:latin typeface="+mn-lt"/>
                  <a:ea typeface="+mn-ea"/>
                  <a:cs typeface="+mn-cs"/>
                </a:rPr>
                <a:t>What rules apply to minors who are hired to work at the fair?</a:t>
              </a:r>
              <a:endParaRPr lang="en-US" sz="4400" dirty="0">
                <a:solidFill>
                  <a:schemeClr val="bg1"/>
                </a:solidFill>
              </a:endParaRPr>
            </a:p>
          </p:txBody>
        </p:sp>
      </p:grpSp>
    </p:spTree>
    <p:extLst>
      <p:ext uri="{BB962C8B-B14F-4D97-AF65-F5344CB8AC3E}">
        <p14:creationId xmlns:p14="http://schemas.microsoft.com/office/powerpoint/2010/main" val="37532098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3"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254ECEF-05EA-1D63-FA44-E8D7F7146830}"/>
              </a:ext>
            </a:extLst>
          </p:cNvPr>
          <p:cNvSpPr>
            <a:spLocks noGrp="1"/>
          </p:cNvSpPr>
          <p:nvPr>
            <p:ph type="title"/>
          </p:nvPr>
        </p:nvSpPr>
        <p:spPr>
          <a:xfrm>
            <a:off x="789708" y="841664"/>
            <a:ext cx="4874661" cy="5156800"/>
          </a:xfrm>
        </p:spPr>
        <p:txBody>
          <a:bodyPr vert="horz" lIns="91440" tIns="45720" rIns="91440" bIns="45720" rtlCol="0" anchor="ctr">
            <a:normAutofit/>
          </a:bodyPr>
          <a:lstStyle/>
          <a:p>
            <a:r>
              <a:rPr lang="en-US" sz="4800" kern="1200">
                <a:solidFill>
                  <a:schemeClr val="bg1"/>
                </a:solidFill>
                <a:latin typeface="+mj-lt"/>
                <a:ea typeface="+mj-ea"/>
                <a:cs typeface="+mj-cs"/>
              </a:rPr>
              <a:t>Do any of those questions apply to other county departments?</a:t>
            </a:r>
          </a:p>
        </p:txBody>
      </p:sp>
      <p:sp>
        <p:nvSpPr>
          <p:cNvPr id="3" name="Content Placeholder 2">
            <a:extLst>
              <a:ext uri="{FF2B5EF4-FFF2-40B4-BE49-F238E27FC236}">
                <a16:creationId xmlns:a16="http://schemas.microsoft.com/office/drawing/2014/main" id="{5FA5E7F9-994A-3D1D-E99B-BDB863C5DFFB}"/>
              </a:ext>
            </a:extLst>
          </p:cNvPr>
          <p:cNvSpPr>
            <a:spLocks noGrp="1"/>
          </p:cNvSpPr>
          <p:nvPr>
            <p:ph idx="1"/>
          </p:nvPr>
        </p:nvSpPr>
        <p:spPr>
          <a:xfrm>
            <a:off x="6534687" y="841664"/>
            <a:ext cx="4867605" cy="5156800"/>
          </a:xfrm>
        </p:spPr>
        <p:txBody>
          <a:bodyPr vert="horz" lIns="91440" tIns="45720" rIns="91440" bIns="45720" rtlCol="0" anchor="ctr">
            <a:normAutofit/>
          </a:bodyPr>
          <a:lstStyle/>
          <a:p>
            <a:pPr marL="0" indent="0">
              <a:buNone/>
            </a:pPr>
            <a:r>
              <a:rPr lang="en-US" sz="2400" kern="1200">
                <a:solidFill>
                  <a:schemeClr val="tx2"/>
                </a:solidFill>
                <a:latin typeface="+mn-lt"/>
                <a:ea typeface="+mn-ea"/>
                <a:cs typeface="+mn-cs"/>
              </a:rPr>
              <a:t>Those are just a few FLSA issues, but they are some of the most relevant to county government.</a:t>
            </a:r>
          </a:p>
        </p:txBody>
      </p:sp>
    </p:spTree>
    <p:extLst>
      <p:ext uri="{BB962C8B-B14F-4D97-AF65-F5344CB8AC3E}">
        <p14:creationId xmlns:p14="http://schemas.microsoft.com/office/powerpoint/2010/main" val="27686997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9"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400A7B37-4458-4745-AA03-7239FAF2D8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2" name="Color">
              <a:extLst>
                <a:ext uri="{FF2B5EF4-FFF2-40B4-BE49-F238E27FC236}">
                  <a16:creationId xmlns:a16="http://schemas.microsoft.com/office/drawing/2014/main" id="{097E1D96-7C8B-400D-A348-5CCBDCAFB7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a:extLst>
                <a:ext uri="{FF2B5EF4-FFF2-40B4-BE49-F238E27FC236}">
                  <a16:creationId xmlns:a16="http://schemas.microsoft.com/office/drawing/2014/main" id="{0E5BB2AC-B50A-43D8-A7F2-1340091989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3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6" name="Freeform: Shape 3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D894D0C-FC10-11F4-6B0B-35DF6BE0F791}"/>
              </a:ext>
            </a:extLst>
          </p:cNvPr>
          <p:cNvSpPr>
            <a:spLocks noGrp="1"/>
          </p:cNvSpPr>
          <p:nvPr>
            <p:ph type="title"/>
          </p:nvPr>
        </p:nvSpPr>
        <p:spPr>
          <a:xfrm>
            <a:off x="808086" y="383457"/>
            <a:ext cx="10545713" cy="2788920"/>
          </a:xfrm>
        </p:spPr>
        <p:txBody>
          <a:bodyPr anchor="b">
            <a:normAutofit/>
          </a:bodyPr>
          <a:lstStyle/>
          <a:p>
            <a:pPr algn="ctr"/>
            <a:r>
              <a:rPr lang="en-US" sz="4800">
                <a:solidFill>
                  <a:schemeClr val="bg1"/>
                </a:solidFill>
              </a:rPr>
              <a:t>What is the FLSA?</a:t>
            </a:r>
          </a:p>
        </p:txBody>
      </p:sp>
      <p:sp>
        <p:nvSpPr>
          <p:cNvPr id="44" name="Rectangle 43">
            <a:extLst>
              <a:ext uri="{FF2B5EF4-FFF2-40B4-BE49-F238E27FC236}">
                <a16:creationId xmlns:a16="http://schemas.microsoft.com/office/drawing/2014/main" id="{D143E7E7-E8B6-4540-9F64-16248A70AA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57" y="3245529"/>
            <a:ext cx="10911259" cy="3251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E3ED420A-1CF8-1A59-BB7F-7E165D49E377}"/>
              </a:ext>
            </a:extLst>
          </p:cNvPr>
          <p:cNvGraphicFramePr>
            <a:graphicFrameLocks noGrp="1"/>
          </p:cNvGraphicFramePr>
          <p:nvPr>
            <p:ph idx="1"/>
            <p:extLst>
              <p:ext uri="{D42A27DB-BD31-4B8C-83A1-F6EECF244321}">
                <p14:modId xmlns:p14="http://schemas.microsoft.com/office/powerpoint/2010/main" val="3801031008"/>
              </p:ext>
            </p:extLst>
          </p:nvPr>
        </p:nvGraphicFramePr>
        <p:xfrm>
          <a:off x="838200" y="3532613"/>
          <a:ext cx="10515600" cy="26443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1772721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
  <TotalTime>797</TotalTime>
  <Words>2215</Words>
  <Application>Microsoft Office PowerPoint</Application>
  <PresentationFormat>Widescreen</PresentationFormat>
  <Paragraphs>297</Paragraphs>
  <Slides>58</Slides>
  <Notes>16</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58</vt:i4>
      </vt:variant>
    </vt:vector>
  </HeadingPairs>
  <TitlesOfParts>
    <vt:vector size="63" baseType="lpstr">
      <vt:lpstr>Aptos</vt:lpstr>
      <vt:lpstr>Aptos Display</vt:lpstr>
      <vt:lpstr>Arial</vt:lpstr>
      <vt:lpstr>Wingdings</vt:lpstr>
      <vt:lpstr>Office Theme</vt:lpstr>
      <vt:lpstr>The Fair Labor Standards Act, or FLSA</vt:lpstr>
      <vt:lpstr>Scenario</vt:lpstr>
      <vt:lpstr>Questions about Amber’s scenario</vt:lpstr>
      <vt:lpstr>Questions about Amber’s scenario</vt:lpstr>
      <vt:lpstr>Questions about Amber’s scenario</vt:lpstr>
      <vt:lpstr>Questions about Amber’s scenario</vt:lpstr>
      <vt:lpstr>Questions about Amber’s scenario</vt:lpstr>
      <vt:lpstr>Do any of those questions apply to other county departments?</vt:lpstr>
      <vt:lpstr>What is the FLSA?</vt:lpstr>
      <vt:lpstr>Minimum Wage</vt:lpstr>
      <vt:lpstr>Minimum Wage</vt:lpstr>
      <vt:lpstr>Hours Worked &amp; Overtime 101</vt:lpstr>
      <vt:lpstr>Key question</vt:lpstr>
      <vt:lpstr>Fact or myth?</vt:lpstr>
      <vt:lpstr>Fact or myth?</vt:lpstr>
      <vt:lpstr>Important note</vt:lpstr>
      <vt:lpstr>Determining exempt status</vt:lpstr>
      <vt:lpstr>Determining exempt status</vt:lpstr>
      <vt:lpstr>Determining exempt status</vt:lpstr>
      <vt:lpstr>Determining exempt status</vt:lpstr>
      <vt:lpstr>Determining exempt status</vt:lpstr>
      <vt:lpstr>Determining exempt status</vt:lpstr>
      <vt:lpstr>Determining exempt status</vt:lpstr>
      <vt:lpstr>Determining exempt status</vt:lpstr>
      <vt:lpstr>Practice time!</vt:lpstr>
      <vt:lpstr>Practice time!</vt:lpstr>
      <vt:lpstr>Fact or myth?</vt:lpstr>
      <vt:lpstr>Fact or myth?</vt:lpstr>
      <vt:lpstr>Question</vt:lpstr>
      <vt:lpstr>Fact or myth?</vt:lpstr>
      <vt:lpstr>Fact or myth?</vt:lpstr>
      <vt:lpstr>Hours Worked &amp; Overtime 101</vt:lpstr>
      <vt:lpstr>Comp Time—County Policy</vt:lpstr>
      <vt:lpstr>Fact or myth?</vt:lpstr>
      <vt:lpstr>Fact or myth?</vt:lpstr>
      <vt:lpstr>Hours Worked &amp; Overtime 101</vt:lpstr>
      <vt:lpstr>Hours worked</vt:lpstr>
      <vt:lpstr>Hours worked</vt:lpstr>
      <vt:lpstr>Hours worked</vt:lpstr>
      <vt:lpstr>Hours worked</vt:lpstr>
      <vt:lpstr>Fact or myth?</vt:lpstr>
      <vt:lpstr>Fact or myth?</vt:lpstr>
      <vt:lpstr>Hours worked</vt:lpstr>
      <vt:lpstr>Hours worked</vt:lpstr>
      <vt:lpstr>Fact or myth?</vt:lpstr>
      <vt:lpstr>Fact or myth?</vt:lpstr>
      <vt:lpstr>Volunteering time to the County</vt:lpstr>
      <vt:lpstr>Employment of minors</vt:lpstr>
      <vt:lpstr>Employment of minors</vt:lpstr>
      <vt:lpstr>Compliance &amp; Consequences</vt:lpstr>
      <vt:lpstr>Compliance &amp; Consequences</vt:lpstr>
      <vt:lpstr>Scenario</vt:lpstr>
      <vt:lpstr>Questions about Amber’s scenario</vt:lpstr>
      <vt:lpstr>Questions about Amber’s scenario</vt:lpstr>
      <vt:lpstr>Questions about Amber’s scenario</vt:lpstr>
      <vt:lpstr>Questions about Amber’s scenario</vt:lpstr>
      <vt:lpstr>Final thoughts</vt:lpstr>
      <vt:lpstr>Resources</vt:lpstr>
    </vt:vector>
  </TitlesOfParts>
  <Company>Weber County Utah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Erickson,Courtlan</dc:creator>
  <cp:lastModifiedBy>Crawley,Carrie</cp:lastModifiedBy>
  <cp:revision>2</cp:revision>
  <dcterms:created xsi:type="dcterms:W3CDTF">2025-04-22T22:51:22Z</dcterms:created>
  <dcterms:modified xsi:type="dcterms:W3CDTF">2025-05-19T20:46:51Z</dcterms:modified>
</cp:coreProperties>
</file>